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5C3E-BC9D-4C1A-9643-11497DEB9445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F0DED-6D6D-468B-8B38-01EC89E379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20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780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19850" y="1371600"/>
            <a:ext cx="1809750" cy="4343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90600" y="1371600"/>
            <a:ext cx="5276850" cy="4343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98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94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351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90600" y="1905000"/>
            <a:ext cx="3543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543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8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679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01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42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7383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4251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457200"/>
            <a:ext cx="845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342900" y="342900"/>
            <a:ext cx="84582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1pPr>
            <a:lvl2pPr marL="742950" indent="-28575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2pPr>
            <a:lvl3pPr marL="11430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3pPr>
            <a:lvl4pPr marL="16002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4pPr>
            <a:lvl5pPr marL="20574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9pPr>
          </a:lstStyle>
          <a:p>
            <a:pPr algn="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fi-FI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71600"/>
            <a:ext cx="7239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sv-SE" altLang="fi-FI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05000"/>
            <a:ext cx="7239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sv-SE" altLang="fi-FI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09600" y="9906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62000" indent="-285750" algn="l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81100" indent="-228600" algn="l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19300" indent="-228600" algn="l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476500" indent="-22860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33700" indent="-22860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390900" indent="-22860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48100" indent="-22860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6553200" y="990600"/>
            <a:ext cx="19050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1pPr>
            <a:lvl2pPr marL="742950" indent="-28575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2pPr>
            <a:lvl3pPr marL="11430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3pPr>
            <a:lvl4pPr marL="16002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4pPr>
            <a:lvl5pPr marL="2057400" indent="-228600" eaLnBrk="0" hangingPunct="0">
              <a:defRPr sz="1100">
                <a:solidFill>
                  <a:srgbClr val="7381B1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7381B1"/>
                </a:solidFill>
                <a:latin typeface="Verdana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fi-FI"/>
          </a:p>
        </p:txBody>
      </p:sp>
      <p:sp>
        <p:nvSpPr>
          <p:cNvPr id="1032" name="Line 19"/>
          <p:cNvSpPr>
            <a:spLocks noChangeShapeType="1"/>
          </p:cNvSpPr>
          <p:nvPr/>
        </p:nvSpPr>
        <p:spPr bwMode="auto">
          <a:xfrm>
            <a:off x="990600" y="457200"/>
            <a:ext cx="0" cy="990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endParaRPr lang="fi-FI" sz="1100">
              <a:solidFill>
                <a:srgbClr val="7381B1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6"/>
          <a:stretch>
            <a:fillRect/>
          </a:stretch>
        </p:blipFill>
        <p:spPr bwMode="auto">
          <a:xfrm>
            <a:off x="7239000" y="5926138"/>
            <a:ext cx="138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1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2pPr>
      <a:lvl3pPr marL="11811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193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4765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337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3909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481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lipsi 48"/>
          <p:cNvSpPr/>
          <p:nvPr/>
        </p:nvSpPr>
        <p:spPr>
          <a:xfrm>
            <a:off x="1799692" y="1232709"/>
            <a:ext cx="5184576" cy="4873898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 smtClean="0"/>
              <a:t>R-</a:t>
            </a:r>
            <a:endParaRPr lang="fi-FI" sz="900" dirty="0"/>
          </a:p>
        </p:txBody>
      </p:sp>
      <p:sp>
        <p:nvSpPr>
          <p:cNvPr id="48" name="Ellipsi 47"/>
          <p:cNvSpPr/>
          <p:nvPr/>
        </p:nvSpPr>
        <p:spPr>
          <a:xfrm>
            <a:off x="3059832" y="2258726"/>
            <a:ext cx="2826314" cy="27741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" name="Suora yhdysviiva 9"/>
          <p:cNvCxnSpPr/>
          <p:nvPr/>
        </p:nvCxnSpPr>
        <p:spPr>
          <a:xfrm flipV="1">
            <a:off x="3041830" y="1648545"/>
            <a:ext cx="2610290" cy="419621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 flipV="1">
            <a:off x="2060721" y="2584651"/>
            <a:ext cx="4545505" cy="223224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/>
          <p:cNvCxnSpPr/>
          <p:nvPr/>
        </p:nvCxnSpPr>
        <p:spPr>
          <a:xfrm flipH="1" flipV="1">
            <a:off x="3131840" y="1567246"/>
            <a:ext cx="2664296" cy="419504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/>
          <p:cNvCxnSpPr/>
          <p:nvPr/>
        </p:nvCxnSpPr>
        <p:spPr>
          <a:xfrm flipH="1" flipV="1">
            <a:off x="2132729" y="2469232"/>
            <a:ext cx="4599511" cy="234766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yhdysviiva 49"/>
          <p:cNvCxnSpPr/>
          <p:nvPr/>
        </p:nvCxnSpPr>
        <p:spPr>
          <a:xfrm flipH="1">
            <a:off x="1763688" y="3717611"/>
            <a:ext cx="5184576" cy="191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/>
          <p:cNvCxnSpPr/>
          <p:nvPr/>
        </p:nvCxnSpPr>
        <p:spPr>
          <a:xfrm flipV="1">
            <a:off x="4283968" y="1114412"/>
            <a:ext cx="0" cy="48738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i 46"/>
          <p:cNvSpPr/>
          <p:nvPr/>
        </p:nvSpPr>
        <p:spPr>
          <a:xfrm>
            <a:off x="3374624" y="3115990"/>
            <a:ext cx="2504181" cy="9063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300" b="1" dirty="0" smtClean="0">
                <a:solidFill>
                  <a:schemeClr val="tx1"/>
                </a:solidFill>
              </a:rPr>
              <a:t>Konsernijaoston </a:t>
            </a:r>
            <a:r>
              <a:rPr lang="fi-FI" sz="1300" b="1" smtClean="0">
                <a:solidFill>
                  <a:schemeClr val="tx1"/>
                </a:solidFill>
              </a:rPr>
              <a:t>vuosikello 2020</a:t>
            </a:r>
            <a:endParaRPr lang="fi-FI" sz="1300" b="1" dirty="0">
              <a:solidFill>
                <a:schemeClr val="tx1"/>
              </a:solidFill>
            </a:endParaRPr>
          </a:p>
        </p:txBody>
      </p:sp>
      <p:sp>
        <p:nvSpPr>
          <p:cNvPr id="56" name="Tekstiruutu 55"/>
          <p:cNvSpPr txBox="1"/>
          <p:nvPr/>
        </p:nvSpPr>
        <p:spPr>
          <a:xfrm>
            <a:off x="4499991" y="980728"/>
            <a:ext cx="138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Tammikuu</a:t>
            </a:r>
            <a:endParaRPr lang="fi-FI" sz="1400" b="1" dirty="0"/>
          </a:p>
        </p:txBody>
      </p:sp>
      <p:sp>
        <p:nvSpPr>
          <p:cNvPr id="57" name="Tekstiruutu 56"/>
          <p:cNvSpPr txBox="1"/>
          <p:nvPr/>
        </p:nvSpPr>
        <p:spPr>
          <a:xfrm>
            <a:off x="6120171" y="1700808"/>
            <a:ext cx="1223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Helmikuu</a:t>
            </a:r>
            <a:endParaRPr lang="fi-FI" sz="1400" b="1" dirty="0"/>
          </a:p>
        </p:txBody>
      </p:sp>
      <p:sp>
        <p:nvSpPr>
          <p:cNvPr id="58" name="Tekstiruutu 57"/>
          <p:cNvSpPr txBox="1"/>
          <p:nvPr/>
        </p:nvSpPr>
        <p:spPr>
          <a:xfrm>
            <a:off x="6876256" y="2852936"/>
            <a:ext cx="129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Maaliskuu</a:t>
            </a:r>
            <a:endParaRPr lang="fi-FI" sz="1400" b="1" dirty="0"/>
          </a:p>
        </p:txBody>
      </p:sp>
      <p:sp>
        <p:nvSpPr>
          <p:cNvPr id="59" name="Tekstiruutu 58"/>
          <p:cNvSpPr txBox="1"/>
          <p:nvPr/>
        </p:nvSpPr>
        <p:spPr>
          <a:xfrm>
            <a:off x="7132342" y="4159483"/>
            <a:ext cx="129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Huhtikuu</a:t>
            </a:r>
            <a:endParaRPr lang="fi-FI" sz="1400" b="1" dirty="0"/>
          </a:p>
        </p:txBody>
      </p:sp>
      <p:sp>
        <p:nvSpPr>
          <p:cNvPr id="60" name="Tekstiruutu 59"/>
          <p:cNvSpPr txBox="1"/>
          <p:nvPr/>
        </p:nvSpPr>
        <p:spPr>
          <a:xfrm>
            <a:off x="6134165" y="5653609"/>
            <a:ext cx="1279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Toukokuu</a:t>
            </a:r>
            <a:endParaRPr lang="fi-FI" sz="1400" b="1" dirty="0"/>
          </a:p>
        </p:txBody>
      </p:sp>
      <p:sp>
        <p:nvSpPr>
          <p:cNvPr id="63" name="Tekstiruutu 62"/>
          <p:cNvSpPr txBox="1"/>
          <p:nvPr/>
        </p:nvSpPr>
        <p:spPr>
          <a:xfrm>
            <a:off x="4788024" y="6185049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Kesäkuu</a:t>
            </a:r>
            <a:endParaRPr lang="fi-FI" sz="1400" b="1" dirty="0"/>
          </a:p>
        </p:txBody>
      </p:sp>
      <p:sp>
        <p:nvSpPr>
          <p:cNvPr id="64" name="Tekstiruutu 63"/>
          <p:cNvSpPr txBox="1"/>
          <p:nvPr/>
        </p:nvSpPr>
        <p:spPr>
          <a:xfrm>
            <a:off x="3275855" y="6185049"/>
            <a:ext cx="1224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Heinäkuu</a:t>
            </a:r>
            <a:endParaRPr lang="fi-FI" sz="1400" b="1" dirty="0"/>
          </a:p>
        </p:txBody>
      </p:sp>
      <p:sp>
        <p:nvSpPr>
          <p:cNvPr id="65" name="Tekstiruutu 64"/>
          <p:cNvSpPr txBox="1"/>
          <p:nvPr/>
        </p:nvSpPr>
        <p:spPr>
          <a:xfrm>
            <a:off x="1508577" y="5373216"/>
            <a:ext cx="90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Elokuu</a:t>
            </a:r>
            <a:endParaRPr lang="fi-FI" sz="1400" b="1" dirty="0"/>
          </a:p>
        </p:txBody>
      </p:sp>
      <p:sp>
        <p:nvSpPr>
          <p:cNvPr id="66" name="Tekstiruutu 65"/>
          <p:cNvSpPr txBox="1"/>
          <p:nvPr/>
        </p:nvSpPr>
        <p:spPr>
          <a:xfrm>
            <a:off x="807923" y="4014357"/>
            <a:ext cx="1027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Syyskuu</a:t>
            </a:r>
            <a:endParaRPr lang="fi-FI" sz="1400" b="1" dirty="0"/>
          </a:p>
        </p:txBody>
      </p:sp>
      <p:sp>
        <p:nvSpPr>
          <p:cNvPr id="67" name="Tekstiruutu 66"/>
          <p:cNvSpPr txBox="1"/>
          <p:nvPr/>
        </p:nvSpPr>
        <p:spPr>
          <a:xfrm>
            <a:off x="807295" y="2780928"/>
            <a:ext cx="1100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Lokakuu</a:t>
            </a:r>
            <a:endParaRPr lang="fi-FI" sz="1400" b="1" dirty="0"/>
          </a:p>
        </p:txBody>
      </p:sp>
      <p:sp>
        <p:nvSpPr>
          <p:cNvPr id="68" name="Tekstiruutu 67"/>
          <p:cNvSpPr txBox="1"/>
          <p:nvPr/>
        </p:nvSpPr>
        <p:spPr>
          <a:xfrm>
            <a:off x="1547664" y="148478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Marraskuu</a:t>
            </a:r>
            <a:endParaRPr lang="fi-FI" sz="1400" b="1" dirty="0"/>
          </a:p>
        </p:txBody>
      </p:sp>
      <p:sp>
        <p:nvSpPr>
          <p:cNvPr id="69" name="Tekstiruutu 68"/>
          <p:cNvSpPr txBox="1"/>
          <p:nvPr/>
        </p:nvSpPr>
        <p:spPr>
          <a:xfrm>
            <a:off x="2987825" y="98072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Joulukuu</a:t>
            </a:r>
            <a:endParaRPr lang="fi-FI" sz="1400" b="1" dirty="0"/>
          </a:p>
        </p:txBody>
      </p:sp>
      <p:sp>
        <p:nvSpPr>
          <p:cNvPr id="76" name="Suorakulmio 75"/>
          <p:cNvSpPr/>
          <p:nvPr/>
        </p:nvSpPr>
        <p:spPr>
          <a:xfrm>
            <a:off x="4217325" y="1164971"/>
            <a:ext cx="1517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endParaRPr lang="fi-FI" sz="900" dirty="0" smtClean="0">
              <a:solidFill>
                <a:srgbClr val="FF0000"/>
              </a:solidFill>
            </a:endParaRPr>
          </a:p>
          <a:p>
            <a:endParaRPr lang="fi-FI" sz="900" dirty="0"/>
          </a:p>
        </p:txBody>
      </p:sp>
      <p:sp>
        <p:nvSpPr>
          <p:cNvPr id="77" name="Suorakulmio 76"/>
          <p:cNvSpPr/>
          <p:nvPr/>
        </p:nvSpPr>
        <p:spPr>
          <a:xfrm>
            <a:off x="5831356" y="1228347"/>
            <a:ext cx="1782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Rutiinipykälät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Vuosikellon tarkastaminen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Tornion Oppilasasuntola Oy:n fuusioiminen, tilannekatsaus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Kiinteistö oy Tornion Kisakodin tilannekatsaus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Tornion Energia Oy / ostotarjous</a:t>
            </a:r>
          </a:p>
          <a:p>
            <a:endParaRPr lang="fi-FI" sz="900" dirty="0" smtClean="0">
              <a:solidFill>
                <a:srgbClr val="FF0000"/>
              </a:solidFill>
            </a:endParaRPr>
          </a:p>
          <a:p>
            <a:endParaRPr lang="fi-FI" sz="900" dirty="0" smtClean="0">
              <a:solidFill>
                <a:srgbClr val="FF0000"/>
              </a:solidFill>
            </a:endParaRPr>
          </a:p>
        </p:txBody>
      </p:sp>
      <p:sp>
        <p:nvSpPr>
          <p:cNvPr id="78" name="Suorakulmio 77"/>
          <p:cNvSpPr/>
          <p:nvPr/>
        </p:nvSpPr>
        <p:spPr>
          <a:xfrm>
            <a:off x="5639679" y="3871483"/>
            <a:ext cx="17226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Konserniyhtiöiden TP tiedot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Tornion Vesi Oy:n tilannekatsaus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900" dirty="0" smtClean="0">
              <a:solidFill>
                <a:srgbClr val="FF0000"/>
              </a:solidFill>
            </a:endParaRPr>
          </a:p>
        </p:txBody>
      </p:sp>
      <p:sp>
        <p:nvSpPr>
          <p:cNvPr id="82" name="Suorakulmio 81"/>
          <p:cNvSpPr/>
          <p:nvPr/>
        </p:nvSpPr>
        <p:spPr>
          <a:xfrm>
            <a:off x="5508104" y="4940147"/>
            <a:ext cx="1510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9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Työvoimalasäätiön tilannekatsaus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900" dirty="0" smtClean="0"/>
          </a:p>
        </p:txBody>
      </p:sp>
      <p:sp>
        <p:nvSpPr>
          <p:cNvPr id="83" name="Suorakulmio 82"/>
          <p:cNvSpPr/>
          <p:nvPr/>
        </p:nvSpPr>
        <p:spPr>
          <a:xfrm>
            <a:off x="2249742" y="4600873"/>
            <a:ext cx="1962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9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900" dirty="0" smtClean="0">
              <a:solidFill>
                <a:srgbClr val="FF0000"/>
              </a:solidFill>
            </a:endParaRPr>
          </a:p>
        </p:txBody>
      </p:sp>
      <p:sp>
        <p:nvSpPr>
          <p:cNvPr id="84" name="Suorakulmio 83"/>
          <p:cNvSpPr/>
          <p:nvPr/>
        </p:nvSpPr>
        <p:spPr>
          <a:xfrm>
            <a:off x="1844696" y="3741486"/>
            <a:ext cx="171270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Tytäryhteisöjen alustavat talousarvioesitykset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Konsernijaoston linjaukset omistajaohjaukseen </a:t>
            </a:r>
          </a:p>
          <a:p>
            <a:endParaRPr lang="fi-FI" sz="900" dirty="0" smtClean="0"/>
          </a:p>
        </p:txBody>
      </p:sp>
      <p:sp>
        <p:nvSpPr>
          <p:cNvPr id="86" name="Suorakulmio 85"/>
          <p:cNvSpPr/>
          <p:nvPr/>
        </p:nvSpPr>
        <p:spPr>
          <a:xfrm>
            <a:off x="1763688" y="2813447"/>
            <a:ext cx="1703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Talousarviokäsittely alkaa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Talousarvioneuvottelut tytäryhteisöjen kanssa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rgbClr val="FF0000"/>
                </a:solidFill>
              </a:rPr>
              <a:t>Tytäryhteisöjen TA-tavoitteet 2020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935596" y="34978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TORNION KAUPUNGIN </a:t>
            </a:r>
          </a:p>
          <a:p>
            <a:pPr algn="ctr"/>
            <a:r>
              <a:rPr lang="fi-FI" b="1" dirty="0" smtClean="0"/>
              <a:t>KONSERNIJAOSTON VUOSIKELLO 2020</a:t>
            </a:r>
            <a:endParaRPr lang="fi-FI" b="1" dirty="0"/>
          </a:p>
        </p:txBody>
      </p:sp>
      <p:sp>
        <p:nvSpPr>
          <p:cNvPr id="37" name="Tekstiruutu 36"/>
          <p:cNvSpPr txBox="1"/>
          <p:nvPr/>
        </p:nvSpPr>
        <p:spPr>
          <a:xfrm>
            <a:off x="3743654" y="2422629"/>
            <a:ext cx="90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/>
              <a:t> </a:t>
            </a:r>
            <a:endParaRPr lang="fi-FI" sz="900" dirty="0"/>
          </a:p>
          <a:p>
            <a:r>
              <a:rPr lang="fi-FI" sz="900" dirty="0" smtClean="0"/>
              <a:t> </a:t>
            </a:r>
            <a:endParaRPr lang="fi-FI" sz="9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6516216" y="6228020"/>
            <a:ext cx="129614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i-FI" sz="900" dirty="0"/>
          </a:p>
        </p:txBody>
      </p:sp>
      <p:sp>
        <p:nvSpPr>
          <p:cNvPr id="29" name="Suorakulmio 28"/>
          <p:cNvSpPr/>
          <p:nvPr/>
        </p:nvSpPr>
        <p:spPr>
          <a:xfrm>
            <a:off x="323528" y="349784"/>
            <a:ext cx="8681794" cy="61601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kstiruutu 44"/>
          <p:cNvSpPr txBox="1"/>
          <p:nvPr/>
        </p:nvSpPr>
        <p:spPr>
          <a:xfrm>
            <a:off x="3239598" y="2993177"/>
            <a:ext cx="900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/>
              <a:t> </a:t>
            </a:r>
            <a:endParaRPr lang="fi-FI" sz="900" dirty="0"/>
          </a:p>
        </p:txBody>
      </p:sp>
      <p:sp>
        <p:nvSpPr>
          <p:cNvPr id="4" name="Tekstiruutu 3"/>
          <p:cNvSpPr txBox="1"/>
          <p:nvPr/>
        </p:nvSpPr>
        <p:spPr>
          <a:xfrm>
            <a:off x="5751092" y="2804365"/>
            <a:ext cx="183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900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Vuokra-asunnot </a:t>
            </a:r>
            <a:r>
              <a:rPr lang="fi-FI" sz="900" dirty="0" err="1" smtClean="0">
                <a:solidFill>
                  <a:srgbClr val="FF0000"/>
                </a:solidFill>
              </a:rPr>
              <a:t>oy.n</a:t>
            </a:r>
            <a:r>
              <a:rPr lang="fi-FI" sz="900" dirty="0" smtClean="0">
                <a:solidFill>
                  <a:srgbClr val="FF0000"/>
                </a:solidFill>
              </a:rPr>
              <a:t> tilannekatsaus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Tornion Energia Oy:n </a:t>
            </a:r>
            <a:r>
              <a:rPr lang="fi-FI" sz="900" dirty="0" smtClean="0">
                <a:solidFill>
                  <a:srgbClr val="FF0000"/>
                </a:solidFill>
              </a:rPr>
              <a:t>tilannekatsaus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Tornion Keilahallin kuuleminen</a:t>
            </a:r>
            <a:endParaRPr lang="fi-FI" sz="900" dirty="0" smtClean="0">
              <a:solidFill>
                <a:srgbClr val="FF0000"/>
              </a:solidFill>
            </a:endParaRPr>
          </a:p>
          <a:p>
            <a:endParaRPr lang="fi-FI" sz="900" dirty="0">
              <a:solidFill>
                <a:srgbClr val="FF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878034" y="56809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2879812" y="2345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105895" y="4926481"/>
            <a:ext cx="17844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Tytäryhteisöjen osavuosikatsaukset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Länsi-Pohjan </a:t>
            </a:r>
            <a:r>
              <a:rPr lang="fi-FI" sz="900" smtClean="0">
                <a:solidFill>
                  <a:srgbClr val="FF0000"/>
                </a:solidFill>
              </a:rPr>
              <a:t>Hevosurheilukeskuksen </a:t>
            </a:r>
            <a:r>
              <a:rPr lang="fi-FI" sz="900" smtClean="0">
                <a:solidFill>
                  <a:srgbClr val="FF0000"/>
                </a:solidFill>
              </a:rPr>
              <a:t>tilannekatsaus</a:t>
            </a:r>
            <a:endParaRPr lang="fi-FI" sz="900" dirty="0" smtClean="0">
              <a:solidFill>
                <a:srgbClr val="FF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922268" y="4945670"/>
            <a:ext cx="20086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Energiayhtiön korjausvelkasuunnitelma</a:t>
            </a:r>
          </a:p>
          <a:p>
            <a:pPr marL="171450" indent="-171450">
              <a:buFontTx/>
              <a:buChar char="-"/>
            </a:pPr>
            <a:r>
              <a:rPr lang="fi-FI" sz="900" dirty="0" smtClean="0">
                <a:solidFill>
                  <a:srgbClr val="FF0000"/>
                </a:solidFill>
              </a:rPr>
              <a:t>Team Botnian uusi toimitusjohtajan esittäytyminen</a:t>
            </a:r>
            <a:endParaRPr lang="fi-FI" sz="900" dirty="0">
              <a:solidFill>
                <a:srgbClr val="FF0000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2388131" y="2076654"/>
            <a:ext cx="136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>
                <a:solidFill>
                  <a:srgbClr val="FF0000"/>
                </a:solidFill>
              </a:rPr>
              <a:t>Konserniyhtiöiden talousarvioesitykset</a:t>
            </a:r>
            <a:endParaRPr lang="fi-FI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ähköistysaikataulu KH 18.1.2016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fi-FI" sz="1100" b="0" i="0" u="none" strike="noStrike" cap="none" normalizeH="0" baseline="0" smtClean="0">
            <a:ln>
              <a:noFill/>
            </a:ln>
            <a:solidFill>
              <a:srgbClr val="7381B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fi-FI" sz="1100" b="0" i="0" u="none" strike="noStrike" cap="none" normalizeH="0" baseline="0" smtClean="0">
            <a:ln>
              <a:noFill/>
            </a:ln>
            <a:solidFill>
              <a:srgbClr val="7381B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91</Words>
  <Application>Microsoft Office PowerPoint</Application>
  <PresentationFormat>Näytössä katseltava diaesitys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Sähköistysaikataulu KH 18.1.2016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Konsernijohdon tehtävät ja toimivallan jako (s. 7, § 21-22)</dc:title>
  <dc:creator>timo.nousiainen</dc:creator>
  <cp:lastModifiedBy>Vuorjoki Anne</cp:lastModifiedBy>
  <cp:revision>43</cp:revision>
  <cp:lastPrinted>2020-03-03T10:19:47Z</cp:lastPrinted>
  <dcterms:created xsi:type="dcterms:W3CDTF">2017-06-09T05:18:47Z</dcterms:created>
  <dcterms:modified xsi:type="dcterms:W3CDTF">2020-03-03T10:24:02Z</dcterms:modified>
</cp:coreProperties>
</file>