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0" r:id="rId2"/>
    <p:sldMasterId id="2147483714" r:id="rId3"/>
  </p:sldMasterIdLst>
  <p:notesMasterIdLst>
    <p:notesMasterId r:id="rId32"/>
  </p:notesMasterIdLst>
  <p:sldIdLst>
    <p:sldId id="350" r:id="rId4"/>
    <p:sldId id="490" r:id="rId5"/>
    <p:sldId id="449" r:id="rId6"/>
    <p:sldId id="256" r:id="rId7"/>
    <p:sldId id="339" r:id="rId8"/>
    <p:sldId id="342" r:id="rId9"/>
    <p:sldId id="486" r:id="rId10"/>
    <p:sldId id="466" r:id="rId11"/>
    <p:sldId id="454" r:id="rId12"/>
    <p:sldId id="474" r:id="rId13"/>
    <p:sldId id="457" r:id="rId14"/>
    <p:sldId id="472" r:id="rId15"/>
    <p:sldId id="473" r:id="rId16"/>
    <p:sldId id="488" r:id="rId17"/>
    <p:sldId id="370" r:id="rId18"/>
    <p:sldId id="463" r:id="rId19"/>
    <p:sldId id="431" r:id="rId20"/>
    <p:sldId id="489" r:id="rId21"/>
    <p:sldId id="455" r:id="rId22"/>
    <p:sldId id="439" r:id="rId23"/>
    <p:sldId id="459" r:id="rId24"/>
    <p:sldId id="445" r:id="rId25"/>
    <p:sldId id="446" r:id="rId26"/>
    <p:sldId id="476" r:id="rId27"/>
    <p:sldId id="447" r:id="rId28"/>
    <p:sldId id="478" r:id="rId29"/>
    <p:sldId id="442" r:id="rId30"/>
    <p:sldId id="467" r:id="rId3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rjo Lehtola" initials="PL" lastIdx="1" clrIdx="0">
    <p:extLst>
      <p:ext uri="{19B8F6BF-5375-455C-9EA6-DF929625EA0E}">
        <p15:presenceInfo xmlns:p15="http://schemas.microsoft.com/office/powerpoint/2012/main" userId="S-1-5-21-3756316260-1472863673-884606008-11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CC9900"/>
    <a:srgbClr val="00CC99"/>
    <a:srgbClr val="CCFFCC"/>
    <a:srgbClr val="65A6C7"/>
    <a:srgbClr val="6666FF"/>
    <a:srgbClr val="CC6600"/>
    <a:srgbClr val="FF9966"/>
    <a:srgbClr val="CCCC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Normaali tyyli 2 - Korostu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Normaali tyyli 2 - Korostu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Normaali tyyli 1 - Korostu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Normaali tyyl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29" autoAdjust="0"/>
    <p:restoredTop sz="94249" autoAdjust="0"/>
  </p:normalViewPr>
  <p:slideViewPr>
    <p:cSldViewPr snapToGrid="0">
      <p:cViewPr varScale="1">
        <p:scale>
          <a:sx n="72" d="100"/>
          <a:sy n="72" d="100"/>
        </p:scale>
        <p:origin x="92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82" d="100"/>
          <a:sy n="182" d="100"/>
        </p:scale>
        <p:origin x="162" y="-42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rjo%20Lehtola\Desktop\Tiedostot\Nykytila_analyysi\Kemij&#228;rvi\Laadullinen%20kooste%20(version%201).xlsb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rjo%20Lehtola\Desktop\Tiedostot\Nykytila_analyysi\Kemij&#228;rvi\Laadullinen%20kooste%20(version%201).xlsb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Taul2!$F$4</c:f>
              <c:strCache>
                <c:ptCount val="1"/>
                <c:pt idx="0">
                  <c:v>Alle 300 pv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7B0-453E-AC03-C28A82D8FF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Taul2!$E$5:$E$9</c:f>
              <c:strCache>
                <c:ptCount val="5"/>
                <c:pt idx="0">
                  <c:v>2015-Keskiarvo</c:v>
                </c:pt>
                <c:pt idx="1">
                  <c:v>2016-Keskiarvo</c:v>
                </c:pt>
                <c:pt idx="2">
                  <c:v>2017-Keskiarvo</c:v>
                </c:pt>
                <c:pt idx="3">
                  <c:v>2018-Keskiarvo</c:v>
                </c:pt>
                <c:pt idx="4">
                  <c:v>2019-Keskiarvo</c:v>
                </c:pt>
              </c:strCache>
            </c:strRef>
          </c:cat>
          <c:val>
            <c:numRef>
              <c:f>Taul2!$F$5:$F$9</c:f>
              <c:numCache>
                <c:formatCode>General</c:formatCode>
                <c:ptCount val="5"/>
                <c:pt idx="0">
                  <c:v>39</c:v>
                </c:pt>
                <c:pt idx="1">
                  <c:v>40.6</c:v>
                </c:pt>
                <c:pt idx="2">
                  <c:v>45.3</c:v>
                </c:pt>
                <c:pt idx="3">
                  <c:v>48.9</c:v>
                </c:pt>
                <c:pt idx="4">
                  <c:v>46.9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B0-453E-AC03-C28A82D8FF6A}"/>
            </c:ext>
          </c:extLst>
        </c:ser>
        <c:ser>
          <c:idx val="1"/>
          <c:order val="1"/>
          <c:tx>
            <c:strRef>
              <c:f>Taul2!$G$4</c:f>
              <c:strCache>
                <c:ptCount val="1"/>
                <c:pt idx="0">
                  <c:v>300-499 pv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B0-453E-AC03-C28A82D8FF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Taul2!$E$5:$E$9</c:f>
              <c:strCache>
                <c:ptCount val="5"/>
                <c:pt idx="0">
                  <c:v>2015-Keskiarvo</c:v>
                </c:pt>
                <c:pt idx="1">
                  <c:v>2016-Keskiarvo</c:v>
                </c:pt>
                <c:pt idx="2">
                  <c:v>2017-Keskiarvo</c:v>
                </c:pt>
                <c:pt idx="3">
                  <c:v>2018-Keskiarvo</c:v>
                </c:pt>
                <c:pt idx="4">
                  <c:v>2019-Keskiarvo</c:v>
                </c:pt>
              </c:strCache>
            </c:strRef>
          </c:cat>
          <c:val>
            <c:numRef>
              <c:f>Taul2!$G$5:$G$9</c:f>
              <c:numCache>
                <c:formatCode>General</c:formatCode>
                <c:ptCount val="5"/>
                <c:pt idx="0">
                  <c:v>26.6</c:v>
                </c:pt>
                <c:pt idx="1">
                  <c:v>29.1</c:v>
                </c:pt>
                <c:pt idx="2">
                  <c:v>38.5</c:v>
                </c:pt>
                <c:pt idx="3">
                  <c:v>32.299999999999997</c:v>
                </c:pt>
                <c:pt idx="4">
                  <c:v>31.3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B0-453E-AC03-C28A82D8FF6A}"/>
            </c:ext>
          </c:extLst>
        </c:ser>
        <c:ser>
          <c:idx val="2"/>
          <c:order val="2"/>
          <c:tx>
            <c:strRef>
              <c:f>Taul2!$H$4</c:f>
              <c:strCache>
                <c:ptCount val="1"/>
                <c:pt idx="0">
                  <c:v>500-999 pv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1.0097555379791137E-16"/>
                  <c:y val="-2.8060326608944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7B0-453E-AC03-C28A82D8FF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Taul2!$E$5:$E$9</c:f>
              <c:strCache>
                <c:ptCount val="5"/>
                <c:pt idx="0">
                  <c:v>2015-Keskiarvo</c:v>
                </c:pt>
                <c:pt idx="1">
                  <c:v>2016-Keskiarvo</c:v>
                </c:pt>
                <c:pt idx="2">
                  <c:v>2017-Keskiarvo</c:v>
                </c:pt>
                <c:pt idx="3">
                  <c:v>2018-Keskiarvo</c:v>
                </c:pt>
                <c:pt idx="4">
                  <c:v>2019-Keskiarvo</c:v>
                </c:pt>
              </c:strCache>
            </c:strRef>
          </c:cat>
          <c:val>
            <c:numRef>
              <c:f>Taul2!$H$5:$H$9</c:f>
              <c:numCache>
                <c:formatCode>General</c:formatCode>
                <c:ptCount val="5"/>
                <c:pt idx="0">
                  <c:v>21</c:v>
                </c:pt>
                <c:pt idx="1">
                  <c:v>29</c:v>
                </c:pt>
                <c:pt idx="2">
                  <c:v>34.9</c:v>
                </c:pt>
                <c:pt idx="3">
                  <c:v>37.700000000000003</c:v>
                </c:pt>
                <c:pt idx="4">
                  <c:v>33.9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7B0-453E-AC03-C28A82D8FF6A}"/>
            </c:ext>
          </c:extLst>
        </c:ser>
        <c:ser>
          <c:idx val="3"/>
          <c:order val="3"/>
          <c:tx>
            <c:strRef>
              <c:f>Taul2!$I$4</c:f>
              <c:strCache>
                <c:ptCount val="1"/>
                <c:pt idx="0">
                  <c:v>yli 1000 pv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7B0-453E-AC03-C28A82D8FF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Taul2!$E$5:$E$9</c:f>
              <c:strCache>
                <c:ptCount val="5"/>
                <c:pt idx="0">
                  <c:v>2015-Keskiarvo</c:v>
                </c:pt>
                <c:pt idx="1">
                  <c:v>2016-Keskiarvo</c:v>
                </c:pt>
                <c:pt idx="2">
                  <c:v>2017-Keskiarvo</c:v>
                </c:pt>
                <c:pt idx="3">
                  <c:v>2018-Keskiarvo</c:v>
                </c:pt>
                <c:pt idx="4">
                  <c:v>2019-Keskiarvo</c:v>
                </c:pt>
              </c:strCache>
            </c:strRef>
          </c:cat>
          <c:val>
            <c:numRef>
              <c:f>Taul2!$I$5:$I$9</c:f>
              <c:numCache>
                <c:formatCode>General</c:formatCode>
                <c:ptCount val="5"/>
                <c:pt idx="0">
                  <c:v>25.3</c:v>
                </c:pt>
                <c:pt idx="1">
                  <c:v>28</c:v>
                </c:pt>
                <c:pt idx="2">
                  <c:v>28.1</c:v>
                </c:pt>
                <c:pt idx="3">
                  <c:v>28.4</c:v>
                </c:pt>
                <c:pt idx="4">
                  <c:v>25.5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7B0-453E-AC03-C28A82D8FF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17389887"/>
        <c:axId val="1889802191"/>
      </c:lineChart>
      <c:catAx>
        <c:axId val="19173898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889802191"/>
        <c:crosses val="autoZero"/>
        <c:auto val="1"/>
        <c:lblAlgn val="ctr"/>
        <c:lblOffset val="100"/>
        <c:noMultiLvlLbl val="0"/>
      </c:catAx>
      <c:valAx>
        <c:axId val="18898021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9173898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800" dirty="0">
                <a:solidFill>
                  <a:schemeClr val="tx1"/>
                </a:solidFill>
              </a:rPr>
              <a:t>Kunnan osarahoittaman</a:t>
            </a:r>
            <a:r>
              <a:rPr lang="fi-FI" sz="1800" baseline="0" dirty="0">
                <a:solidFill>
                  <a:schemeClr val="tx1"/>
                </a:solidFill>
              </a:rPr>
              <a:t> TMT saajat ja eurot 2019</a:t>
            </a:r>
            <a:endParaRPr lang="fi-FI" sz="18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Taul4!$C$80</c:f>
              <c:strCache>
                <c:ptCount val="1"/>
                <c:pt idx="0">
                  <c:v>Saajia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.623994526909362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F21-4B80-A1E0-927392D79526}"/>
                </c:ext>
              </c:extLst>
            </c:dLbl>
            <c:dLbl>
              <c:idx val="1"/>
              <c:layout>
                <c:manualLayout>
                  <c:x val="-3.3738191632928477E-3"/>
                  <c:y val="0.487084335351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F21-4B80-A1E0-927392D79526}"/>
                </c:ext>
              </c:extLst>
            </c:dLbl>
            <c:dLbl>
              <c:idx val="2"/>
              <c:layout>
                <c:manualLayout>
                  <c:x val="3.3738191632928477E-3"/>
                  <c:y val="0.229061282030019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F21-4B80-A1E0-927392D795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Taul4!$B$81:$B$83</c:f>
              <c:strCache>
                <c:ptCount val="3"/>
                <c:pt idx="0">
                  <c:v>300-499 pv</c:v>
                </c:pt>
                <c:pt idx="1">
                  <c:v>500-999 pv</c:v>
                </c:pt>
                <c:pt idx="2">
                  <c:v>yli 1000 pv</c:v>
                </c:pt>
              </c:strCache>
            </c:strRef>
          </c:cat>
          <c:val>
            <c:numRef>
              <c:f>Taul4!$C$81:$C$83</c:f>
              <c:numCache>
                <c:formatCode>General</c:formatCode>
                <c:ptCount val="3"/>
                <c:pt idx="0">
                  <c:v>207</c:v>
                </c:pt>
                <c:pt idx="1">
                  <c:v>199</c:v>
                </c:pt>
                <c:pt idx="2">
                  <c:v>184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21-4B80-A1E0-927392D795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62750191"/>
        <c:axId val="1958826911"/>
      </c:barChart>
      <c:lineChart>
        <c:grouping val="standard"/>
        <c:varyColors val="0"/>
        <c:ser>
          <c:idx val="1"/>
          <c:order val="1"/>
          <c:tx>
            <c:strRef>
              <c:f>Taul4!$D$80</c:f>
              <c:strCache>
                <c:ptCount val="1"/>
                <c:pt idx="0">
                  <c:v>Euroa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3.5425101214574865E-2"/>
                  <c:y val="-8.68853138734555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F21-4B80-A1E0-927392D79526}"/>
                </c:ext>
              </c:extLst>
            </c:dLbl>
            <c:dLbl>
              <c:idx val="1"/>
              <c:layout>
                <c:manualLayout>
                  <c:x val="4.8920377867746348E-2"/>
                  <c:y val="1.3164441495978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F21-4B80-A1E0-927392D79526}"/>
                </c:ext>
              </c:extLst>
            </c:dLbl>
            <c:dLbl>
              <c:idx val="2"/>
              <c:layout>
                <c:manualLayout>
                  <c:x val="3.3738191632927237E-3"/>
                  <c:y val="-2.63288829919562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F21-4B80-A1E0-927392D795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Taul4!$B$81:$B$83</c:f>
              <c:strCache>
                <c:ptCount val="3"/>
                <c:pt idx="0">
                  <c:v>300-499 pv</c:v>
                </c:pt>
                <c:pt idx="1">
                  <c:v>500-999 pv</c:v>
                </c:pt>
                <c:pt idx="2">
                  <c:v>yli 1000 pv</c:v>
                </c:pt>
              </c:strCache>
            </c:strRef>
          </c:cat>
          <c:val>
            <c:numRef>
              <c:f>Taul4!$D$81:$D$83</c:f>
              <c:numCache>
                <c:formatCode>#,##0</c:formatCode>
                <c:ptCount val="3"/>
                <c:pt idx="0">
                  <c:v>235066</c:v>
                </c:pt>
                <c:pt idx="1">
                  <c:v>309981</c:v>
                </c:pt>
                <c:pt idx="2">
                  <c:v>573470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F21-4B80-A1E0-927392D795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62735791"/>
        <c:axId val="1958826079"/>
      </c:lineChart>
      <c:catAx>
        <c:axId val="1962750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958826911"/>
        <c:crosses val="autoZero"/>
        <c:auto val="1"/>
        <c:lblAlgn val="ctr"/>
        <c:lblOffset val="100"/>
        <c:noMultiLvlLbl val="0"/>
      </c:catAx>
      <c:valAx>
        <c:axId val="19588269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962750191"/>
        <c:crosses val="autoZero"/>
        <c:crossBetween val="between"/>
      </c:valAx>
      <c:valAx>
        <c:axId val="1958826079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962735791"/>
        <c:crosses val="max"/>
        <c:crossBetween val="between"/>
      </c:valAx>
      <c:catAx>
        <c:axId val="196273579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5882607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Taul4!$C$97</c:f>
              <c:strCache>
                <c:ptCount val="1"/>
                <c:pt idx="0">
                  <c:v>300-499 pv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Taul4!$B$98:$B$102</c:f>
              <c:strCache>
                <c:ptCount val="5"/>
                <c:pt idx="0">
                  <c:v>17-29 vuotiaat</c:v>
                </c:pt>
                <c:pt idx="1">
                  <c:v>30-39 vuotiaat</c:v>
                </c:pt>
                <c:pt idx="2">
                  <c:v>40-49 vuotiaat</c:v>
                </c:pt>
                <c:pt idx="3">
                  <c:v>50-59 vuotiaat</c:v>
                </c:pt>
                <c:pt idx="4">
                  <c:v>yli 60 vuotiaat</c:v>
                </c:pt>
              </c:strCache>
            </c:strRef>
          </c:cat>
          <c:val>
            <c:numRef>
              <c:f>Taul4!$C$98:$C$102</c:f>
              <c:numCache>
                <c:formatCode>General</c:formatCode>
                <c:ptCount val="5"/>
                <c:pt idx="0">
                  <c:v>79</c:v>
                </c:pt>
                <c:pt idx="1">
                  <c:v>50</c:v>
                </c:pt>
                <c:pt idx="2">
                  <c:v>26</c:v>
                </c:pt>
                <c:pt idx="3">
                  <c:v>45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D2-442C-92BF-80B74F846707}"/>
            </c:ext>
          </c:extLst>
        </c:ser>
        <c:ser>
          <c:idx val="1"/>
          <c:order val="1"/>
          <c:tx>
            <c:strRef>
              <c:f>Taul4!$D$97</c:f>
              <c:strCache>
                <c:ptCount val="1"/>
                <c:pt idx="0">
                  <c:v>500-999 pv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Taul4!$B$98:$B$102</c:f>
              <c:strCache>
                <c:ptCount val="5"/>
                <c:pt idx="0">
                  <c:v>17-29 vuotiaat</c:v>
                </c:pt>
                <c:pt idx="1">
                  <c:v>30-39 vuotiaat</c:v>
                </c:pt>
                <c:pt idx="2">
                  <c:v>40-49 vuotiaat</c:v>
                </c:pt>
                <c:pt idx="3">
                  <c:v>50-59 vuotiaat</c:v>
                </c:pt>
                <c:pt idx="4">
                  <c:v>yli 60 vuotiaat</c:v>
                </c:pt>
              </c:strCache>
            </c:strRef>
          </c:cat>
          <c:val>
            <c:numRef>
              <c:f>Taul4!$D$98:$D$102</c:f>
              <c:numCache>
                <c:formatCode>#,##0</c:formatCode>
                <c:ptCount val="5"/>
                <c:pt idx="0">
                  <c:v>64</c:v>
                </c:pt>
                <c:pt idx="1">
                  <c:v>48</c:v>
                </c:pt>
                <c:pt idx="2">
                  <c:v>35</c:v>
                </c:pt>
                <c:pt idx="3">
                  <c:v>45</c:v>
                </c:pt>
                <c:pt idx="4" formatCode="General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D2-442C-92BF-80B74F846707}"/>
            </c:ext>
          </c:extLst>
        </c:ser>
        <c:ser>
          <c:idx val="2"/>
          <c:order val="2"/>
          <c:tx>
            <c:strRef>
              <c:f>Taul4!$E$97</c:f>
              <c:strCache>
                <c:ptCount val="1"/>
                <c:pt idx="0">
                  <c:v>yli 1000 pv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Taul4!$B$98:$B$102</c:f>
              <c:strCache>
                <c:ptCount val="5"/>
                <c:pt idx="0">
                  <c:v>17-29 vuotiaat</c:v>
                </c:pt>
                <c:pt idx="1">
                  <c:v>30-39 vuotiaat</c:v>
                </c:pt>
                <c:pt idx="2">
                  <c:v>40-49 vuotiaat</c:v>
                </c:pt>
                <c:pt idx="3">
                  <c:v>50-59 vuotiaat</c:v>
                </c:pt>
                <c:pt idx="4">
                  <c:v>yli 60 vuotiaat</c:v>
                </c:pt>
              </c:strCache>
            </c:strRef>
          </c:cat>
          <c:val>
            <c:numRef>
              <c:f>Taul4!$E$98:$E$102</c:f>
              <c:numCache>
                <c:formatCode>General</c:formatCode>
                <c:ptCount val="5"/>
                <c:pt idx="0">
                  <c:v>19</c:v>
                </c:pt>
                <c:pt idx="1">
                  <c:v>40</c:v>
                </c:pt>
                <c:pt idx="2">
                  <c:v>49</c:v>
                </c:pt>
                <c:pt idx="3">
                  <c:v>58</c:v>
                </c:pt>
                <c:pt idx="4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D2-442C-92BF-80B74F8467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17431887"/>
        <c:axId val="1781029999"/>
      </c:barChart>
      <c:catAx>
        <c:axId val="19174318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781029999"/>
        <c:crosses val="autoZero"/>
        <c:auto val="1"/>
        <c:lblAlgn val="ctr"/>
        <c:lblOffset val="100"/>
        <c:noMultiLvlLbl val="0"/>
      </c:catAx>
      <c:valAx>
        <c:axId val="17810299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9174318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5A8-43D6-89AC-75EFD9F21FA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5A8-43D6-89AC-75EFD9F21FA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5A8-43D6-89AC-75EFD9F21FA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5A8-43D6-89AC-75EFD9F21FA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Taul4!$B$108:$B$111</c:f>
              <c:strCache>
                <c:ptCount val="4"/>
                <c:pt idx="0">
                  <c:v>0-17 vuotiaat</c:v>
                </c:pt>
                <c:pt idx="1">
                  <c:v>18-24 vuotiaat</c:v>
                </c:pt>
                <c:pt idx="2">
                  <c:v>25-64 vuotiaat</c:v>
                </c:pt>
                <c:pt idx="3">
                  <c:v>yli 65 vuotiaat</c:v>
                </c:pt>
              </c:strCache>
            </c:strRef>
          </c:cat>
          <c:val>
            <c:numRef>
              <c:f>Taul4!$C$108:$C$111</c:f>
              <c:numCache>
                <c:formatCode>General</c:formatCode>
                <c:ptCount val="4"/>
                <c:pt idx="0">
                  <c:v>380</c:v>
                </c:pt>
                <c:pt idx="1">
                  <c:v>294</c:v>
                </c:pt>
                <c:pt idx="2">
                  <c:v>709</c:v>
                </c:pt>
                <c:pt idx="3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5A8-43D6-89AC-75EFD9F21F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slide" Target="../slides/slide11.xml"/><Relationship Id="rId1" Type="http://schemas.openxmlformats.org/officeDocument/2006/relationships/slide" Target="../slides/slide12.xml"/><Relationship Id="rId4" Type="http://schemas.openxmlformats.org/officeDocument/2006/relationships/slide" Target="../slides/slide10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slide" Target="../slides/slide12.xml"/><Relationship Id="rId1" Type="http://schemas.openxmlformats.org/officeDocument/2006/relationships/slide" Target="../slides/slide15.xml"/><Relationship Id="rId5" Type="http://schemas.openxmlformats.org/officeDocument/2006/relationships/slide" Target="../slides/slide18.xml"/><Relationship Id="rId4" Type="http://schemas.openxmlformats.org/officeDocument/2006/relationships/slide" Target="../slides/slide17.xml"/></Relationships>
</file>

<file path=ppt/diagrams/_rels/data4.xml.rels><?xml version="1.0" encoding="UTF-8" standalone="yes"?>
<Relationships xmlns="http://schemas.openxmlformats.org/package/2006/relationships"><Relationship Id="rId13" Type="http://schemas.openxmlformats.org/officeDocument/2006/relationships/hyperlink" Target="http://www.te-palvelut.fi/te/fi/tyonhakijalle/tukea_tyollistymiseen/tyokokeilu/index.html" TargetMode="External"/><Relationship Id="rId18" Type="http://schemas.openxmlformats.org/officeDocument/2006/relationships/hyperlink" Target="https://www.te-palvelut.fi/te/fi/tyonhakijalle/ammatinvalinta_koulutus/ammattia_koulutusta_valitsemassa/index.html" TargetMode="External"/><Relationship Id="rId26" Type="http://schemas.openxmlformats.org/officeDocument/2006/relationships/hyperlink" Target="https://www.te-palvelut.fi/te/fi/erikoissivut/palkkatuen_siirtaminen/index.html" TargetMode="External"/><Relationship Id="rId3" Type="http://schemas.openxmlformats.org/officeDocument/2006/relationships/hyperlink" Target="http://www.te-palvelut.fi/te/fi/tyonhakijalle/loyda_toita/tyonhakuvalmennus/index.html" TargetMode="External"/><Relationship Id="rId21" Type="http://schemas.openxmlformats.org/officeDocument/2006/relationships/hyperlink" Target="https://www.te-palvelut.fi/te/fi/tyonantajalle/loyda_tyontekija/tukea_rekrytointiin/palkkatuki/index.html" TargetMode="External"/><Relationship Id="rId7" Type="http://schemas.openxmlformats.org/officeDocument/2006/relationships/hyperlink" Target="https://www.te-palvelut.fi/te/fi/tyonhakijalle/ammatinvalinta_koulutus/sivutoiminen_opiskelu/index.html" TargetMode="External"/><Relationship Id="rId12" Type="http://schemas.openxmlformats.org/officeDocument/2006/relationships/hyperlink" Target="http://www.te-palvelut.fi/te/fi/tyonhakijalle/ammatinvalinta_koulutus/ammattia_koulutusta_valitsemassa/uravalmennus/index.html" TargetMode="External"/><Relationship Id="rId17" Type="http://schemas.openxmlformats.org/officeDocument/2006/relationships/hyperlink" Target="http://www.te-palvelut.fi/te/fi/tyonhakijalle/tukea_tyollistymiseen/monialainen_yhteispalvelu/index.html" TargetMode="External"/><Relationship Id="rId25" Type="http://schemas.openxmlformats.org/officeDocument/2006/relationships/hyperlink" Target="https://www.te-palvelut.fi/te/fi/tyonantajalle/loyda_tyontekija/tukea_rekrytointiin/tyoolosuhteiden_jarjestelytuki/index.html" TargetMode="External"/><Relationship Id="rId33" Type="http://schemas.openxmlformats.org/officeDocument/2006/relationships/hyperlink" Target="https://www.tornio.fi/tyo-ja-elinkeinot/tyollisyyspalvelut/" TargetMode="External"/><Relationship Id="rId2" Type="http://schemas.openxmlformats.org/officeDocument/2006/relationships/hyperlink" Target="https://www.tyovoimalasaatio.fi/valmennustuotteet/pajaopiskelu.html" TargetMode="External"/><Relationship Id="rId16" Type="http://schemas.openxmlformats.org/officeDocument/2006/relationships/hyperlink" Target="http://www.te-palvelut.fi/te/fi/tyonhakijalle/tukea_tyollistymiseen/vamma_tai_sairaus/index.html" TargetMode="External"/><Relationship Id="rId20" Type="http://schemas.openxmlformats.org/officeDocument/2006/relationships/hyperlink" Target="https://www.te-palvelut.fi/te/fi/tyonantajalle/loyda_tyontekija/etsi_tyontekijaa/index.html" TargetMode="External"/><Relationship Id="rId29" Type="http://schemas.openxmlformats.org/officeDocument/2006/relationships/hyperlink" Target="https://www.tyovoimalasaatio.fi/valmennustuotteet/kartoitusjakso.html" TargetMode="External"/><Relationship Id="rId1" Type="http://schemas.openxmlformats.org/officeDocument/2006/relationships/hyperlink" Target="https://www.te-palvelut.fi/te/fi/tyonantajalle/loyda_tyontekija/ilmoita_avoin_tyopaikka/index.html" TargetMode="External"/><Relationship Id="rId6" Type="http://schemas.openxmlformats.org/officeDocument/2006/relationships/hyperlink" Target="https://www.te-palvelut.fi/te/fi/tyonhakijalle/ammatinvalinta_koulutus/kotoutumiskoulutus/index.html" TargetMode="External"/><Relationship Id="rId11" Type="http://schemas.openxmlformats.org/officeDocument/2006/relationships/hyperlink" Target="http://www.lappia.fi/koulutukset/tule-osaajaksi/oppisopimuskoulutus" TargetMode="External"/><Relationship Id="rId24" Type="http://schemas.openxmlformats.org/officeDocument/2006/relationships/hyperlink" Target="https://www.te-palvelut.fi/te/fi/erikoissivut/koulutus_ta/index.html" TargetMode="External"/><Relationship Id="rId32" Type="http://schemas.openxmlformats.org/officeDocument/2006/relationships/hyperlink" Target="https://www.tyovoimalasaatio.fi/valmennustuotteet/nuorisovalmennus.html" TargetMode="External"/><Relationship Id="rId5" Type="http://schemas.openxmlformats.org/officeDocument/2006/relationships/hyperlink" Target="http://www.lappia.fi/opiskelijalle/opiskelu" TargetMode="External"/><Relationship Id="rId15" Type="http://schemas.openxmlformats.org/officeDocument/2006/relationships/hyperlink" Target="http://www.te-palvelut.fi/te/fi/tyonhakijalle/tukea_tyollistymiseen/tyollisty_palkkatukikortilla/index.html" TargetMode="External"/><Relationship Id="rId23" Type="http://schemas.openxmlformats.org/officeDocument/2006/relationships/hyperlink" Target="https://www.te-palvelut.fi/te/fi/tyonantajalle/henkiloston_kehittaminen/lomauttaminen/index.html" TargetMode="External"/><Relationship Id="rId28" Type="http://schemas.openxmlformats.org/officeDocument/2006/relationships/hyperlink" Target="http://www.te-palvelut.fi/te/fi/tyonhakijalle/tukea_tyollistymiseen/tyohonvalmentaja/index.html" TargetMode="External"/><Relationship Id="rId10" Type="http://schemas.openxmlformats.org/officeDocument/2006/relationships/hyperlink" Target="https://www.te-palvelut.fi/te/fi/tyonhakijalle/ammatinvalinta_koulutus/tyovoimakoulutus/index.html" TargetMode="External"/><Relationship Id="rId19" Type="http://schemas.openxmlformats.org/officeDocument/2006/relationships/hyperlink" Target="http://www.kemi.fi/palvelut/tyollisyyspalvelut/" TargetMode="External"/><Relationship Id="rId31" Type="http://schemas.openxmlformats.org/officeDocument/2006/relationships/hyperlink" Target="https://www.tyovoimalasaatio.fi/toimintamme/SUJUVA-hanke.html" TargetMode="External"/><Relationship Id="rId4" Type="http://schemas.openxmlformats.org/officeDocument/2006/relationships/hyperlink" Target="http://www.lappia.fi/koulutukset/tule-osaajaksi/valma-koulutus" TargetMode="External"/><Relationship Id="rId9" Type="http://schemas.openxmlformats.org/officeDocument/2006/relationships/hyperlink" Target="https://www.te-palvelut.fi/te/fi/tyonhakijalle/ammatinvalinta_koulutus/omaehtoinen_opiskelu/index.html" TargetMode="External"/><Relationship Id="rId14" Type="http://schemas.openxmlformats.org/officeDocument/2006/relationships/hyperlink" Target="http://www.lappia.fi/koulutukset/tule-osaajaksi/lupa-ja-korttikoulutukset" TargetMode="External"/><Relationship Id="rId22" Type="http://schemas.openxmlformats.org/officeDocument/2006/relationships/hyperlink" Target="https://www.te-palvelut.fi/te/fi/tyonantajalle/yrittajalle/aloittavan_yrittajan_palvelut/starttiraha/index.html" TargetMode="External"/><Relationship Id="rId27" Type="http://schemas.openxmlformats.org/officeDocument/2006/relationships/hyperlink" Target="https://www.kela.fi/tyollistymista-edistava-kuntoutus" TargetMode="External"/><Relationship Id="rId30" Type="http://schemas.openxmlformats.org/officeDocument/2006/relationships/hyperlink" Target="https://www.tyovoimalasaatio.fi/yhteystiedot.html" TargetMode="External"/><Relationship Id="rId8" Type="http://schemas.openxmlformats.org/officeDocument/2006/relationships/hyperlink" Target="https://www.te-palvelut.fi/te/fi/tyonhakijalle/ammatinvalinta_koulutus/lyhytkestoinen_opiskelu/index.html" TargetMode="Externa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slide" Target="../slides/slide20.xml"/><Relationship Id="rId1" Type="http://schemas.openxmlformats.org/officeDocument/2006/relationships/slide" Target="../slides/slide11.xml"/><Relationship Id="rId6" Type="http://schemas.openxmlformats.org/officeDocument/2006/relationships/slide" Target="../slides/slide22.xml"/><Relationship Id="rId5" Type="http://schemas.openxmlformats.org/officeDocument/2006/relationships/slide" Target="../slides/slide21.xml"/><Relationship Id="rId4" Type="http://schemas.openxmlformats.org/officeDocument/2006/relationships/slide" Target="../slides/slide13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jp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jpg"/></Relationships>
</file>

<file path=ppt/diagrams/_rels/drawing4.xml.rels><?xml version="1.0" encoding="UTF-8" standalone="yes"?>
<Relationships xmlns="http://schemas.openxmlformats.org/package/2006/relationships"><Relationship Id="rId13" Type="http://schemas.openxmlformats.org/officeDocument/2006/relationships/hyperlink" Target="http://www.te-palvelut.fi/te/fi/tyonhakijalle/ammatinvalinta_koulutus/ammattia_koulutusta_valitsemassa/uravalmennus/index.html" TargetMode="External"/><Relationship Id="rId18" Type="http://schemas.openxmlformats.org/officeDocument/2006/relationships/hyperlink" Target="https://www.te-palvelut.fi/te/fi/erikoissivut/palkkatuen_siirtaminen/index.html" TargetMode="External"/><Relationship Id="rId26" Type="http://schemas.openxmlformats.org/officeDocument/2006/relationships/hyperlink" Target="http://www.te-palvelut.fi/te/fi/tyonhakijalle/tukea_tyollistymiseen/monialainen_yhteispalvelu/index.html" TargetMode="External"/><Relationship Id="rId3" Type="http://schemas.openxmlformats.org/officeDocument/2006/relationships/hyperlink" Target="http://www.lappia.fi/koulutukset/tule-osaajaksi/valma-koulutus" TargetMode="External"/><Relationship Id="rId21" Type="http://schemas.openxmlformats.org/officeDocument/2006/relationships/hyperlink" Target="https://www.tyovoimalasaatio.fi/yhteystiedot.html" TargetMode="External"/><Relationship Id="rId7" Type="http://schemas.openxmlformats.org/officeDocument/2006/relationships/hyperlink" Target="https://www.te-palvelut.fi/te/fi/tyonhakijalle/ammatinvalinta_koulutus/lyhytkestoinen_opiskelu/index.html" TargetMode="External"/><Relationship Id="rId12" Type="http://schemas.openxmlformats.org/officeDocument/2006/relationships/hyperlink" Target="http://www.te-palvelut.fi/te/fi/tyonhakijalle/loyda_toita/tyonhakuvalmennus/index.html" TargetMode="External"/><Relationship Id="rId17" Type="http://schemas.openxmlformats.org/officeDocument/2006/relationships/hyperlink" Target="http://www.te-palvelut.fi/te/fi/tyonhakijalle/tukea_tyollistymiseen/tyollisty_palkkatukikortilla/index.html" TargetMode="External"/><Relationship Id="rId25" Type="http://schemas.openxmlformats.org/officeDocument/2006/relationships/hyperlink" Target="http://www.te-palvelut.fi/te/fi/tyonhakijalle/tukea_tyollistymiseen/vamma_tai_sairaus/index.html" TargetMode="External"/><Relationship Id="rId33" Type="http://schemas.openxmlformats.org/officeDocument/2006/relationships/hyperlink" Target="https://www.te-palvelut.fi/te/fi/erikoissivut/koulutus_ta/index.html" TargetMode="External"/><Relationship Id="rId2" Type="http://schemas.openxmlformats.org/officeDocument/2006/relationships/hyperlink" Target="https://www.tyovoimalasaatio.fi/toimintamme/SUJUVA-hanke.html" TargetMode="External"/><Relationship Id="rId16" Type="http://schemas.openxmlformats.org/officeDocument/2006/relationships/hyperlink" Target="https://www.kela.fi/tyollistymista-edistava-kuntoutus" TargetMode="External"/><Relationship Id="rId20" Type="http://schemas.openxmlformats.org/officeDocument/2006/relationships/hyperlink" Target="https://www.tornio.fi/tyo-ja-elinkeinot/tyollisyyspalvelut/" TargetMode="External"/><Relationship Id="rId29" Type="http://schemas.openxmlformats.org/officeDocument/2006/relationships/hyperlink" Target="https://www.te-palvelut.fi/te/fi/tyonantajalle/loyda_tyontekija/etsi_tyontekijaa/index.html" TargetMode="External"/><Relationship Id="rId1" Type="http://schemas.openxmlformats.org/officeDocument/2006/relationships/hyperlink" Target="https://www.tyovoimalasaatio.fi/valmennustuotteet/pajaopiskelu.html" TargetMode="External"/><Relationship Id="rId6" Type="http://schemas.openxmlformats.org/officeDocument/2006/relationships/hyperlink" Target="https://www.te-palvelut.fi/te/fi/tyonhakijalle/ammatinvalinta_koulutus/sivutoiminen_opiskelu/index.html" TargetMode="External"/><Relationship Id="rId11" Type="http://schemas.openxmlformats.org/officeDocument/2006/relationships/hyperlink" Target="http://www.kemi.fi/palvelut/tyollisyyspalvelut/" TargetMode="External"/><Relationship Id="rId24" Type="http://schemas.openxmlformats.org/officeDocument/2006/relationships/hyperlink" Target="http://www.te-palvelut.fi/te/fi/tyonhakijalle/tukea_tyollistymiseen/tyohonvalmentaja/index.html" TargetMode="External"/><Relationship Id="rId32" Type="http://schemas.openxmlformats.org/officeDocument/2006/relationships/hyperlink" Target="https://www.te-palvelut.fi/te/fi/tyonantajalle/henkiloston_kehittaminen/lomauttaminen/index.html" TargetMode="External"/><Relationship Id="rId5" Type="http://schemas.openxmlformats.org/officeDocument/2006/relationships/hyperlink" Target="https://www.te-palvelut.fi/te/fi/tyonhakijalle/ammatinvalinta_koulutus/kotoutumiskoulutus/index.html" TargetMode="External"/><Relationship Id="rId15" Type="http://schemas.openxmlformats.org/officeDocument/2006/relationships/hyperlink" Target="http://www.lappia.fi/koulutukset/tule-osaajaksi/lupa-ja-korttikoulutukset" TargetMode="External"/><Relationship Id="rId23" Type="http://schemas.openxmlformats.org/officeDocument/2006/relationships/hyperlink" Target="https://www.tyovoimalasaatio.fi/valmennustuotteet/nuorisovalmennus.html" TargetMode="External"/><Relationship Id="rId28" Type="http://schemas.openxmlformats.org/officeDocument/2006/relationships/hyperlink" Target="https://www.te-palvelut.fi/te/fi/tyonantajalle/loyda_tyontekija/ilmoita_avoin_tyopaikka/index.html" TargetMode="External"/><Relationship Id="rId10" Type="http://schemas.openxmlformats.org/officeDocument/2006/relationships/hyperlink" Target="http://www.lappia.fi/koulutukset/tule-osaajaksi/oppisopimuskoulutus" TargetMode="External"/><Relationship Id="rId19" Type="http://schemas.openxmlformats.org/officeDocument/2006/relationships/hyperlink" Target="https://www.te-palvelut.fi/te/fi/tyonantajalle/loyda_tyontekija/tukea_rekrytointiin/tyoolosuhteiden_jarjestelytuki/index.html" TargetMode="External"/><Relationship Id="rId31" Type="http://schemas.openxmlformats.org/officeDocument/2006/relationships/hyperlink" Target="https://www.te-palvelut.fi/te/fi/tyonantajalle/yrittajalle/aloittavan_yrittajan_palvelut/starttiraha/index.html" TargetMode="External"/><Relationship Id="rId4" Type="http://schemas.openxmlformats.org/officeDocument/2006/relationships/hyperlink" Target="http://www.lappia.fi/opiskelijalle/opiskelu" TargetMode="External"/><Relationship Id="rId9" Type="http://schemas.openxmlformats.org/officeDocument/2006/relationships/hyperlink" Target="https://www.te-palvelut.fi/te/fi/tyonhakijalle/ammatinvalinta_koulutus/tyovoimakoulutus/index.html" TargetMode="External"/><Relationship Id="rId14" Type="http://schemas.openxmlformats.org/officeDocument/2006/relationships/hyperlink" Target="http://www.te-palvelut.fi/te/fi/tyonhakijalle/tukea_tyollistymiseen/tyokokeilu/index.html" TargetMode="External"/><Relationship Id="rId22" Type="http://schemas.openxmlformats.org/officeDocument/2006/relationships/hyperlink" Target="https://www.tyovoimalasaatio.fi/valmennustuotteet/kartoitusjakso.html" TargetMode="External"/><Relationship Id="rId27" Type="http://schemas.openxmlformats.org/officeDocument/2006/relationships/hyperlink" Target="https://www.te-palvelut.fi/te/fi/tyonhakijalle/ammatinvalinta_koulutus/ammattia_koulutusta_valitsemassa/index.html" TargetMode="External"/><Relationship Id="rId30" Type="http://schemas.openxmlformats.org/officeDocument/2006/relationships/hyperlink" Target="https://www.te-palvelut.fi/te/fi/tyonantajalle/loyda_tyontekija/tukea_rekrytointiin/palkkatuki/index.html" TargetMode="External"/><Relationship Id="rId8" Type="http://schemas.openxmlformats.org/officeDocument/2006/relationships/hyperlink" Target="https://www.te-palvelut.fi/te/fi/tyonhakijalle/ammatinvalinta_koulutus/omaehtoinen_opiskelu/index.html" TargetMode="External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jp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F0BD86-F510-465C-8180-BC48592E4F21}" type="doc">
      <dgm:prSet loTypeId="urn:microsoft.com/office/officeart/2005/8/layout/hProcess1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i-FI"/>
        </a:p>
      </dgm:t>
    </dgm:pt>
    <dgm:pt modelId="{F1E20A06-58BF-491B-8682-37D0273DAFCD}">
      <dgm:prSet phldrT="[Teksti]" custT="1"/>
      <dgm:spPr/>
      <dgm:t>
        <a:bodyPr/>
        <a:lstStyle/>
        <a:p>
          <a:pPr algn="ctr"/>
          <a:r>
            <a:rPr lang="fi-FI" sz="1600" b="0" dirty="0"/>
            <a:t>Laaditaan nykytila-analyysi työllisyyden edistämisen rakenteista ja toimintamalleista</a:t>
          </a:r>
        </a:p>
      </dgm:t>
    </dgm:pt>
    <dgm:pt modelId="{9798B14C-6E36-41E6-AB44-AE15A1F6D05F}" type="parTrans" cxnId="{C4397AF9-C4A1-4716-AAD5-E9DB8335BDAC}">
      <dgm:prSet/>
      <dgm:spPr/>
      <dgm:t>
        <a:bodyPr/>
        <a:lstStyle/>
        <a:p>
          <a:endParaRPr lang="fi-FI"/>
        </a:p>
      </dgm:t>
    </dgm:pt>
    <dgm:pt modelId="{6EDBBECA-2D4B-4B7E-9C42-9F6986F774A1}" type="sibTrans" cxnId="{C4397AF9-C4A1-4716-AAD5-E9DB8335BDAC}">
      <dgm:prSet/>
      <dgm:spPr/>
      <dgm:t>
        <a:bodyPr/>
        <a:lstStyle/>
        <a:p>
          <a:endParaRPr lang="fi-FI"/>
        </a:p>
      </dgm:t>
    </dgm:pt>
    <dgm:pt modelId="{9F9A9150-203F-4F00-8769-16438BA18190}">
      <dgm:prSet phldrT="[Teksti]" custT="1"/>
      <dgm:spPr/>
      <dgm:t>
        <a:bodyPr/>
        <a:lstStyle/>
        <a:p>
          <a:pPr algn="ctr"/>
          <a:r>
            <a:rPr lang="fi-FI" sz="1600" b="0" dirty="0"/>
            <a:t>Selvitetään vaihtoehtoiset osuuskunta- ja rahoitusmallit</a:t>
          </a:r>
        </a:p>
      </dgm:t>
    </dgm:pt>
    <dgm:pt modelId="{BDE10B8C-6530-4F5A-8D1F-0CDB54391255}" type="parTrans" cxnId="{550CA2CB-7F7F-44A5-B107-C7256BC3880C}">
      <dgm:prSet/>
      <dgm:spPr/>
      <dgm:t>
        <a:bodyPr/>
        <a:lstStyle/>
        <a:p>
          <a:endParaRPr lang="fi-FI"/>
        </a:p>
      </dgm:t>
    </dgm:pt>
    <dgm:pt modelId="{CD634031-9CAC-40A1-A777-FC347C18FD3F}" type="sibTrans" cxnId="{550CA2CB-7F7F-44A5-B107-C7256BC3880C}">
      <dgm:prSet/>
      <dgm:spPr/>
      <dgm:t>
        <a:bodyPr/>
        <a:lstStyle/>
        <a:p>
          <a:endParaRPr lang="fi-FI"/>
        </a:p>
      </dgm:t>
    </dgm:pt>
    <dgm:pt modelId="{01031ABE-2F51-447B-9A15-5385F12AD4F3}">
      <dgm:prSet phldrT="[Teksti]" custT="1"/>
      <dgm:spPr/>
      <dgm:t>
        <a:bodyPr/>
        <a:lstStyle/>
        <a:p>
          <a:pPr algn="ctr"/>
          <a:r>
            <a:rPr lang="fi-FI" sz="1600" b="0" dirty="0"/>
            <a:t>Selvitetään kuntien ja säätiöiden halukkuus perustaa Lapin tuetun työllistymisen osuuskunta</a:t>
          </a:r>
        </a:p>
      </dgm:t>
    </dgm:pt>
    <dgm:pt modelId="{C7E084A9-09D6-4374-9A9A-8B51E208A81C}" type="parTrans" cxnId="{FB43B701-6DEE-473D-B012-D2D1C9792D2D}">
      <dgm:prSet/>
      <dgm:spPr/>
      <dgm:t>
        <a:bodyPr/>
        <a:lstStyle/>
        <a:p>
          <a:endParaRPr lang="fi-FI"/>
        </a:p>
      </dgm:t>
    </dgm:pt>
    <dgm:pt modelId="{4B9A2021-0F41-478A-89DC-7B7D4439291D}" type="sibTrans" cxnId="{FB43B701-6DEE-473D-B012-D2D1C9792D2D}">
      <dgm:prSet/>
      <dgm:spPr/>
      <dgm:t>
        <a:bodyPr/>
        <a:lstStyle/>
        <a:p>
          <a:endParaRPr lang="fi-FI"/>
        </a:p>
      </dgm:t>
    </dgm:pt>
    <dgm:pt modelId="{8E56B7A3-DC1C-4C90-9402-A7A1E03154DB}">
      <dgm:prSet custT="1"/>
      <dgm:spPr/>
      <dgm:t>
        <a:bodyPr/>
        <a:lstStyle/>
        <a:p>
          <a:r>
            <a:rPr lang="fi-FI" sz="1600" b="0" dirty="0"/>
            <a:t>Selvitetään oppilaitosten halukkuus hyödyntää osuuskuntaa tuettujen työelämälähtöisten koulutusten alustana</a:t>
          </a:r>
        </a:p>
      </dgm:t>
    </dgm:pt>
    <dgm:pt modelId="{301E2966-9771-4EB1-9B67-06A64D944F88}" type="parTrans" cxnId="{A022FA27-06D6-4B95-BF25-37694DAAEBB9}">
      <dgm:prSet/>
      <dgm:spPr/>
      <dgm:t>
        <a:bodyPr/>
        <a:lstStyle/>
        <a:p>
          <a:endParaRPr lang="fi-FI"/>
        </a:p>
      </dgm:t>
    </dgm:pt>
    <dgm:pt modelId="{15C78D59-2155-476F-92B6-B5ADC3D10343}" type="sibTrans" cxnId="{A022FA27-06D6-4B95-BF25-37694DAAEBB9}">
      <dgm:prSet/>
      <dgm:spPr/>
      <dgm:t>
        <a:bodyPr/>
        <a:lstStyle/>
        <a:p>
          <a:endParaRPr lang="fi-FI"/>
        </a:p>
      </dgm:t>
    </dgm:pt>
    <dgm:pt modelId="{438C6A33-5133-4364-9391-614EE4C656BC}">
      <dgm:prSet custT="1"/>
      <dgm:spPr/>
      <dgm:t>
        <a:bodyPr/>
        <a:lstStyle/>
        <a:p>
          <a:r>
            <a:rPr lang="fi-FI" sz="1600" b="0" dirty="0"/>
            <a:t>Kartoitetaan työnantajien tilapäisen työvoiman tarve sekä  silppu-, alihankinta- ja avustavat työtehtävät</a:t>
          </a:r>
        </a:p>
      </dgm:t>
    </dgm:pt>
    <dgm:pt modelId="{3D30466D-DCE3-4225-92B1-9BB7EBAAB60D}" type="parTrans" cxnId="{917A9D5E-5F59-4743-A6D3-C1729ABC569F}">
      <dgm:prSet/>
      <dgm:spPr/>
      <dgm:t>
        <a:bodyPr/>
        <a:lstStyle/>
        <a:p>
          <a:endParaRPr lang="fi-FI"/>
        </a:p>
      </dgm:t>
    </dgm:pt>
    <dgm:pt modelId="{88FDCABC-25E7-4CEE-8873-7693FE06B7A4}" type="sibTrans" cxnId="{917A9D5E-5F59-4743-A6D3-C1729ABC569F}">
      <dgm:prSet/>
      <dgm:spPr/>
      <dgm:t>
        <a:bodyPr/>
        <a:lstStyle/>
        <a:p>
          <a:endParaRPr lang="fi-FI"/>
        </a:p>
      </dgm:t>
    </dgm:pt>
    <dgm:pt modelId="{8595D3B0-FC85-4D07-9D3A-140688E9277C}">
      <dgm:prSet custT="1"/>
      <dgm:spPr/>
      <dgm:t>
        <a:bodyPr/>
        <a:lstStyle/>
        <a:p>
          <a:r>
            <a:rPr lang="fi-FI" sz="1600" b="0" dirty="0"/>
            <a:t>Luodaan säätiöalustalle Lapin tuetun työllistymisen osuuskuntamalli </a:t>
          </a:r>
          <a:br>
            <a:rPr lang="fi-FI" sz="1600" b="0" dirty="0"/>
          </a:br>
          <a:r>
            <a:rPr lang="fi-FI" sz="1600" b="0" dirty="0"/>
            <a:t>ja sen rahoitus</a:t>
          </a:r>
        </a:p>
      </dgm:t>
    </dgm:pt>
    <dgm:pt modelId="{1C74E563-0083-41E0-98B2-127BF0B09C04}" type="parTrans" cxnId="{C7E061A3-EFAB-4AC8-AD41-58207082EEF8}">
      <dgm:prSet/>
      <dgm:spPr/>
      <dgm:t>
        <a:bodyPr/>
        <a:lstStyle/>
        <a:p>
          <a:endParaRPr lang="fi-FI"/>
        </a:p>
      </dgm:t>
    </dgm:pt>
    <dgm:pt modelId="{5065C11C-5522-42E2-AE28-F2A0F313224D}" type="sibTrans" cxnId="{C7E061A3-EFAB-4AC8-AD41-58207082EEF8}">
      <dgm:prSet/>
      <dgm:spPr/>
      <dgm:t>
        <a:bodyPr/>
        <a:lstStyle/>
        <a:p>
          <a:endParaRPr lang="fi-FI"/>
        </a:p>
      </dgm:t>
    </dgm:pt>
    <dgm:pt modelId="{16BC5611-A21A-44A4-8D40-A837DE7CFFFA}" type="pres">
      <dgm:prSet presAssocID="{E2F0BD86-F510-465C-8180-BC48592E4F21}" presName="Name0" presStyleCnt="0">
        <dgm:presLayoutVars>
          <dgm:dir/>
          <dgm:resizeHandles val="exact"/>
        </dgm:presLayoutVars>
      </dgm:prSet>
      <dgm:spPr/>
    </dgm:pt>
    <dgm:pt modelId="{CB870F93-84F9-4F12-82B7-12BFBBFC594C}" type="pres">
      <dgm:prSet presAssocID="{E2F0BD86-F510-465C-8180-BC48592E4F21}" presName="arrow" presStyleLbl="bgShp" presStyleIdx="0" presStyleCnt="1" custLinFactNeighborX="0" custLinFactNeighborY="2109"/>
      <dgm:spPr/>
    </dgm:pt>
    <dgm:pt modelId="{28689A99-027C-47E5-A6C4-D7123181251E}" type="pres">
      <dgm:prSet presAssocID="{E2F0BD86-F510-465C-8180-BC48592E4F21}" presName="points" presStyleCnt="0"/>
      <dgm:spPr/>
    </dgm:pt>
    <dgm:pt modelId="{C492DCBA-2E0D-47FD-A202-E35179D411AC}" type="pres">
      <dgm:prSet presAssocID="{F1E20A06-58BF-491B-8682-37D0273DAFCD}" presName="compositeA" presStyleCnt="0"/>
      <dgm:spPr/>
    </dgm:pt>
    <dgm:pt modelId="{DECD4765-CAFB-4139-9F97-040A2BE2159B}" type="pres">
      <dgm:prSet presAssocID="{F1E20A06-58BF-491B-8682-37D0273DAFCD}" presName="textA" presStyleLbl="revTx" presStyleIdx="0" presStyleCnt="6" custScaleX="156441" custLinFactNeighborX="-473" custLinFactNeighborY="2573">
        <dgm:presLayoutVars>
          <dgm:bulletEnabled val="1"/>
        </dgm:presLayoutVars>
      </dgm:prSet>
      <dgm:spPr/>
    </dgm:pt>
    <dgm:pt modelId="{455A7428-25F2-48DA-96F5-74B747FAA9A9}" type="pres">
      <dgm:prSet presAssocID="{F1E20A06-58BF-491B-8682-37D0273DAFCD}" presName="circleA" presStyleLbl="node1" presStyleIdx="0" presStyleCnt="6" custLinFactNeighborX="228" custLinFactNeighborY="-528"/>
      <dgm:spPr/>
    </dgm:pt>
    <dgm:pt modelId="{F38ABF1D-AF48-45F4-B2A0-C1B3CF3B786E}" type="pres">
      <dgm:prSet presAssocID="{F1E20A06-58BF-491B-8682-37D0273DAFCD}" presName="spaceA" presStyleCnt="0"/>
      <dgm:spPr/>
    </dgm:pt>
    <dgm:pt modelId="{344D0AAB-019F-4884-AB10-C4BE92516F18}" type="pres">
      <dgm:prSet presAssocID="{6EDBBECA-2D4B-4B7E-9C42-9F6986F774A1}" presName="space" presStyleCnt="0"/>
      <dgm:spPr/>
    </dgm:pt>
    <dgm:pt modelId="{62BDE5AE-BB45-4ACA-961E-54A2A7ACA386}" type="pres">
      <dgm:prSet presAssocID="{9F9A9150-203F-4F00-8769-16438BA18190}" presName="compositeB" presStyleCnt="0"/>
      <dgm:spPr/>
    </dgm:pt>
    <dgm:pt modelId="{6BFC9B8E-A541-4074-AB42-D424FA4D1FA1}" type="pres">
      <dgm:prSet presAssocID="{9F9A9150-203F-4F00-8769-16438BA18190}" presName="textB" presStyleLbl="revTx" presStyleIdx="1" presStyleCnt="6" custScaleX="135134" custLinFactNeighborX="-2268" custLinFactNeighborY="1145">
        <dgm:presLayoutVars>
          <dgm:bulletEnabled val="1"/>
        </dgm:presLayoutVars>
      </dgm:prSet>
      <dgm:spPr/>
    </dgm:pt>
    <dgm:pt modelId="{FBCA5933-174F-42FB-B9DB-51922E4E0FC4}" type="pres">
      <dgm:prSet presAssocID="{9F9A9150-203F-4F00-8769-16438BA18190}" presName="circleB" presStyleLbl="node1" presStyleIdx="1" presStyleCnt="6"/>
      <dgm:spPr/>
    </dgm:pt>
    <dgm:pt modelId="{574A9336-F7F1-43D5-BD06-AB80FB63B3EA}" type="pres">
      <dgm:prSet presAssocID="{9F9A9150-203F-4F00-8769-16438BA18190}" presName="spaceB" presStyleCnt="0"/>
      <dgm:spPr/>
    </dgm:pt>
    <dgm:pt modelId="{D6CCA752-CAE7-4F2A-94CA-E803D192015D}" type="pres">
      <dgm:prSet presAssocID="{CD634031-9CAC-40A1-A777-FC347C18FD3F}" presName="space" presStyleCnt="0"/>
      <dgm:spPr/>
    </dgm:pt>
    <dgm:pt modelId="{B6158972-7381-42D8-97AF-040CCC695910}" type="pres">
      <dgm:prSet presAssocID="{01031ABE-2F51-447B-9A15-5385F12AD4F3}" presName="compositeA" presStyleCnt="0"/>
      <dgm:spPr/>
    </dgm:pt>
    <dgm:pt modelId="{64592EC2-80B6-451D-9A1E-375076A586FE}" type="pres">
      <dgm:prSet presAssocID="{01031ABE-2F51-447B-9A15-5385F12AD4F3}" presName="textA" presStyleLbl="revTx" presStyleIdx="2" presStyleCnt="6" custScaleX="156441" custLinFactNeighborX="2496" custLinFactNeighborY="1669">
        <dgm:presLayoutVars>
          <dgm:bulletEnabled val="1"/>
        </dgm:presLayoutVars>
      </dgm:prSet>
      <dgm:spPr/>
    </dgm:pt>
    <dgm:pt modelId="{59439CF0-D8FD-4107-9B95-864041881BC1}" type="pres">
      <dgm:prSet presAssocID="{01031ABE-2F51-447B-9A15-5385F12AD4F3}" presName="circleA" presStyleLbl="node1" presStyleIdx="2" presStyleCnt="6"/>
      <dgm:spPr/>
    </dgm:pt>
    <dgm:pt modelId="{A9F655E8-AC4D-4948-8B86-9A2F14299278}" type="pres">
      <dgm:prSet presAssocID="{01031ABE-2F51-447B-9A15-5385F12AD4F3}" presName="spaceA" presStyleCnt="0"/>
      <dgm:spPr/>
    </dgm:pt>
    <dgm:pt modelId="{11CEBEB2-3840-4ADD-98FB-93B285C20F70}" type="pres">
      <dgm:prSet presAssocID="{4B9A2021-0F41-478A-89DC-7B7D4439291D}" presName="space" presStyleCnt="0"/>
      <dgm:spPr/>
    </dgm:pt>
    <dgm:pt modelId="{D69DFF3A-FBE6-4455-ABB1-0A560929C2E2}" type="pres">
      <dgm:prSet presAssocID="{8E56B7A3-DC1C-4C90-9402-A7A1E03154DB}" presName="compositeB" presStyleCnt="0"/>
      <dgm:spPr/>
    </dgm:pt>
    <dgm:pt modelId="{B99C97A1-F596-47BC-B1BE-02F6E2609D1C}" type="pres">
      <dgm:prSet presAssocID="{8E56B7A3-DC1C-4C90-9402-A7A1E03154DB}" presName="textB" presStyleLbl="revTx" presStyleIdx="3" presStyleCnt="6" custScaleX="158658" custLinFactNeighborX="3863" custLinFactNeighborY="1145">
        <dgm:presLayoutVars>
          <dgm:bulletEnabled val="1"/>
        </dgm:presLayoutVars>
      </dgm:prSet>
      <dgm:spPr/>
    </dgm:pt>
    <dgm:pt modelId="{7A887666-5D0B-4471-82B9-58BE8420FD44}" type="pres">
      <dgm:prSet presAssocID="{8E56B7A3-DC1C-4C90-9402-A7A1E03154DB}" presName="circleB" presStyleLbl="node1" presStyleIdx="3" presStyleCnt="6"/>
      <dgm:spPr/>
    </dgm:pt>
    <dgm:pt modelId="{740CAE37-6697-44BD-BD3A-B56DA4F7CD2D}" type="pres">
      <dgm:prSet presAssocID="{8E56B7A3-DC1C-4C90-9402-A7A1E03154DB}" presName="spaceB" presStyleCnt="0"/>
      <dgm:spPr/>
    </dgm:pt>
    <dgm:pt modelId="{080AD91D-5EB7-47E9-AE8C-2E99D3A653D1}" type="pres">
      <dgm:prSet presAssocID="{15C78D59-2155-476F-92B6-B5ADC3D10343}" presName="space" presStyleCnt="0"/>
      <dgm:spPr/>
    </dgm:pt>
    <dgm:pt modelId="{2FBEA4D0-F2D1-4FA7-84A8-19EAFF0A4C5A}" type="pres">
      <dgm:prSet presAssocID="{438C6A33-5133-4364-9391-614EE4C656BC}" presName="compositeA" presStyleCnt="0"/>
      <dgm:spPr/>
    </dgm:pt>
    <dgm:pt modelId="{BA4F7F90-8EE7-4FFB-BBBE-FF8F7C89A349}" type="pres">
      <dgm:prSet presAssocID="{438C6A33-5133-4364-9391-614EE4C656BC}" presName="textA" presStyleLbl="revTx" presStyleIdx="4" presStyleCnt="6" custScaleX="155177" custScaleY="74518" custLinFactNeighborX="965" custLinFactNeighborY="17077">
        <dgm:presLayoutVars>
          <dgm:bulletEnabled val="1"/>
        </dgm:presLayoutVars>
      </dgm:prSet>
      <dgm:spPr/>
    </dgm:pt>
    <dgm:pt modelId="{AF6C5118-1C81-4822-84A0-1F34D602EB94}" type="pres">
      <dgm:prSet presAssocID="{438C6A33-5133-4364-9391-614EE4C656BC}" presName="circleA" presStyleLbl="node1" presStyleIdx="4" presStyleCnt="6" custScaleY="100020" custLinFactNeighborX="2358" custLinFactNeighborY="25251"/>
      <dgm:spPr/>
    </dgm:pt>
    <dgm:pt modelId="{5FAF2405-20FF-4DFF-8026-66DE5A4B9592}" type="pres">
      <dgm:prSet presAssocID="{438C6A33-5133-4364-9391-614EE4C656BC}" presName="spaceA" presStyleCnt="0"/>
      <dgm:spPr/>
    </dgm:pt>
    <dgm:pt modelId="{1CD88966-1691-4812-9678-830F38489408}" type="pres">
      <dgm:prSet presAssocID="{88FDCABC-25E7-4CEE-8873-7693FE06B7A4}" presName="space" presStyleCnt="0"/>
      <dgm:spPr/>
    </dgm:pt>
    <dgm:pt modelId="{87037BAD-70EB-44BA-B554-2EF69B260F3E}" type="pres">
      <dgm:prSet presAssocID="{8595D3B0-FC85-4D07-9D3A-140688E9277C}" presName="compositeB" presStyleCnt="0"/>
      <dgm:spPr/>
    </dgm:pt>
    <dgm:pt modelId="{E6BAFC9C-F198-4493-BDA7-80C50EDF995B}" type="pres">
      <dgm:prSet presAssocID="{8595D3B0-FC85-4D07-9D3A-140688E9277C}" presName="textB" presStyleLbl="revTx" presStyleIdx="5" presStyleCnt="6" custScaleX="159033" custLinFactNeighborX="-13389" custLinFactNeighborY="1145">
        <dgm:presLayoutVars>
          <dgm:bulletEnabled val="1"/>
        </dgm:presLayoutVars>
      </dgm:prSet>
      <dgm:spPr/>
    </dgm:pt>
    <dgm:pt modelId="{A2D3A96D-6062-452D-99C0-D5CCEBEEDD11}" type="pres">
      <dgm:prSet presAssocID="{8595D3B0-FC85-4D07-9D3A-140688E9277C}" presName="circleB" presStyleLbl="node1" presStyleIdx="5" presStyleCnt="6" custLinFactX="100000" custLinFactNeighborX="160726" custLinFactNeighborY="-6865"/>
      <dgm:spPr/>
    </dgm:pt>
    <dgm:pt modelId="{ABE08F80-1241-4CE2-A006-5B7A692F402D}" type="pres">
      <dgm:prSet presAssocID="{8595D3B0-FC85-4D07-9D3A-140688E9277C}" presName="spaceB" presStyleCnt="0"/>
      <dgm:spPr/>
    </dgm:pt>
  </dgm:ptLst>
  <dgm:cxnLst>
    <dgm:cxn modelId="{FB43B701-6DEE-473D-B012-D2D1C9792D2D}" srcId="{E2F0BD86-F510-465C-8180-BC48592E4F21}" destId="{01031ABE-2F51-447B-9A15-5385F12AD4F3}" srcOrd="2" destOrd="0" parTransId="{C7E084A9-09D6-4374-9A9A-8B51E208A81C}" sibTransId="{4B9A2021-0F41-478A-89DC-7B7D4439291D}"/>
    <dgm:cxn modelId="{290CFF02-30BD-42AB-A03D-B786A7003D65}" type="presOf" srcId="{F1E20A06-58BF-491B-8682-37D0273DAFCD}" destId="{DECD4765-CAFB-4139-9F97-040A2BE2159B}" srcOrd="0" destOrd="0" presId="urn:microsoft.com/office/officeart/2005/8/layout/hProcess11"/>
    <dgm:cxn modelId="{C7E78404-0812-4761-A001-F73ADE328A38}" type="presOf" srcId="{9F9A9150-203F-4F00-8769-16438BA18190}" destId="{6BFC9B8E-A541-4074-AB42-D424FA4D1FA1}" srcOrd="0" destOrd="0" presId="urn:microsoft.com/office/officeart/2005/8/layout/hProcess11"/>
    <dgm:cxn modelId="{8C545923-0343-45F5-BAF3-46ED4A12E9EB}" type="presOf" srcId="{8E56B7A3-DC1C-4C90-9402-A7A1E03154DB}" destId="{B99C97A1-F596-47BC-B1BE-02F6E2609D1C}" srcOrd="0" destOrd="0" presId="urn:microsoft.com/office/officeart/2005/8/layout/hProcess11"/>
    <dgm:cxn modelId="{A022FA27-06D6-4B95-BF25-37694DAAEBB9}" srcId="{E2F0BD86-F510-465C-8180-BC48592E4F21}" destId="{8E56B7A3-DC1C-4C90-9402-A7A1E03154DB}" srcOrd="3" destOrd="0" parTransId="{301E2966-9771-4EB1-9B67-06A64D944F88}" sibTransId="{15C78D59-2155-476F-92B6-B5ADC3D10343}"/>
    <dgm:cxn modelId="{9D088337-0314-4198-9AD9-92D66987E661}" type="presOf" srcId="{E2F0BD86-F510-465C-8180-BC48592E4F21}" destId="{16BC5611-A21A-44A4-8D40-A837DE7CFFFA}" srcOrd="0" destOrd="0" presId="urn:microsoft.com/office/officeart/2005/8/layout/hProcess11"/>
    <dgm:cxn modelId="{917A9D5E-5F59-4743-A6D3-C1729ABC569F}" srcId="{E2F0BD86-F510-465C-8180-BC48592E4F21}" destId="{438C6A33-5133-4364-9391-614EE4C656BC}" srcOrd="4" destOrd="0" parTransId="{3D30466D-DCE3-4225-92B1-9BB7EBAAB60D}" sibTransId="{88FDCABC-25E7-4CEE-8873-7693FE06B7A4}"/>
    <dgm:cxn modelId="{79D08F9D-A8DF-4ADA-86B3-8DD5BEEDDDAB}" type="presOf" srcId="{438C6A33-5133-4364-9391-614EE4C656BC}" destId="{BA4F7F90-8EE7-4FFB-BBBE-FF8F7C89A349}" srcOrd="0" destOrd="0" presId="urn:microsoft.com/office/officeart/2005/8/layout/hProcess11"/>
    <dgm:cxn modelId="{C7E061A3-EFAB-4AC8-AD41-58207082EEF8}" srcId="{E2F0BD86-F510-465C-8180-BC48592E4F21}" destId="{8595D3B0-FC85-4D07-9D3A-140688E9277C}" srcOrd="5" destOrd="0" parTransId="{1C74E563-0083-41E0-98B2-127BF0B09C04}" sibTransId="{5065C11C-5522-42E2-AE28-F2A0F313224D}"/>
    <dgm:cxn modelId="{550CA2CB-7F7F-44A5-B107-C7256BC3880C}" srcId="{E2F0BD86-F510-465C-8180-BC48592E4F21}" destId="{9F9A9150-203F-4F00-8769-16438BA18190}" srcOrd="1" destOrd="0" parTransId="{BDE10B8C-6530-4F5A-8D1F-0CDB54391255}" sibTransId="{CD634031-9CAC-40A1-A777-FC347C18FD3F}"/>
    <dgm:cxn modelId="{2C7383DC-1F82-4797-9DA8-B7B2E27ED5DF}" type="presOf" srcId="{8595D3B0-FC85-4D07-9D3A-140688E9277C}" destId="{E6BAFC9C-F198-4493-BDA7-80C50EDF995B}" srcOrd="0" destOrd="0" presId="urn:microsoft.com/office/officeart/2005/8/layout/hProcess11"/>
    <dgm:cxn modelId="{C4397AF9-C4A1-4716-AAD5-E9DB8335BDAC}" srcId="{E2F0BD86-F510-465C-8180-BC48592E4F21}" destId="{F1E20A06-58BF-491B-8682-37D0273DAFCD}" srcOrd="0" destOrd="0" parTransId="{9798B14C-6E36-41E6-AB44-AE15A1F6D05F}" sibTransId="{6EDBBECA-2D4B-4B7E-9C42-9F6986F774A1}"/>
    <dgm:cxn modelId="{50D868FB-2D67-4C90-BE62-D58C24BEFEBB}" type="presOf" srcId="{01031ABE-2F51-447B-9A15-5385F12AD4F3}" destId="{64592EC2-80B6-451D-9A1E-375076A586FE}" srcOrd="0" destOrd="0" presId="urn:microsoft.com/office/officeart/2005/8/layout/hProcess11"/>
    <dgm:cxn modelId="{974A8BDB-F4A0-43CA-9C50-57DBF3BD8313}" type="presParOf" srcId="{16BC5611-A21A-44A4-8D40-A837DE7CFFFA}" destId="{CB870F93-84F9-4F12-82B7-12BFBBFC594C}" srcOrd="0" destOrd="0" presId="urn:microsoft.com/office/officeart/2005/8/layout/hProcess11"/>
    <dgm:cxn modelId="{577BFB1E-5CC9-4F7D-844E-5D8938D8C31E}" type="presParOf" srcId="{16BC5611-A21A-44A4-8D40-A837DE7CFFFA}" destId="{28689A99-027C-47E5-A6C4-D7123181251E}" srcOrd="1" destOrd="0" presId="urn:microsoft.com/office/officeart/2005/8/layout/hProcess11"/>
    <dgm:cxn modelId="{48D52CAA-05A1-44AC-9DD2-4FA4FC3C8108}" type="presParOf" srcId="{28689A99-027C-47E5-A6C4-D7123181251E}" destId="{C492DCBA-2E0D-47FD-A202-E35179D411AC}" srcOrd="0" destOrd="0" presId="urn:microsoft.com/office/officeart/2005/8/layout/hProcess11"/>
    <dgm:cxn modelId="{51CA6213-2989-4DBD-B42C-0A319B300592}" type="presParOf" srcId="{C492DCBA-2E0D-47FD-A202-E35179D411AC}" destId="{DECD4765-CAFB-4139-9F97-040A2BE2159B}" srcOrd="0" destOrd="0" presId="urn:microsoft.com/office/officeart/2005/8/layout/hProcess11"/>
    <dgm:cxn modelId="{CE81B451-1C40-4CCF-AFEF-18CE6F27947B}" type="presParOf" srcId="{C492DCBA-2E0D-47FD-A202-E35179D411AC}" destId="{455A7428-25F2-48DA-96F5-74B747FAA9A9}" srcOrd="1" destOrd="0" presId="urn:microsoft.com/office/officeart/2005/8/layout/hProcess11"/>
    <dgm:cxn modelId="{B3D9DBB5-E229-43BA-8AF4-C7D596745CA7}" type="presParOf" srcId="{C492DCBA-2E0D-47FD-A202-E35179D411AC}" destId="{F38ABF1D-AF48-45F4-B2A0-C1B3CF3B786E}" srcOrd="2" destOrd="0" presId="urn:microsoft.com/office/officeart/2005/8/layout/hProcess11"/>
    <dgm:cxn modelId="{C839BF77-A481-4CB6-BF7E-3C9F11CFDCCB}" type="presParOf" srcId="{28689A99-027C-47E5-A6C4-D7123181251E}" destId="{344D0AAB-019F-4884-AB10-C4BE92516F18}" srcOrd="1" destOrd="0" presId="urn:microsoft.com/office/officeart/2005/8/layout/hProcess11"/>
    <dgm:cxn modelId="{EB88F91D-2A96-41CF-9065-96A83C518F3A}" type="presParOf" srcId="{28689A99-027C-47E5-A6C4-D7123181251E}" destId="{62BDE5AE-BB45-4ACA-961E-54A2A7ACA386}" srcOrd="2" destOrd="0" presId="urn:microsoft.com/office/officeart/2005/8/layout/hProcess11"/>
    <dgm:cxn modelId="{BD610FAD-E31E-40EF-83F8-C4A49DF4610C}" type="presParOf" srcId="{62BDE5AE-BB45-4ACA-961E-54A2A7ACA386}" destId="{6BFC9B8E-A541-4074-AB42-D424FA4D1FA1}" srcOrd="0" destOrd="0" presId="urn:microsoft.com/office/officeart/2005/8/layout/hProcess11"/>
    <dgm:cxn modelId="{832D8EA2-FD39-440E-B66F-402A1F5ABB4D}" type="presParOf" srcId="{62BDE5AE-BB45-4ACA-961E-54A2A7ACA386}" destId="{FBCA5933-174F-42FB-B9DB-51922E4E0FC4}" srcOrd="1" destOrd="0" presId="urn:microsoft.com/office/officeart/2005/8/layout/hProcess11"/>
    <dgm:cxn modelId="{F47D5DA9-4BD3-4323-8B3D-72893106FDE5}" type="presParOf" srcId="{62BDE5AE-BB45-4ACA-961E-54A2A7ACA386}" destId="{574A9336-F7F1-43D5-BD06-AB80FB63B3EA}" srcOrd="2" destOrd="0" presId="urn:microsoft.com/office/officeart/2005/8/layout/hProcess11"/>
    <dgm:cxn modelId="{04C94191-B674-4E5B-8E30-6A5AF99A472D}" type="presParOf" srcId="{28689A99-027C-47E5-A6C4-D7123181251E}" destId="{D6CCA752-CAE7-4F2A-94CA-E803D192015D}" srcOrd="3" destOrd="0" presId="urn:microsoft.com/office/officeart/2005/8/layout/hProcess11"/>
    <dgm:cxn modelId="{57FEDA92-73E1-4716-B459-279C5BFB986C}" type="presParOf" srcId="{28689A99-027C-47E5-A6C4-D7123181251E}" destId="{B6158972-7381-42D8-97AF-040CCC695910}" srcOrd="4" destOrd="0" presId="urn:microsoft.com/office/officeart/2005/8/layout/hProcess11"/>
    <dgm:cxn modelId="{74775164-EB34-46D3-83EA-5C75A553BFF7}" type="presParOf" srcId="{B6158972-7381-42D8-97AF-040CCC695910}" destId="{64592EC2-80B6-451D-9A1E-375076A586FE}" srcOrd="0" destOrd="0" presId="urn:microsoft.com/office/officeart/2005/8/layout/hProcess11"/>
    <dgm:cxn modelId="{9FA29711-BE74-45A1-9CE9-639D027084C0}" type="presParOf" srcId="{B6158972-7381-42D8-97AF-040CCC695910}" destId="{59439CF0-D8FD-4107-9B95-864041881BC1}" srcOrd="1" destOrd="0" presId="urn:microsoft.com/office/officeart/2005/8/layout/hProcess11"/>
    <dgm:cxn modelId="{591282C7-9C18-436C-B750-CE46E3C13E9C}" type="presParOf" srcId="{B6158972-7381-42D8-97AF-040CCC695910}" destId="{A9F655E8-AC4D-4948-8B86-9A2F14299278}" srcOrd="2" destOrd="0" presId="urn:microsoft.com/office/officeart/2005/8/layout/hProcess11"/>
    <dgm:cxn modelId="{CF3AAFA6-827A-4EBC-9FD0-05CDC2B06F9E}" type="presParOf" srcId="{28689A99-027C-47E5-A6C4-D7123181251E}" destId="{11CEBEB2-3840-4ADD-98FB-93B285C20F70}" srcOrd="5" destOrd="0" presId="urn:microsoft.com/office/officeart/2005/8/layout/hProcess11"/>
    <dgm:cxn modelId="{6FA15D39-9B70-4BB2-94CD-21E5E269EEC3}" type="presParOf" srcId="{28689A99-027C-47E5-A6C4-D7123181251E}" destId="{D69DFF3A-FBE6-4455-ABB1-0A560929C2E2}" srcOrd="6" destOrd="0" presId="urn:microsoft.com/office/officeart/2005/8/layout/hProcess11"/>
    <dgm:cxn modelId="{683423D4-5604-4144-9457-569D435CD94D}" type="presParOf" srcId="{D69DFF3A-FBE6-4455-ABB1-0A560929C2E2}" destId="{B99C97A1-F596-47BC-B1BE-02F6E2609D1C}" srcOrd="0" destOrd="0" presId="urn:microsoft.com/office/officeart/2005/8/layout/hProcess11"/>
    <dgm:cxn modelId="{4850512D-5F82-4D83-8A4D-583E66C4C323}" type="presParOf" srcId="{D69DFF3A-FBE6-4455-ABB1-0A560929C2E2}" destId="{7A887666-5D0B-4471-82B9-58BE8420FD44}" srcOrd="1" destOrd="0" presId="urn:microsoft.com/office/officeart/2005/8/layout/hProcess11"/>
    <dgm:cxn modelId="{422A5B62-ECA1-40D7-A39E-172A11C6A0F6}" type="presParOf" srcId="{D69DFF3A-FBE6-4455-ABB1-0A560929C2E2}" destId="{740CAE37-6697-44BD-BD3A-B56DA4F7CD2D}" srcOrd="2" destOrd="0" presId="urn:microsoft.com/office/officeart/2005/8/layout/hProcess11"/>
    <dgm:cxn modelId="{4ED47172-1CD7-4AB1-9F12-E0DB1FDFDCA4}" type="presParOf" srcId="{28689A99-027C-47E5-A6C4-D7123181251E}" destId="{080AD91D-5EB7-47E9-AE8C-2E99D3A653D1}" srcOrd="7" destOrd="0" presId="urn:microsoft.com/office/officeart/2005/8/layout/hProcess11"/>
    <dgm:cxn modelId="{45D62442-AF4A-4680-B32A-3913A91C9761}" type="presParOf" srcId="{28689A99-027C-47E5-A6C4-D7123181251E}" destId="{2FBEA4D0-F2D1-4FA7-84A8-19EAFF0A4C5A}" srcOrd="8" destOrd="0" presId="urn:microsoft.com/office/officeart/2005/8/layout/hProcess11"/>
    <dgm:cxn modelId="{8E3B91B4-AF0D-495F-8EEA-A8DD76D1AFC2}" type="presParOf" srcId="{2FBEA4D0-F2D1-4FA7-84A8-19EAFF0A4C5A}" destId="{BA4F7F90-8EE7-4FFB-BBBE-FF8F7C89A349}" srcOrd="0" destOrd="0" presId="urn:microsoft.com/office/officeart/2005/8/layout/hProcess11"/>
    <dgm:cxn modelId="{4F2F705A-91C1-42D2-A925-668720B59BE0}" type="presParOf" srcId="{2FBEA4D0-F2D1-4FA7-84A8-19EAFF0A4C5A}" destId="{AF6C5118-1C81-4822-84A0-1F34D602EB94}" srcOrd="1" destOrd="0" presId="urn:microsoft.com/office/officeart/2005/8/layout/hProcess11"/>
    <dgm:cxn modelId="{5F06978F-4D16-424E-B0E1-1AC13807DE5E}" type="presParOf" srcId="{2FBEA4D0-F2D1-4FA7-84A8-19EAFF0A4C5A}" destId="{5FAF2405-20FF-4DFF-8026-66DE5A4B9592}" srcOrd="2" destOrd="0" presId="urn:microsoft.com/office/officeart/2005/8/layout/hProcess11"/>
    <dgm:cxn modelId="{79EA64AB-2CDB-4317-9825-790CF1F4ACE0}" type="presParOf" srcId="{28689A99-027C-47E5-A6C4-D7123181251E}" destId="{1CD88966-1691-4812-9678-830F38489408}" srcOrd="9" destOrd="0" presId="urn:microsoft.com/office/officeart/2005/8/layout/hProcess11"/>
    <dgm:cxn modelId="{2696305A-2F2B-42F2-8100-D463B0ED0E5B}" type="presParOf" srcId="{28689A99-027C-47E5-A6C4-D7123181251E}" destId="{87037BAD-70EB-44BA-B554-2EF69B260F3E}" srcOrd="10" destOrd="0" presId="urn:microsoft.com/office/officeart/2005/8/layout/hProcess11"/>
    <dgm:cxn modelId="{9B43436D-0964-4478-A0E2-8DE78836C2E2}" type="presParOf" srcId="{87037BAD-70EB-44BA-B554-2EF69B260F3E}" destId="{E6BAFC9C-F198-4493-BDA7-80C50EDF995B}" srcOrd="0" destOrd="0" presId="urn:microsoft.com/office/officeart/2005/8/layout/hProcess11"/>
    <dgm:cxn modelId="{C91B0114-CBC4-4148-B584-20DDD9D34870}" type="presParOf" srcId="{87037BAD-70EB-44BA-B554-2EF69B260F3E}" destId="{A2D3A96D-6062-452D-99C0-D5CCEBEEDD11}" srcOrd="1" destOrd="0" presId="urn:microsoft.com/office/officeart/2005/8/layout/hProcess11"/>
    <dgm:cxn modelId="{5EDE2164-76F5-4D33-BE96-5C436C837EC2}" type="presParOf" srcId="{87037BAD-70EB-44BA-B554-2EF69B260F3E}" destId="{ABE08F80-1241-4CE2-A006-5B7A692F402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4FDBDB-E660-40DE-95B6-4EF4D83FF0BF}" type="doc">
      <dgm:prSet loTypeId="urn:microsoft.com/office/officeart/2005/8/layout/matrix1" loCatId="matrix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fi-FI"/>
        </a:p>
      </dgm:t>
    </dgm:pt>
    <dgm:pt modelId="{D01A544A-53C7-415E-AFDE-04597B133EF5}">
      <dgm:prSet phldrT="[Teksti]"/>
      <dgm:spPr/>
      <dgm:t>
        <a:bodyPr/>
        <a:lstStyle/>
        <a:p>
          <a:r>
            <a:rPr lang="fi-FI" dirty="0"/>
            <a:t>KUSTANNUKSET </a:t>
          </a:r>
          <a:br>
            <a:rPr lang="fi-FI" dirty="0"/>
          </a:br>
          <a:r>
            <a:rPr lang="fi-FI" dirty="0"/>
            <a:t>JA SAAJAT</a:t>
          </a:r>
        </a:p>
      </dgm:t>
    </dgm:pt>
    <dgm:pt modelId="{BF960BA0-656F-449D-9569-A6CC2D9553ED}" type="parTrans" cxnId="{868A5E0C-F7A5-4073-80C5-6F34FB68849C}">
      <dgm:prSet/>
      <dgm:spPr/>
      <dgm:t>
        <a:bodyPr/>
        <a:lstStyle/>
        <a:p>
          <a:endParaRPr lang="fi-FI"/>
        </a:p>
      </dgm:t>
    </dgm:pt>
    <dgm:pt modelId="{B800186C-C2EC-4310-A62F-8C11AF8B742B}" type="sibTrans" cxnId="{868A5E0C-F7A5-4073-80C5-6F34FB68849C}">
      <dgm:prSet/>
      <dgm:spPr/>
      <dgm:t>
        <a:bodyPr/>
        <a:lstStyle/>
        <a:p>
          <a:endParaRPr lang="fi-FI"/>
        </a:p>
      </dgm:t>
    </dgm:pt>
    <dgm:pt modelId="{BBB9EA21-FD82-4E81-AFF1-F79627F3A2EB}">
      <dgm:prSet phldrT="[Teksti]"/>
      <dgm:spPr/>
      <dgm:t>
        <a:bodyPr/>
        <a:lstStyle/>
        <a:p>
          <a:r>
            <a:rPr lang="fi-FI" dirty="0">
              <a:hlinkClick xmlns:r="http://schemas.openxmlformats.org/officeDocument/2006/relationships" r:id="rId1" action="ppaction://hlinksldjump"/>
            </a:rPr>
            <a:t>Kunnan osarahoittama työmarkkinatuki</a:t>
          </a:r>
          <a:br>
            <a:rPr lang="fi-FI" dirty="0">
              <a:hlinkClick xmlns:r="http://schemas.openxmlformats.org/officeDocument/2006/relationships" r:id="rId1" action="ppaction://hlinksldjump"/>
            </a:rPr>
          </a:br>
          <a:r>
            <a:rPr lang="fi-FI" dirty="0">
              <a:hlinkClick xmlns:r="http://schemas.openxmlformats.org/officeDocument/2006/relationships" r:id="rId1" action="ppaction://hlinksldjump"/>
            </a:rPr>
            <a:t>saajien määrät ikäryhmittäin 2019</a:t>
          </a:r>
          <a:endParaRPr lang="fi-FI" dirty="0"/>
        </a:p>
        <a:p>
          <a:endParaRPr lang="fi-FI" dirty="0"/>
        </a:p>
      </dgm:t>
    </dgm:pt>
    <dgm:pt modelId="{4AA02322-EB4C-4092-B680-C2AA7913DB1C}" type="parTrans" cxnId="{13592081-61F8-4F23-949C-7708B8B2A1D9}">
      <dgm:prSet/>
      <dgm:spPr/>
      <dgm:t>
        <a:bodyPr/>
        <a:lstStyle/>
        <a:p>
          <a:endParaRPr lang="fi-FI"/>
        </a:p>
      </dgm:t>
    </dgm:pt>
    <dgm:pt modelId="{07D0374B-FFD2-4A2E-8D03-975CC570A98D}" type="sibTrans" cxnId="{13592081-61F8-4F23-949C-7708B8B2A1D9}">
      <dgm:prSet/>
      <dgm:spPr/>
      <dgm:t>
        <a:bodyPr/>
        <a:lstStyle/>
        <a:p>
          <a:endParaRPr lang="fi-FI"/>
        </a:p>
      </dgm:t>
    </dgm:pt>
    <dgm:pt modelId="{ED94FB77-AC82-459F-B696-5B9CABAC4C21}">
      <dgm:prSet/>
      <dgm:spPr/>
      <dgm:t>
        <a:bodyPr/>
        <a:lstStyle/>
        <a:p>
          <a:br>
            <a:rPr lang="fi-FI" dirty="0">
              <a:hlinkClick xmlns:r="http://schemas.openxmlformats.org/officeDocument/2006/relationships" r:id="rId1" action="ppaction://hlinksldjump"/>
            </a:rPr>
          </a:br>
          <a:br>
            <a:rPr lang="fi-FI" dirty="0"/>
          </a:br>
          <a:r>
            <a:rPr lang="fi-FI" dirty="0"/>
            <a:t> </a:t>
          </a:r>
          <a:r>
            <a:rPr lang="fi-FI" dirty="0">
              <a:hlinkClick xmlns:r="http://schemas.openxmlformats.org/officeDocument/2006/relationships" r:id="rId2" action="ppaction://hlinksldjump"/>
            </a:rPr>
            <a:t>Työttömyysturva ja kunnan osarahoittama työmarkkinatuki  2019</a:t>
          </a:r>
          <a:endParaRPr lang="fi-FI" dirty="0"/>
        </a:p>
      </dgm:t>
    </dgm:pt>
    <dgm:pt modelId="{9795233B-9510-403C-8312-8D6FABA4DC22}" type="parTrans" cxnId="{755EC1FA-B8D5-402A-A9F3-3A472EDDF86D}">
      <dgm:prSet/>
      <dgm:spPr/>
      <dgm:t>
        <a:bodyPr/>
        <a:lstStyle/>
        <a:p>
          <a:endParaRPr lang="fi-FI"/>
        </a:p>
      </dgm:t>
    </dgm:pt>
    <dgm:pt modelId="{4D02AAF0-1927-4859-AE01-F0DDC60180C8}" type="sibTrans" cxnId="{755EC1FA-B8D5-402A-A9F3-3A472EDDF86D}">
      <dgm:prSet/>
      <dgm:spPr/>
      <dgm:t>
        <a:bodyPr/>
        <a:lstStyle/>
        <a:p>
          <a:endParaRPr lang="fi-FI"/>
        </a:p>
      </dgm:t>
    </dgm:pt>
    <dgm:pt modelId="{24B1F46B-07FA-4D5A-91FC-7549B7DDD974}">
      <dgm:prSet/>
      <dgm:spPr/>
      <dgm:t>
        <a:bodyPr/>
        <a:lstStyle/>
        <a:p>
          <a:r>
            <a:rPr lang="fi-FI" dirty="0">
              <a:hlinkClick xmlns:r="http://schemas.openxmlformats.org/officeDocument/2006/relationships" r:id="rId3" action="ppaction://hlinksldjump"/>
            </a:rPr>
            <a:t>Perustoimeentulotuen saajat ja eurot 2019</a:t>
          </a:r>
        </a:p>
        <a:p>
          <a:r>
            <a:rPr lang="fi-FI" dirty="0">
              <a:hlinkClick xmlns:r="http://schemas.openxmlformats.org/officeDocument/2006/relationships" r:id="rId3" action="ppaction://hlinksldjump"/>
            </a:rPr>
            <a:t> </a:t>
          </a:r>
          <a:endParaRPr lang="fi-FI" dirty="0"/>
        </a:p>
      </dgm:t>
    </dgm:pt>
    <dgm:pt modelId="{4690B65E-D639-411E-9609-BBA20F4FAF33}" type="parTrans" cxnId="{E987F1FC-6FD1-4CFA-BF84-39F175D2E6A9}">
      <dgm:prSet/>
      <dgm:spPr/>
      <dgm:t>
        <a:bodyPr/>
        <a:lstStyle/>
        <a:p>
          <a:endParaRPr lang="fi-FI"/>
        </a:p>
      </dgm:t>
    </dgm:pt>
    <dgm:pt modelId="{A439AC62-2555-4D4F-8B4F-75CA2017863D}" type="sibTrans" cxnId="{E987F1FC-6FD1-4CFA-BF84-39F175D2E6A9}">
      <dgm:prSet/>
      <dgm:spPr/>
      <dgm:t>
        <a:bodyPr/>
        <a:lstStyle/>
        <a:p>
          <a:endParaRPr lang="fi-FI"/>
        </a:p>
      </dgm:t>
    </dgm:pt>
    <dgm:pt modelId="{7EFECEE9-1EB4-48F9-AA4E-DA903949E272}">
      <dgm:prSet/>
      <dgm:spPr/>
      <dgm:t>
        <a:bodyPr/>
        <a:lstStyle/>
        <a:p>
          <a:r>
            <a:rPr lang="fi-FI" dirty="0"/>
            <a:t> </a:t>
          </a:r>
        </a:p>
        <a:p>
          <a:r>
            <a:rPr lang="fi-FI" dirty="0">
              <a:hlinkClick xmlns:r="http://schemas.openxmlformats.org/officeDocument/2006/relationships" r:id="rId4" action="ppaction://hlinksldjump"/>
            </a:rPr>
            <a:t>Kunnan osarahoittaman työmarkkinatuen </a:t>
          </a:r>
          <a:br>
            <a:rPr lang="fi-FI" dirty="0">
              <a:hlinkClick xmlns:r="http://schemas.openxmlformats.org/officeDocument/2006/relationships" r:id="rId4" action="ppaction://hlinksldjump"/>
            </a:rPr>
          </a:br>
          <a:r>
            <a:rPr lang="fi-FI" dirty="0">
              <a:hlinkClick xmlns:r="http://schemas.openxmlformats.org/officeDocument/2006/relationships" r:id="rId4" action="ppaction://hlinksldjump"/>
            </a:rPr>
            <a:t>eri kohderyhmien aktivointiasteet % 2019</a:t>
          </a:r>
          <a:endParaRPr lang="fi-FI" dirty="0"/>
        </a:p>
      </dgm:t>
    </dgm:pt>
    <dgm:pt modelId="{50CC2D1F-4A61-4652-9902-92C0209858D2}" type="parTrans" cxnId="{FDCDD301-92DD-4500-B7F4-132C50C0F0BD}">
      <dgm:prSet/>
      <dgm:spPr/>
      <dgm:t>
        <a:bodyPr/>
        <a:lstStyle/>
        <a:p>
          <a:endParaRPr lang="fi-FI"/>
        </a:p>
      </dgm:t>
    </dgm:pt>
    <dgm:pt modelId="{BA29A0BC-7E70-4060-A93F-6AF66EB21E15}" type="sibTrans" cxnId="{FDCDD301-92DD-4500-B7F4-132C50C0F0BD}">
      <dgm:prSet/>
      <dgm:spPr/>
      <dgm:t>
        <a:bodyPr/>
        <a:lstStyle/>
        <a:p>
          <a:endParaRPr lang="fi-FI"/>
        </a:p>
      </dgm:t>
    </dgm:pt>
    <dgm:pt modelId="{DADA0704-163B-44F7-A903-4B9655148B0E}" type="pres">
      <dgm:prSet presAssocID="{2E4FDBDB-E660-40DE-95B6-4EF4D83FF0BF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B06DC03-EBE9-4BD3-AAAA-6E13F0BBEEFA}" type="pres">
      <dgm:prSet presAssocID="{2E4FDBDB-E660-40DE-95B6-4EF4D83FF0BF}" presName="matrix" presStyleCnt="0"/>
      <dgm:spPr/>
    </dgm:pt>
    <dgm:pt modelId="{FE4C9136-CB8A-431F-8FD4-B1DB23152209}" type="pres">
      <dgm:prSet presAssocID="{2E4FDBDB-E660-40DE-95B6-4EF4D83FF0BF}" presName="tile1" presStyleLbl="node1" presStyleIdx="0" presStyleCnt="4"/>
      <dgm:spPr/>
    </dgm:pt>
    <dgm:pt modelId="{B0C55CC7-3BBF-4699-888E-CD348C7CC2FA}" type="pres">
      <dgm:prSet presAssocID="{2E4FDBDB-E660-40DE-95B6-4EF4D83FF0B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92035E9-C87B-4FF8-96B3-319A5305C1E8}" type="pres">
      <dgm:prSet presAssocID="{2E4FDBDB-E660-40DE-95B6-4EF4D83FF0BF}" presName="tile2" presStyleLbl="node1" presStyleIdx="1" presStyleCnt="4" custLinFactNeighborX="242" custLinFactNeighborY="0"/>
      <dgm:spPr/>
    </dgm:pt>
    <dgm:pt modelId="{D1FA817A-AD5E-458B-B617-0E2B2E881373}" type="pres">
      <dgm:prSet presAssocID="{2E4FDBDB-E660-40DE-95B6-4EF4D83FF0B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BABCB3E-E541-4C10-A206-4FBDB982490F}" type="pres">
      <dgm:prSet presAssocID="{2E4FDBDB-E660-40DE-95B6-4EF4D83FF0BF}" presName="tile3" presStyleLbl="node1" presStyleIdx="2" presStyleCnt="4" custLinFactNeighborX="-2047"/>
      <dgm:spPr/>
    </dgm:pt>
    <dgm:pt modelId="{96DB4151-DE52-4F23-B7AB-5932E7E2B348}" type="pres">
      <dgm:prSet presAssocID="{2E4FDBDB-E660-40DE-95B6-4EF4D83FF0B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C09E883-53E7-4955-AE06-3BD28DE2C0C4}" type="pres">
      <dgm:prSet presAssocID="{2E4FDBDB-E660-40DE-95B6-4EF4D83FF0BF}" presName="tile4" presStyleLbl="node1" presStyleIdx="3" presStyleCnt="4" custLinFactNeighborX="-1795" custLinFactNeighborY="0"/>
      <dgm:spPr/>
    </dgm:pt>
    <dgm:pt modelId="{72109D1F-59F2-4BDC-8588-A7E69C934638}" type="pres">
      <dgm:prSet presAssocID="{2E4FDBDB-E660-40DE-95B6-4EF4D83FF0B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3BFB5D74-2F17-401F-B383-5EE4B59E991E}" type="pres">
      <dgm:prSet presAssocID="{2E4FDBDB-E660-40DE-95B6-4EF4D83FF0BF}" presName="centerTile" presStyleLbl="fgShp" presStyleIdx="0" presStyleCnt="1" custLinFactNeighborX="-2991" custLinFactNeighborY="0">
        <dgm:presLayoutVars>
          <dgm:chMax val="0"/>
          <dgm:chPref val="0"/>
        </dgm:presLayoutVars>
      </dgm:prSet>
      <dgm:spPr/>
    </dgm:pt>
  </dgm:ptLst>
  <dgm:cxnLst>
    <dgm:cxn modelId="{FDCDD301-92DD-4500-B7F4-132C50C0F0BD}" srcId="{D01A544A-53C7-415E-AFDE-04597B133EF5}" destId="{7EFECEE9-1EB4-48F9-AA4E-DA903949E272}" srcOrd="1" destOrd="0" parTransId="{50CC2D1F-4A61-4652-9902-92C0209858D2}" sibTransId="{BA29A0BC-7E70-4060-A93F-6AF66EB21E15}"/>
    <dgm:cxn modelId="{868A5E0C-F7A5-4073-80C5-6F34FB68849C}" srcId="{2E4FDBDB-E660-40DE-95B6-4EF4D83FF0BF}" destId="{D01A544A-53C7-415E-AFDE-04597B133EF5}" srcOrd="0" destOrd="0" parTransId="{BF960BA0-656F-449D-9569-A6CC2D9553ED}" sibTransId="{B800186C-C2EC-4310-A62F-8C11AF8B742B}"/>
    <dgm:cxn modelId="{2576D213-E621-4711-BBA2-4285C1542B82}" type="presOf" srcId="{24B1F46B-07FA-4D5A-91FC-7549B7DDD974}" destId="{DC09E883-53E7-4955-AE06-3BD28DE2C0C4}" srcOrd="0" destOrd="0" presId="urn:microsoft.com/office/officeart/2005/8/layout/matrix1"/>
    <dgm:cxn modelId="{D2684E2B-6424-4F31-B423-1885C9960F5B}" type="presOf" srcId="{7EFECEE9-1EB4-48F9-AA4E-DA903949E272}" destId="{292035E9-C87B-4FF8-96B3-319A5305C1E8}" srcOrd="0" destOrd="0" presId="urn:microsoft.com/office/officeart/2005/8/layout/matrix1"/>
    <dgm:cxn modelId="{50283133-80A4-43D8-9BCD-E41B660E68AD}" type="presOf" srcId="{BBB9EA21-FD82-4E81-AFF1-F79627F3A2EB}" destId="{96DB4151-DE52-4F23-B7AB-5932E7E2B348}" srcOrd="1" destOrd="0" presId="urn:microsoft.com/office/officeart/2005/8/layout/matrix1"/>
    <dgm:cxn modelId="{94BE3839-8C08-4168-932C-FF7B1B9B338E}" type="presOf" srcId="{ED94FB77-AC82-459F-B696-5B9CABAC4C21}" destId="{B0C55CC7-3BBF-4699-888E-CD348C7CC2FA}" srcOrd="1" destOrd="0" presId="urn:microsoft.com/office/officeart/2005/8/layout/matrix1"/>
    <dgm:cxn modelId="{3F243A3F-C059-4616-AFD0-8330CFC7ECC0}" type="presOf" srcId="{2E4FDBDB-E660-40DE-95B6-4EF4D83FF0BF}" destId="{DADA0704-163B-44F7-A903-4B9655148B0E}" srcOrd="0" destOrd="0" presId="urn:microsoft.com/office/officeart/2005/8/layout/matrix1"/>
    <dgm:cxn modelId="{13592081-61F8-4F23-949C-7708B8B2A1D9}" srcId="{D01A544A-53C7-415E-AFDE-04597B133EF5}" destId="{BBB9EA21-FD82-4E81-AFF1-F79627F3A2EB}" srcOrd="2" destOrd="0" parTransId="{4AA02322-EB4C-4092-B680-C2AA7913DB1C}" sibTransId="{07D0374B-FFD2-4A2E-8D03-975CC570A98D}"/>
    <dgm:cxn modelId="{C2C4B58E-FE8C-4F7D-9287-B3FAF1C2D23E}" type="presOf" srcId="{D01A544A-53C7-415E-AFDE-04597B133EF5}" destId="{3BFB5D74-2F17-401F-B383-5EE4B59E991E}" srcOrd="0" destOrd="0" presId="urn:microsoft.com/office/officeart/2005/8/layout/matrix1"/>
    <dgm:cxn modelId="{48D1799E-2456-47DF-9080-E937117DAB1C}" type="presOf" srcId="{24B1F46B-07FA-4D5A-91FC-7549B7DDD974}" destId="{72109D1F-59F2-4BDC-8588-A7E69C934638}" srcOrd="1" destOrd="0" presId="urn:microsoft.com/office/officeart/2005/8/layout/matrix1"/>
    <dgm:cxn modelId="{FED125B3-7366-44B4-820D-33E161CA401D}" type="presOf" srcId="{ED94FB77-AC82-459F-B696-5B9CABAC4C21}" destId="{FE4C9136-CB8A-431F-8FD4-B1DB23152209}" srcOrd="0" destOrd="0" presId="urn:microsoft.com/office/officeart/2005/8/layout/matrix1"/>
    <dgm:cxn modelId="{08BA28B4-47B4-4CA5-AE74-DD0C0A1A6F58}" type="presOf" srcId="{BBB9EA21-FD82-4E81-AFF1-F79627F3A2EB}" destId="{BBABCB3E-E541-4C10-A206-4FBDB982490F}" srcOrd="0" destOrd="0" presId="urn:microsoft.com/office/officeart/2005/8/layout/matrix1"/>
    <dgm:cxn modelId="{7A6122F4-031F-4298-BC9C-778D05AB159E}" type="presOf" srcId="{7EFECEE9-1EB4-48F9-AA4E-DA903949E272}" destId="{D1FA817A-AD5E-458B-B617-0E2B2E881373}" srcOrd="1" destOrd="0" presId="urn:microsoft.com/office/officeart/2005/8/layout/matrix1"/>
    <dgm:cxn modelId="{755EC1FA-B8D5-402A-A9F3-3A472EDDF86D}" srcId="{D01A544A-53C7-415E-AFDE-04597B133EF5}" destId="{ED94FB77-AC82-459F-B696-5B9CABAC4C21}" srcOrd="0" destOrd="0" parTransId="{9795233B-9510-403C-8312-8D6FABA4DC22}" sibTransId="{4D02AAF0-1927-4859-AE01-F0DDC60180C8}"/>
    <dgm:cxn modelId="{E987F1FC-6FD1-4CFA-BF84-39F175D2E6A9}" srcId="{D01A544A-53C7-415E-AFDE-04597B133EF5}" destId="{24B1F46B-07FA-4D5A-91FC-7549B7DDD974}" srcOrd="3" destOrd="0" parTransId="{4690B65E-D639-411E-9609-BBA20F4FAF33}" sibTransId="{A439AC62-2555-4D4F-8B4F-75CA2017863D}"/>
    <dgm:cxn modelId="{E606FB3B-26C3-44A4-AF82-4DEE784A7AC1}" type="presParOf" srcId="{DADA0704-163B-44F7-A903-4B9655148B0E}" destId="{9B06DC03-EBE9-4BD3-AAAA-6E13F0BBEEFA}" srcOrd="0" destOrd="0" presId="urn:microsoft.com/office/officeart/2005/8/layout/matrix1"/>
    <dgm:cxn modelId="{ADFD1584-93D5-4D5F-8461-AA85D08A0E0A}" type="presParOf" srcId="{9B06DC03-EBE9-4BD3-AAAA-6E13F0BBEEFA}" destId="{FE4C9136-CB8A-431F-8FD4-B1DB23152209}" srcOrd="0" destOrd="0" presId="urn:microsoft.com/office/officeart/2005/8/layout/matrix1"/>
    <dgm:cxn modelId="{8C03D3B5-738C-4687-A1EC-559CE9778BB9}" type="presParOf" srcId="{9B06DC03-EBE9-4BD3-AAAA-6E13F0BBEEFA}" destId="{B0C55CC7-3BBF-4699-888E-CD348C7CC2FA}" srcOrd="1" destOrd="0" presId="urn:microsoft.com/office/officeart/2005/8/layout/matrix1"/>
    <dgm:cxn modelId="{C282AE14-5BF4-4A61-9FE5-01DD3A0F784B}" type="presParOf" srcId="{9B06DC03-EBE9-4BD3-AAAA-6E13F0BBEEFA}" destId="{292035E9-C87B-4FF8-96B3-319A5305C1E8}" srcOrd="2" destOrd="0" presId="urn:microsoft.com/office/officeart/2005/8/layout/matrix1"/>
    <dgm:cxn modelId="{22279EBF-C2C3-464A-A091-EAC8AC97BACD}" type="presParOf" srcId="{9B06DC03-EBE9-4BD3-AAAA-6E13F0BBEEFA}" destId="{D1FA817A-AD5E-458B-B617-0E2B2E881373}" srcOrd="3" destOrd="0" presId="urn:microsoft.com/office/officeart/2005/8/layout/matrix1"/>
    <dgm:cxn modelId="{849AF218-819A-4DD1-AA0F-DBE5C1B13A5A}" type="presParOf" srcId="{9B06DC03-EBE9-4BD3-AAAA-6E13F0BBEEFA}" destId="{BBABCB3E-E541-4C10-A206-4FBDB982490F}" srcOrd="4" destOrd="0" presId="urn:microsoft.com/office/officeart/2005/8/layout/matrix1"/>
    <dgm:cxn modelId="{9A355450-4AEB-41BB-B46C-006C5AA79D9B}" type="presParOf" srcId="{9B06DC03-EBE9-4BD3-AAAA-6E13F0BBEEFA}" destId="{96DB4151-DE52-4F23-B7AB-5932E7E2B348}" srcOrd="5" destOrd="0" presId="urn:microsoft.com/office/officeart/2005/8/layout/matrix1"/>
    <dgm:cxn modelId="{77E2EB7A-E73B-4061-BC91-7D416479B4F1}" type="presParOf" srcId="{9B06DC03-EBE9-4BD3-AAAA-6E13F0BBEEFA}" destId="{DC09E883-53E7-4955-AE06-3BD28DE2C0C4}" srcOrd="6" destOrd="0" presId="urn:microsoft.com/office/officeart/2005/8/layout/matrix1"/>
    <dgm:cxn modelId="{84FD1143-E5EB-4C08-92EF-B83A5B675A34}" type="presParOf" srcId="{9B06DC03-EBE9-4BD3-AAAA-6E13F0BBEEFA}" destId="{72109D1F-59F2-4BDC-8588-A7E69C934638}" srcOrd="7" destOrd="0" presId="urn:microsoft.com/office/officeart/2005/8/layout/matrix1"/>
    <dgm:cxn modelId="{A499354A-0BF8-495D-88A1-0C0C89703072}" type="presParOf" srcId="{DADA0704-163B-44F7-A903-4B9655148B0E}" destId="{3BFB5D74-2F17-401F-B383-5EE4B59E991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4FDBDB-E660-40DE-95B6-4EF4D83FF0BF}" type="doc">
      <dgm:prSet loTypeId="urn:microsoft.com/office/officeart/2005/8/layout/matrix1" loCatId="matrix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fi-FI"/>
        </a:p>
      </dgm:t>
    </dgm:pt>
    <dgm:pt modelId="{D01A544A-53C7-415E-AFDE-04597B133EF5}">
      <dgm:prSet phldrT="[Teksti]"/>
      <dgm:spPr/>
      <dgm:t>
        <a:bodyPr/>
        <a:lstStyle/>
        <a:p>
          <a:r>
            <a:rPr lang="fi-FI" dirty="0"/>
            <a:t>UUDEN TYÖMARKKINA-RAKENTEEN TARVE</a:t>
          </a:r>
        </a:p>
      </dgm:t>
    </dgm:pt>
    <dgm:pt modelId="{BF960BA0-656F-449D-9569-A6CC2D9553ED}" type="parTrans" cxnId="{868A5E0C-F7A5-4073-80C5-6F34FB68849C}">
      <dgm:prSet/>
      <dgm:spPr/>
      <dgm:t>
        <a:bodyPr/>
        <a:lstStyle/>
        <a:p>
          <a:endParaRPr lang="fi-FI"/>
        </a:p>
      </dgm:t>
    </dgm:pt>
    <dgm:pt modelId="{B800186C-C2EC-4310-A62F-8C11AF8B742B}" type="sibTrans" cxnId="{868A5E0C-F7A5-4073-80C5-6F34FB68849C}">
      <dgm:prSet/>
      <dgm:spPr/>
      <dgm:t>
        <a:bodyPr/>
        <a:lstStyle/>
        <a:p>
          <a:endParaRPr lang="fi-FI"/>
        </a:p>
      </dgm:t>
    </dgm:pt>
    <dgm:pt modelId="{ED94FB77-AC82-459F-B696-5B9CABAC4C21}">
      <dgm:prSet/>
      <dgm:spPr/>
      <dgm:t>
        <a:bodyPr/>
        <a:lstStyle/>
        <a:p>
          <a:endParaRPr lang="fi-FI" dirty="0">
            <a:hlinkClick xmlns:r="http://schemas.openxmlformats.org/officeDocument/2006/relationships" r:id="rId1" action="ppaction://hlinksldjump"/>
          </a:endParaRPr>
        </a:p>
        <a:p>
          <a:r>
            <a:rPr lang="fi-FI" dirty="0">
              <a:hlinkClick xmlns:r="http://schemas.openxmlformats.org/officeDocument/2006/relationships" r:id="rId1" action="ppaction://hlinksldjump"/>
            </a:rPr>
            <a:t>Palvelutarjotin</a:t>
          </a:r>
          <a:br>
            <a:rPr lang="fi-FI" dirty="0">
              <a:hlinkClick xmlns:r="http://schemas.openxmlformats.org/officeDocument/2006/relationships" r:id="rId2" action="ppaction://hlinksldjump"/>
            </a:rPr>
          </a:br>
          <a:br>
            <a:rPr lang="fi-FI" dirty="0"/>
          </a:br>
          <a:endParaRPr lang="fi-FI" dirty="0"/>
        </a:p>
      </dgm:t>
    </dgm:pt>
    <dgm:pt modelId="{9795233B-9510-403C-8312-8D6FABA4DC22}" type="parTrans" cxnId="{755EC1FA-B8D5-402A-A9F3-3A472EDDF86D}">
      <dgm:prSet/>
      <dgm:spPr/>
      <dgm:t>
        <a:bodyPr/>
        <a:lstStyle/>
        <a:p>
          <a:endParaRPr lang="fi-FI"/>
        </a:p>
      </dgm:t>
    </dgm:pt>
    <dgm:pt modelId="{4D02AAF0-1927-4859-AE01-F0DDC60180C8}" type="sibTrans" cxnId="{755EC1FA-B8D5-402A-A9F3-3A472EDDF86D}">
      <dgm:prSet/>
      <dgm:spPr/>
      <dgm:t>
        <a:bodyPr/>
        <a:lstStyle/>
        <a:p>
          <a:endParaRPr lang="fi-FI"/>
        </a:p>
      </dgm:t>
    </dgm:pt>
    <dgm:pt modelId="{C9CE9E29-157A-40A5-BBBD-AA28087EEA1C}">
      <dgm:prSet/>
      <dgm:spPr/>
      <dgm:t>
        <a:bodyPr/>
        <a:lstStyle/>
        <a:p>
          <a:r>
            <a:rPr lang="fi-FI" dirty="0"/>
            <a:t> </a:t>
          </a:r>
          <a:r>
            <a:rPr lang="fi-FI" dirty="0">
              <a:hlinkClick xmlns:r="http://schemas.openxmlformats.org/officeDocument/2006/relationships" r:id="rId3" action="ppaction://hlinksldjump"/>
            </a:rPr>
            <a:t>Osatyökykyisille on paljon </a:t>
          </a:r>
          <a:br>
            <a:rPr lang="fi-FI" dirty="0">
              <a:hlinkClick xmlns:r="http://schemas.openxmlformats.org/officeDocument/2006/relationships" r:id="rId3" action="ppaction://hlinksldjump"/>
            </a:rPr>
          </a:br>
          <a:r>
            <a:rPr lang="fi-FI" dirty="0">
              <a:hlinkClick xmlns:r="http://schemas.openxmlformats.org/officeDocument/2006/relationships" r:id="rId3" action="ppaction://hlinksldjump"/>
            </a:rPr>
            <a:t>palveluita tarjolla</a:t>
          </a:r>
          <a:endParaRPr lang="fi-FI" dirty="0"/>
        </a:p>
      </dgm:t>
    </dgm:pt>
    <dgm:pt modelId="{2D726C22-04E7-49E9-8081-62F64DF4C4A6}" type="parTrans" cxnId="{7BC59287-CE93-4BF9-8B14-4460099696F3}">
      <dgm:prSet/>
      <dgm:spPr/>
      <dgm:t>
        <a:bodyPr/>
        <a:lstStyle/>
        <a:p>
          <a:endParaRPr lang="fi-FI"/>
        </a:p>
      </dgm:t>
    </dgm:pt>
    <dgm:pt modelId="{2E4DCC81-C799-4A58-9B87-896989EBB0F4}" type="sibTrans" cxnId="{7BC59287-CE93-4BF9-8B14-4460099696F3}">
      <dgm:prSet/>
      <dgm:spPr/>
      <dgm:t>
        <a:bodyPr/>
        <a:lstStyle/>
        <a:p>
          <a:endParaRPr lang="fi-FI"/>
        </a:p>
      </dgm:t>
    </dgm:pt>
    <dgm:pt modelId="{27C7951A-9A38-484D-94EF-A9509911681C}">
      <dgm:prSet/>
      <dgm:spPr/>
      <dgm:t>
        <a:bodyPr/>
        <a:lstStyle/>
        <a:p>
          <a:r>
            <a:rPr lang="fi-FI" dirty="0">
              <a:hlinkClick xmlns:r="http://schemas.openxmlformats.org/officeDocument/2006/relationships" r:id="rId4" action="ppaction://hlinksldjump"/>
            </a:rPr>
            <a:t>Osatyökykyisen polku työelämään</a:t>
          </a:r>
          <a:endParaRPr lang="fi-FI" dirty="0"/>
        </a:p>
        <a:p>
          <a:endParaRPr lang="fi-FI" dirty="0"/>
        </a:p>
      </dgm:t>
    </dgm:pt>
    <dgm:pt modelId="{F67DE890-4076-48C2-88B1-0CFEA517E0B3}" type="parTrans" cxnId="{24BDD20A-404F-4D5D-B829-3BDBF4AE2407}">
      <dgm:prSet/>
      <dgm:spPr/>
      <dgm:t>
        <a:bodyPr/>
        <a:lstStyle/>
        <a:p>
          <a:endParaRPr lang="fi-FI"/>
        </a:p>
      </dgm:t>
    </dgm:pt>
    <dgm:pt modelId="{5A16633A-B938-475D-A35D-F1375F495590}" type="sibTrans" cxnId="{24BDD20A-404F-4D5D-B829-3BDBF4AE2407}">
      <dgm:prSet/>
      <dgm:spPr/>
      <dgm:t>
        <a:bodyPr/>
        <a:lstStyle/>
        <a:p>
          <a:endParaRPr lang="fi-FI"/>
        </a:p>
      </dgm:t>
    </dgm:pt>
    <dgm:pt modelId="{698F9DF3-04F8-4131-8893-97C9731344C4}">
      <dgm:prSet/>
      <dgm:spPr/>
      <dgm:t>
        <a:bodyPr/>
        <a:lstStyle/>
        <a:p>
          <a:r>
            <a:rPr lang="fi-FI" dirty="0">
              <a:hlinkClick xmlns:r="http://schemas.openxmlformats.org/officeDocument/2006/relationships" r:id="rId5" action="ppaction://hlinksldjump"/>
            </a:rPr>
            <a:t>Avoimet ja täyttyneet työpaikat 2015 – 2019</a:t>
          </a:r>
          <a:endParaRPr lang="fi-FI" dirty="0"/>
        </a:p>
        <a:p>
          <a:endParaRPr lang="fi-FI" dirty="0"/>
        </a:p>
      </dgm:t>
    </dgm:pt>
    <dgm:pt modelId="{0D213B5D-0C49-491B-AB04-532B677A5AAB}" type="parTrans" cxnId="{D22EBFA9-838B-4C07-A8CF-A640657CE416}">
      <dgm:prSet/>
      <dgm:spPr/>
      <dgm:t>
        <a:bodyPr/>
        <a:lstStyle/>
        <a:p>
          <a:endParaRPr lang="fi-FI"/>
        </a:p>
      </dgm:t>
    </dgm:pt>
    <dgm:pt modelId="{41B71D6F-5107-4F03-A7A8-F563DF160315}" type="sibTrans" cxnId="{D22EBFA9-838B-4C07-A8CF-A640657CE416}">
      <dgm:prSet/>
      <dgm:spPr/>
      <dgm:t>
        <a:bodyPr/>
        <a:lstStyle/>
        <a:p>
          <a:endParaRPr lang="fi-FI"/>
        </a:p>
      </dgm:t>
    </dgm:pt>
    <dgm:pt modelId="{DADA0704-163B-44F7-A903-4B9655148B0E}" type="pres">
      <dgm:prSet presAssocID="{2E4FDBDB-E660-40DE-95B6-4EF4D83FF0BF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B06DC03-EBE9-4BD3-AAAA-6E13F0BBEEFA}" type="pres">
      <dgm:prSet presAssocID="{2E4FDBDB-E660-40DE-95B6-4EF4D83FF0BF}" presName="matrix" presStyleCnt="0"/>
      <dgm:spPr/>
    </dgm:pt>
    <dgm:pt modelId="{FE4C9136-CB8A-431F-8FD4-B1DB23152209}" type="pres">
      <dgm:prSet presAssocID="{2E4FDBDB-E660-40DE-95B6-4EF4D83FF0BF}" presName="tile1" presStyleLbl="node1" presStyleIdx="0" presStyleCnt="4"/>
      <dgm:spPr/>
    </dgm:pt>
    <dgm:pt modelId="{B0C55CC7-3BBF-4699-888E-CD348C7CC2FA}" type="pres">
      <dgm:prSet presAssocID="{2E4FDBDB-E660-40DE-95B6-4EF4D83FF0B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92035E9-C87B-4FF8-96B3-319A5305C1E8}" type="pres">
      <dgm:prSet presAssocID="{2E4FDBDB-E660-40DE-95B6-4EF4D83FF0BF}" presName="tile2" presStyleLbl="node1" presStyleIdx="1" presStyleCnt="4" custLinFactNeighborX="242" custLinFactNeighborY="0"/>
      <dgm:spPr/>
    </dgm:pt>
    <dgm:pt modelId="{D1FA817A-AD5E-458B-B617-0E2B2E881373}" type="pres">
      <dgm:prSet presAssocID="{2E4FDBDB-E660-40DE-95B6-4EF4D83FF0B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BABCB3E-E541-4C10-A206-4FBDB982490F}" type="pres">
      <dgm:prSet presAssocID="{2E4FDBDB-E660-40DE-95B6-4EF4D83FF0BF}" presName="tile3" presStyleLbl="node1" presStyleIdx="2" presStyleCnt="4" custLinFactNeighborX="242" custLinFactNeighborY="0"/>
      <dgm:spPr/>
    </dgm:pt>
    <dgm:pt modelId="{96DB4151-DE52-4F23-B7AB-5932E7E2B348}" type="pres">
      <dgm:prSet presAssocID="{2E4FDBDB-E660-40DE-95B6-4EF4D83FF0B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C09E883-53E7-4955-AE06-3BD28DE2C0C4}" type="pres">
      <dgm:prSet presAssocID="{2E4FDBDB-E660-40DE-95B6-4EF4D83FF0BF}" presName="tile4" presStyleLbl="node1" presStyleIdx="3" presStyleCnt="4" custLinFactNeighborX="-1795" custLinFactNeighborY="0"/>
      <dgm:spPr/>
    </dgm:pt>
    <dgm:pt modelId="{72109D1F-59F2-4BDC-8588-A7E69C934638}" type="pres">
      <dgm:prSet presAssocID="{2E4FDBDB-E660-40DE-95B6-4EF4D83FF0B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3BFB5D74-2F17-401F-B383-5EE4B59E991E}" type="pres">
      <dgm:prSet presAssocID="{2E4FDBDB-E660-40DE-95B6-4EF4D83FF0BF}" presName="centerTile" presStyleLbl="fgShp" presStyleIdx="0" presStyleCnt="1" custLinFactNeighborX="-2991" custLinFactNeighborY="0">
        <dgm:presLayoutVars>
          <dgm:chMax val="0"/>
          <dgm:chPref val="0"/>
        </dgm:presLayoutVars>
      </dgm:prSet>
      <dgm:spPr/>
    </dgm:pt>
  </dgm:ptLst>
  <dgm:cxnLst>
    <dgm:cxn modelId="{24BDD20A-404F-4D5D-B829-3BDBF4AE2407}" srcId="{D01A544A-53C7-415E-AFDE-04597B133EF5}" destId="{27C7951A-9A38-484D-94EF-A9509911681C}" srcOrd="2" destOrd="0" parTransId="{F67DE890-4076-48C2-88B1-0CFEA517E0B3}" sibTransId="{5A16633A-B938-475D-A35D-F1375F495590}"/>
    <dgm:cxn modelId="{868A5E0C-F7A5-4073-80C5-6F34FB68849C}" srcId="{2E4FDBDB-E660-40DE-95B6-4EF4D83FF0BF}" destId="{D01A544A-53C7-415E-AFDE-04597B133EF5}" srcOrd="0" destOrd="0" parTransId="{BF960BA0-656F-449D-9569-A6CC2D9553ED}" sibTransId="{B800186C-C2EC-4310-A62F-8C11AF8B742B}"/>
    <dgm:cxn modelId="{30FF8A11-160D-4416-B04F-48EB4E86A88F}" type="presOf" srcId="{27C7951A-9A38-484D-94EF-A9509911681C}" destId="{BBABCB3E-E541-4C10-A206-4FBDB982490F}" srcOrd="0" destOrd="0" presId="urn:microsoft.com/office/officeart/2005/8/layout/matrix1"/>
    <dgm:cxn modelId="{94BE3839-8C08-4168-932C-FF7B1B9B338E}" type="presOf" srcId="{ED94FB77-AC82-459F-B696-5B9CABAC4C21}" destId="{B0C55CC7-3BBF-4699-888E-CD348C7CC2FA}" srcOrd="1" destOrd="0" presId="urn:microsoft.com/office/officeart/2005/8/layout/matrix1"/>
    <dgm:cxn modelId="{3F243A3F-C059-4616-AFD0-8330CFC7ECC0}" type="presOf" srcId="{2E4FDBDB-E660-40DE-95B6-4EF4D83FF0BF}" destId="{DADA0704-163B-44F7-A903-4B9655148B0E}" srcOrd="0" destOrd="0" presId="urn:microsoft.com/office/officeart/2005/8/layout/matrix1"/>
    <dgm:cxn modelId="{12669646-8D7D-4681-BF66-707D62785879}" type="presOf" srcId="{698F9DF3-04F8-4131-8893-97C9731344C4}" destId="{DC09E883-53E7-4955-AE06-3BD28DE2C0C4}" srcOrd="0" destOrd="0" presId="urn:microsoft.com/office/officeart/2005/8/layout/matrix1"/>
    <dgm:cxn modelId="{DBEE767B-B186-44AC-8EDA-6780C8E3CBB9}" type="presOf" srcId="{698F9DF3-04F8-4131-8893-97C9731344C4}" destId="{72109D1F-59F2-4BDC-8588-A7E69C934638}" srcOrd="1" destOrd="0" presId="urn:microsoft.com/office/officeart/2005/8/layout/matrix1"/>
    <dgm:cxn modelId="{7BC59287-CE93-4BF9-8B14-4460099696F3}" srcId="{D01A544A-53C7-415E-AFDE-04597B133EF5}" destId="{C9CE9E29-157A-40A5-BBBD-AA28087EEA1C}" srcOrd="1" destOrd="0" parTransId="{2D726C22-04E7-49E9-8081-62F64DF4C4A6}" sibTransId="{2E4DCC81-C799-4A58-9B87-896989EBB0F4}"/>
    <dgm:cxn modelId="{C2C4B58E-FE8C-4F7D-9287-B3FAF1C2D23E}" type="presOf" srcId="{D01A544A-53C7-415E-AFDE-04597B133EF5}" destId="{3BFB5D74-2F17-401F-B383-5EE4B59E991E}" srcOrd="0" destOrd="0" presId="urn:microsoft.com/office/officeart/2005/8/layout/matrix1"/>
    <dgm:cxn modelId="{D22EBFA9-838B-4C07-A8CF-A640657CE416}" srcId="{D01A544A-53C7-415E-AFDE-04597B133EF5}" destId="{698F9DF3-04F8-4131-8893-97C9731344C4}" srcOrd="3" destOrd="0" parTransId="{0D213B5D-0C49-491B-AB04-532B677A5AAB}" sibTransId="{41B71D6F-5107-4F03-A7A8-F563DF160315}"/>
    <dgm:cxn modelId="{AE7A66B1-9C9C-43DF-96A9-1A08CA21C6AB}" type="presOf" srcId="{27C7951A-9A38-484D-94EF-A9509911681C}" destId="{96DB4151-DE52-4F23-B7AB-5932E7E2B348}" srcOrd="1" destOrd="0" presId="urn:microsoft.com/office/officeart/2005/8/layout/matrix1"/>
    <dgm:cxn modelId="{FED125B3-7366-44B4-820D-33E161CA401D}" type="presOf" srcId="{ED94FB77-AC82-459F-B696-5B9CABAC4C21}" destId="{FE4C9136-CB8A-431F-8FD4-B1DB23152209}" srcOrd="0" destOrd="0" presId="urn:microsoft.com/office/officeart/2005/8/layout/matrix1"/>
    <dgm:cxn modelId="{6ACAE4D4-1706-434B-9FA1-3CBEE241A1DD}" type="presOf" srcId="{C9CE9E29-157A-40A5-BBBD-AA28087EEA1C}" destId="{292035E9-C87B-4FF8-96B3-319A5305C1E8}" srcOrd="0" destOrd="0" presId="urn:microsoft.com/office/officeart/2005/8/layout/matrix1"/>
    <dgm:cxn modelId="{96FB9CE7-F6A5-4A78-9001-BE25AA3D5C1E}" type="presOf" srcId="{C9CE9E29-157A-40A5-BBBD-AA28087EEA1C}" destId="{D1FA817A-AD5E-458B-B617-0E2B2E881373}" srcOrd="1" destOrd="0" presId="urn:microsoft.com/office/officeart/2005/8/layout/matrix1"/>
    <dgm:cxn modelId="{755EC1FA-B8D5-402A-A9F3-3A472EDDF86D}" srcId="{D01A544A-53C7-415E-AFDE-04597B133EF5}" destId="{ED94FB77-AC82-459F-B696-5B9CABAC4C21}" srcOrd="0" destOrd="0" parTransId="{9795233B-9510-403C-8312-8D6FABA4DC22}" sibTransId="{4D02AAF0-1927-4859-AE01-F0DDC60180C8}"/>
    <dgm:cxn modelId="{E606FB3B-26C3-44A4-AF82-4DEE784A7AC1}" type="presParOf" srcId="{DADA0704-163B-44F7-A903-4B9655148B0E}" destId="{9B06DC03-EBE9-4BD3-AAAA-6E13F0BBEEFA}" srcOrd="0" destOrd="0" presId="urn:microsoft.com/office/officeart/2005/8/layout/matrix1"/>
    <dgm:cxn modelId="{ADFD1584-93D5-4D5F-8461-AA85D08A0E0A}" type="presParOf" srcId="{9B06DC03-EBE9-4BD3-AAAA-6E13F0BBEEFA}" destId="{FE4C9136-CB8A-431F-8FD4-B1DB23152209}" srcOrd="0" destOrd="0" presId="urn:microsoft.com/office/officeart/2005/8/layout/matrix1"/>
    <dgm:cxn modelId="{8C03D3B5-738C-4687-A1EC-559CE9778BB9}" type="presParOf" srcId="{9B06DC03-EBE9-4BD3-AAAA-6E13F0BBEEFA}" destId="{B0C55CC7-3BBF-4699-888E-CD348C7CC2FA}" srcOrd="1" destOrd="0" presId="urn:microsoft.com/office/officeart/2005/8/layout/matrix1"/>
    <dgm:cxn modelId="{C282AE14-5BF4-4A61-9FE5-01DD3A0F784B}" type="presParOf" srcId="{9B06DC03-EBE9-4BD3-AAAA-6E13F0BBEEFA}" destId="{292035E9-C87B-4FF8-96B3-319A5305C1E8}" srcOrd="2" destOrd="0" presId="urn:microsoft.com/office/officeart/2005/8/layout/matrix1"/>
    <dgm:cxn modelId="{22279EBF-C2C3-464A-A091-EAC8AC97BACD}" type="presParOf" srcId="{9B06DC03-EBE9-4BD3-AAAA-6E13F0BBEEFA}" destId="{D1FA817A-AD5E-458B-B617-0E2B2E881373}" srcOrd="3" destOrd="0" presId="urn:microsoft.com/office/officeart/2005/8/layout/matrix1"/>
    <dgm:cxn modelId="{849AF218-819A-4DD1-AA0F-DBE5C1B13A5A}" type="presParOf" srcId="{9B06DC03-EBE9-4BD3-AAAA-6E13F0BBEEFA}" destId="{BBABCB3E-E541-4C10-A206-4FBDB982490F}" srcOrd="4" destOrd="0" presId="urn:microsoft.com/office/officeart/2005/8/layout/matrix1"/>
    <dgm:cxn modelId="{9A355450-4AEB-41BB-B46C-006C5AA79D9B}" type="presParOf" srcId="{9B06DC03-EBE9-4BD3-AAAA-6E13F0BBEEFA}" destId="{96DB4151-DE52-4F23-B7AB-5932E7E2B348}" srcOrd="5" destOrd="0" presId="urn:microsoft.com/office/officeart/2005/8/layout/matrix1"/>
    <dgm:cxn modelId="{77E2EB7A-E73B-4061-BC91-7D416479B4F1}" type="presParOf" srcId="{9B06DC03-EBE9-4BD3-AAAA-6E13F0BBEEFA}" destId="{DC09E883-53E7-4955-AE06-3BD28DE2C0C4}" srcOrd="6" destOrd="0" presId="urn:microsoft.com/office/officeart/2005/8/layout/matrix1"/>
    <dgm:cxn modelId="{84FD1143-E5EB-4C08-92EF-B83A5B675A34}" type="presParOf" srcId="{9B06DC03-EBE9-4BD3-AAAA-6E13F0BBEEFA}" destId="{72109D1F-59F2-4BDC-8588-A7E69C934638}" srcOrd="7" destOrd="0" presId="urn:microsoft.com/office/officeart/2005/8/layout/matrix1"/>
    <dgm:cxn modelId="{A499354A-0BF8-495D-88A1-0C0C89703072}" type="presParOf" srcId="{DADA0704-163B-44F7-A903-4B9655148B0E}" destId="{3BFB5D74-2F17-401F-B383-5EE4B59E991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B6C45D-ABD9-4442-82D3-DD30EC79CA7D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i-FI"/>
        </a:p>
      </dgm:t>
    </dgm:pt>
    <dgm:pt modelId="{1CCBD347-D50D-4807-B7E5-31A8987D6DBF}">
      <dgm:prSet phldrT="[Teksti]" custT="1"/>
      <dgm:spPr/>
      <dgm:t>
        <a:bodyPr/>
        <a:lstStyle/>
        <a:p>
          <a:r>
            <a:rPr lang="fi-FI" sz="2000" dirty="0"/>
            <a:t>Koulutustarjotin</a:t>
          </a:r>
        </a:p>
      </dgm:t>
    </dgm:pt>
    <dgm:pt modelId="{9B5B74B7-87DD-477E-8CB5-7C4C058FE628}" type="parTrans" cxnId="{25F18A73-4A7A-49D7-A7B1-9742C741BD86}">
      <dgm:prSet/>
      <dgm:spPr/>
      <dgm:t>
        <a:bodyPr/>
        <a:lstStyle/>
        <a:p>
          <a:endParaRPr lang="fi-FI"/>
        </a:p>
      </dgm:t>
    </dgm:pt>
    <dgm:pt modelId="{9D2237CE-F1C6-485C-AF51-4D6AA52EAA92}" type="sibTrans" cxnId="{25F18A73-4A7A-49D7-A7B1-9742C741BD86}">
      <dgm:prSet/>
      <dgm:spPr/>
      <dgm:t>
        <a:bodyPr/>
        <a:lstStyle/>
        <a:p>
          <a:endParaRPr lang="fi-FI"/>
        </a:p>
      </dgm:t>
    </dgm:pt>
    <dgm:pt modelId="{64D6053C-89F4-4B76-8D82-623B4E44F615}">
      <dgm:prSet phldrT="[Teksti]" custT="1"/>
      <dgm:spPr/>
      <dgm:t>
        <a:bodyPr lIns="36000"/>
        <a:lstStyle/>
        <a:p>
          <a:pPr marL="171450" lvl="1" indent="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fi-FI" sz="800" kern="1200" dirty="0"/>
        </a:p>
      </dgm:t>
    </dgm:pt>
    <dgm:pt modelId="{36045C1F-9014-4784-939E-34A5FFA2519D}" type="parTrans" cxnId="{0793FB5E-636C-41AD-9168-CB2C7AA64B48}">
      <dgm:prSet/>
      <dgm:spPr/>
      <dgm:t>
        <a:bodyPr/>
        <a:lstStyle/>
        <a:p>
          <a:endParaRPr lang="fi-FI"/>
        </a:p>
      </dgm:t>
    </dgm:pt>
    <dgm:pt modelId="{F3B04F79-2975-40E5-A117-F56FD5845F21}" type="sibTrans" cxnId="{0793FB5E-636C-41AD-9168-CB2C7AA64B48}">
      <dgm:prSet/>
      <dgm:spPr/>
      <dgm:t>
        <a:bodyPr/>
        <a:lstStyle/>
        <a:p>
          <a:endParaRPr lang="fi-FI"/>
        </a:p>
      </dgm:t>
    </dgm:pt>
    <dgm:pt modelId="{B413E52F-8A96-44F7-A892-E2B233ABA3AC}">
      <dgm:prSet phldrT="[Teksti]" custT="1"/>
      <dgm:spPr/>
      <dgm:t>
        <a:bodyPr/>
        <a:lstStyle/>
        <a:p>
          <a:r>
            <a:rPr lang="fi-FI" sz="2000" dirty="0"/>
            <a:t>Työllistymistarjotin</a:t>
          </a:r>
        </a:p>
      </dgm:t>
    </dgm:pt>
    <dgm:pt modelId="{CB311029-70FF-4561-A5F4-3CEB11C86906}" type="parTrans" cxnId="{81EADADB-929F-42F0-B133-B8147CC9969D}">
      <dgm:prSet/>
      <dgm:spPr/>
      <dgm:t>
        <a:bodyPr/>
        <a:lstStyle/>
        <a:p>
          <a:endParaRPr lang="fi-FI"/>
        </a:p>
      </dgm:t>
    </dgm:pt>
    <dgm:pt modelId="{9DE01744-6890-4319-AC65-1E7785A29A44}" type="sibTrans" cxnId="{81EADADB-929F-42F0-B133-B8147CC9969D}">
      <dgm:prSet/>
      <dgm:spPr/>
      <dgm:t>
        <a:bodyPr/>
        <a:lstStyle/>
        <a:p>
          <a:endParaRPr lang="fi-FI"/>
        </a:p>
      </dgm:t>
    </dgm:pt>
    <dgm:pt modelId="{CF4BB8E2-D39F-404B-AE90-8513888491C9}">
      <dgm:prSet phldrT="[Teksti]" custT="1"/>
      <dgm:spPr/>
      <dgm:t>
        <a:bodyPr/>
        <a:lstStyle/>
        <a:p>
          <a:r>
            <a:rPr lang="fi-FI" sz="2000" dirty="0"/>
            <a:t>Asiakkaan tarjotin </a:t>
          </a:r>
        </a:p>
      </dgm:t>
    </dgm:pt>
    <dgm:pt modelId="{E16CE0F8-98F6-4038-9B0A-D06479AA2E86}" type="parTrans" cxnId="{ECB00CC2-B1DB-4413-8C50-A0089716328D}">
      <dgm:prSet/>
      <dgm:spPr/>
      <dgm:t>
        <a:bodyPr/>
        <a:lstStyle/>
        <a:p>
          <a:endParaRPr lang="fi-FI"/>
        </a:p>
      </dgm:t>
    </dgm:pt>
    <dgm:pt modelId="{51F16B4B-98CB-42C0-AE9D-577AE2B08AA8}" type="sibTrans" cxnId="{ECB00CC2-B1DB-4413-8C50-A0089716328D}">
      <dgm:prSet/>
      <dgm:spPr/>
      <dgm:t>
        <a:bodyPr/>
        <a:lstStyle/>
        <a:p>
          <a:endParaRPr lang="fi-FI"/>
        </a:p>
      </dgm:t>
    </dgm:pt>
    <dgm:pt modelId="{3EA2833F-2A6B-4CCA-9276-E175A9924540}">
      <dgm:prSet custT="1"/>
      <dgm:spPr/>
      <dgm:t>
        <a:bodyPr/>
        <a:lstStyle/>
        <a:p>
          <a:r>
            <a:rPr lang="fi-FI" sz="2000" dirty="0"/>
            <a:t>Työnantajan tarjotin</a:t>
          </a:r>
        </a:p>
      </dgm:t>
    </dgm:pt>
    <dgm:pt modelId="{894A59E4-46D3-4A20-AA95-100A1AC137B9}" type="parTrans" cxnId="{5DD2671A-82EC-4E55-91B7-80A1A5BA09BF}">
      <dgm:prSet/>
      <dgm:spPr/>
      <dgm:t>
        <a:bodyPr/>
        <a:lstStyle/>
        <a:p>
          <a:endParaRPr lang="fi-FI"/>
        </a:p>
      </dgm:t>
    </dgm:pt>
    <dgm:pt modelId="{7990FD4F-70C2-4CC8-BF6A-0C7831B1E150}" type="sibTrans" cxnId="{5DD2671A-82EC-4E55-91B7-80A1A5BA09BF}">
      <dgm:prSet/>
      <dgm:spPr/>
      <dgm:t>
        <a:bodyPr/>
        <a:lstStyle/>
        <a:p>
          <a:endParaRPr lang="fi-FI"/>
        </a:p>
      </dgm:t>
    </dgm:pt>
    <dgm:pt modelId="{D8B417D1-9EE9-4DFF-97CF-267ABC70C8DF}">
      <dgm:prSet custT="1"/>
      <dgm:spPr/>
      <dgm:t>
        <a:bodyPr lIns="72000"/>
        <a:lstStyle/>
        <a:p>
          <a:pPr>
            <a:lnSpc>
              <a:spcPct val="100000"/>
            </a:lnSpc>
            <a:buFont typeface="Wingdings" panose="05000000000000000000" pitchFamily="2" charset="2"/>
            <a:buChar char="§"/>
          </a:pPr>
          <a:r>
            <a:rPr lang="fi-FI" sz="1800" dirty="0">
              <a:hlinkClick xmlns:r="http://schemas.openxmlformats.org/officeDocument/2006/relationships" r:id="rId1"/>
            </a:rPr>
            <a:t>Työpaikkailmoitukset</a:t>
          </a:r>
          <a:r>
            <a:rPr lang="fi-FI" sz="1800" dirty="0"/>
            <a:t> </a:t>
          </a:r>
          <a:endParaRPr lang="fi-FI" sz="1800" dirty="0">
            <a:solidFill>
              <a:srgbClr val="FF0000"/>
            </a:solidFill>
          </a:endParaRPr>
        </a:p>
      </dgm:t>
    </dgm:pt>
    <dgm:pt modelId="{C7616851-6EAE-4F80-B053-0A48B7A6F0A4}" type="parTrans" cxnId="{63D56EEF-251C-4D5F-8C78-3C54985E8E7C}">
      <dgm:prSet/>
      <dgm:spPr/>
      <dgm:t>
        <a:bodyPr/>
        <a:lstStyle/>
        <a:p>
          <a:endParaRPr lang="fi-FI"/>
        </a:p>
      </dgm:t>
    </dgm:pt>
    <dgm:pt modelId="{E4DFCE25-0023-44D4-98A0-BCE92AB19B2D}" type="sibTrans" cxnId="{63D56EEF-251C-4D5F-8C78-3C54985E8E7C}">
      <dgm:prSet/>
      <dgm:spPr/>
      <dgm:t>
        <a:bodyPr/>
        <a:lstStyle/>
        <a:p>
          <a:endParaRPr lang="fi-FI"/>
        </a:p>
      </dgm:t>
    </dgm:pt>
    <dgm:pt modelId="{4CDACADA-1A48-45CE-BDD8-ECD162CD4AE5}">
      <dgm:prSet phldrT="[Teksti]" custT="1"/>
      <dgm:spPr/>
      <dgm:t>
        <a:bodyPr lIns="36000"/>
        <a:lstStyle/>
        <a:p>
          <a:pPr marL="172800" marR="0" lvl="0" indent="-17280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Char char="§"/>
            <a:tabLst/>
            <a:defRPr/>
          </a:pPr>
          <a:r>
            <a:rPr lang="fi-FI" sz="1800" kern="1200" dirty="0">
              <a:solidFill>
                <a:schemeClr val="tx1"/>
              </a:solidFill>
              <a:latin typeface="Calibri"/>
              <a:ea typeface="+mn-ea"/>
              <a:cs typeface="+mn-cs"/>
              <a:hlinkClick xmlns:r="http://schemas.openxmlformats.org/officeDocument/2006/relationships" r:id="rId2"/>
            </a:rPr>
            <a:t>Pajaopiskelu</a:t>
          </a:r>
          <a:endParaRPr lang="fi-FI" sz="180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135AC1B5-0055-4993-90FD-30A89C273935}" type="parTrans" cxnId="{034421DC-5F21-4838-AD42-3E03ABF9177D}">
      <dgm:prSet/>
      <dgm:spPr/>
      <dgm:t>
        <a:bodyPr/>
        <a:lstStyle/>
        <a:p>
          <a:endParaRPr lang="fi-FI"/>
        </a:p>
      </dgm:t>
    </dgm:pt>
    <dgm:pt modelId="{831ED216-1298-4D5E-82F5-4EA0D66EDFA0}" type="sibTrans" cxnId="{034421DC-5F21-4838-AD42-3E03ABF9177D}">
      <dgm:prSet/>
      <dgm:spPr/>
      <dgm:t>
        <a:bodyPr/>
        <a:lstStyle/>
        <a:p>
          <a:endParaRPr lang="fi-FI"/>
        </a:p>
      </dgm:t>
    </dgm:pt>
    <dgm:pt modelId="{A1FEF14F-04D9-4E97-A3F3-1F2E23AB3855}">
      <dgm:prSet phldrT="[Teksti]" custT="1"/>
      <dgm:spPr/>
      <dgm:t>
        <a:bodyPr lIns="36000"/>
        <a:lstStyle/>
        <a:p>
          <a:pPr marL="72000" marR="0" lvl="1" indent="-180000" defTabSz="84455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15000"/>
            </a:spcAft>
            <a:buClrTx/>
            <a:buSzTx/>
            <a:buFont typeface="Wingdings" panose="05000000000000000000" pitchFamily="2" charset="2"/>
            <a:buChar char="§"/>
            <a:tabLst/>
            <a:defRPr/>
          </a:pPr>
          <a:r>
            <a:rPr lang="fi-FI" sz="1800" kern="1200" dirty="0">
              <a:hlinkClick xmlns:r="http://schemas.openxmlformats.org/officeDocument/2006/relationships" r:id="rId3"/>
            </a:rPr>
            <a:t>Työnhakuvalmennus</a:t>
          </a:r>
          <a:endParaRPr lang="fi-FI" sz="1800" kern="1200" dirty="0">
            <a:solidFill>
              <a:srgbClr val="FF0000"/>
            </a:solidFill>
          </a:endParaRPr>
        </a:p>
      </dgm:t>
    </dgm:pt>
    <dgm:pt modelId="{F9E71CF0-B5A8-42DA-86E3-22F2BD0CE6FA}" type="parTrans" cxnId="{CCB4A2F9-7E83-4244-9722-EBC812EBCF84}">
      <dgm:prSet/>
      <dgm:spPr/>
      <dgm:t>
        <a:bodyPr/>
        <a:lstStyle/>
        <a:p>
          <a:endParaRPr lang="fi-FI"/>
        </a:p>
      </dgm:t>
    </dgm:pt>
    <dgm:pt modelId="{DC1F84E4-A5E9-4BCE-AA55-7025C2F65588}" type="sibTrans" cxnId="{CCB4A2F9-7E83-4244-9722-EBC812EBCF84}">
      <dgm:prSet/>
      <dgm:spPr/>
      <dgm:t>
        <a:bodyPr/>
        <a:lstStyle/>
        <a:p>
          <a:endParaRPr lang="fi-FI"/>
        </a:p>
      </dgm:t>
    </dgm:pt>
    <dgm:pt modelId="{0B6BCDD3-D35A-4CCE-9C07-521BC90811A1}">
      <dgm:prSet custT="1"/>
      <dgm:spPr/>
      <dgm:t>
        <a:bodyPr/>
        <a:lstStyle/>
        <a:p>
          <a:pPr>
            <a:buClrTx/>
            <a:buSzTx/>
            <a:buFont typeface="Wingdings" panose="05000000000000000000" pitchFamily="2" charset="2"/>
            <a:buChar char="§"/>
          </a:pPr>
          <a:r>
            <a:rPr lang="fi-FI" sz="1800" kern="1200" dirty="0">
              <a:hlinkClick xmlns:r="http://schemas.openxmlformats.org/officeDocument/2006/relationships" r:id="rId4"/>
            </a:rPr>
            <a:t>VALMA –valmentava</a:t>
          </a:r>
          <a:endParaRPr lang="fi-FI" sz="1800" kern="1200" dirty="0"/>
        </a:p>
      </dgm:t>
    </dgm:pt>
    <dgm:pt modelId="{2705633C-5E37-4363-A167-699E18D3BE6E}" type="parTrans" cxnId="{91F5CDC4-E39D-4607-9E2D-8577172FCF47}">
      <dgm:prSet/>
      <dgm:spPr/>
      <dgm:t>
        <a:bodyPr/>
        <a:lstStyle/>
        <a:p>
          <a:endParaRPr lang="fi-FI"/>
        </a:p>
      </dgm:t>
    </dgm:pt>
    <dgm:pt modelId="{BF815724-C884-437E-9773-9CB183074F12}" type="sibTrans" cxnId="{91F5CDC4-E39D-4607-9E2D-8577172FCF47}">
      <dgm:prSet/>
      <dgm:spPr/>
      <dgm:t>
        <a:bodyPr/>
        <a:lstStyle/>
        <a:p>
          <a:endParaRPr lang="fi-FI"/>
        </a:p>
      </dgm:t>
    </dgm:pt>
    <dgm:pt modelId="{EB63D9B3-05E7-41A4-A29D-D8FFD615C32A}">
      <dgm:prSet custT="1"/>
      <dgm:spPr/>
      <dgm:t>
        <a:bodyPr/>
        <a:lstStyle/>
        <a:p>
          <a:pPr>
            <a:buClrTx/>
            <a:buSzTx/>
            <a:buFont typeface="Wingdings" panose="05000000000000000000" pitchFamily="2" charset="2"/>
            <a:buChar char="§"/>
          </a:pPr>
          <a:r>
            <a:rPr lang="fi-FI" sz="1800" kern="1200" dirty="0">
              <a:hlinkClick xmlns:r="http://schemas.openxmlformats.org/officeDocument/2006/relationships" r:id="rId5"/>
            </a:rPr>
            <a:t>Koulutussopimus</a:t>
          </a:r>
          <a:endParaRPr lang="fi-FI" sz="1800" kern="1200" dirty="0"/>
        </a:p>
      </dgm:t>
    </dgm:pt>
    <dgm:pt modelId="{E6D5FD3F-C548-412F-BEE2-D9847D01E3C9}" type="parTrans" cxnId="{67210411-D4E0-4B84-BB8E-A8E68E78E002}">
      <dgm:prSet/>
      <dgm:spPr/>
      <dgm:t>
        <a:bodyPr/>
        <a:lstStyle/>
        <a:p>
          <a:endParaRPr lang="fi-FI"/>
        </a:p>
      </dgm:t>
    </dgm:pt>
    <dgm:pt modelId="{853110EE-7C47-4658-B29E-4628951D593C}" type="sibTrans" cxnId="{67210411-D4E0-4B84-BB8E-A8E68E78E002}">
      <dgm:prSet/>
      <dgm:spPr/>
      <dgm:t>
        <a:bodyPr/>
        <a:lstStyle/>
        <a:p>
          <a:endParaRPr lang="fi-FI"/>
        </a:p>
      </dgm:t>
    </dgm:pt>
    <dgm:pt modelId="{00DF121E-5947-42D2-9B77-DD04557C50CA}">
      <dgm:prSet custT="1"/>
      <dgm:spPr/>
      <dgm:t>
        <a:bodyPr/>
        <a:lstStyle/>
        <a:p>
          <a:pPr>
            <a:buClrTx/>
            <a:buSzTx/>
            <a:buFont typeface="Wingdings" panose="05000000000000000000" pitchFamily="2" charset="2"/>
            <a:buChar char="§"/>
          </a:pPr>
          <a:r>
            <a:rPr lang="fi-FI" sz="1800" kern="1200" dirty="0">
              <a:hlinkClick xmlns:r="http://schemas.openxmlformats.org/officeDocument/2006/relationships" r:id="rId6"/>
            </a:rPr>
            <a:t>Kotoutumiskoulutus</a:t>
          </a:r>
          <a:endParaRPr lang="fi-FI" sz="1800" kern="1200" dirty="0"/>
        </a:p>
      </dgm:t>
    </dgm:pt>
    <dgm:pt modelId="{4588778D-2CAE-4316-AE9F-BF18636C5532}" type="parTrans" cxnId="{5F4810D9-D06A-4385-B3D0-9F1EA21DD7B5}">
      <dgm:prSet/>
      <dgm:spPr/>
      <dgm:t>
        <a:bodyPr/>
        <a:lstStyle/>
        <a:p>
          <a:endParaRPr lang="fi-FI"/>
        </a:p>
      </dgm:t>
    </dgm:pt>
    <dgm:pt modelId="{32EF1CE9-BF5F-4013-B24C-25F2245F9711}" type="sibTrans" cxnId="{5F4810D9-D06A-4385-B3D0-9F1EA21DD7B5}">
      <dgm:prSet/>
      <dgm:spPr/>
      <dgm:t>
        <a:bodyPr/>
        <a:lstStyle/>
        <a:p>
          <a:endParaRPr lang="fi-FI"/>
        </a:p>
      </dgm:t>
    </dgm:pt>
    <dgm:pt modelId="{5CBCBE62-A425-4603-B420-BB1B207B48D5}">
      <dgm:prSet custT="1"/>
      <dgm:spPr/>
      <dgm:t>
        <a:bodyPr/>
        <a:lstStyle/>
        <a:p>
          <a:pPr>
            <a:buClrTx/>
            <a:buSzTx/>
            <a:buFont typeface="Wingdings" panose="05000000000000000000" pitchFamily="2" charset="2"/>
            <a:buChar char="§"/>
          </a:pPr>
          <a:r>
            <a:rPr lang="fi-FI" sz="1800" kern="1200" dirty="0">
              <a:hlinkClick xmlns:r="http://schemas.openxmlformats.org/officeDocument/2006/relationships" r:id="rId7"/>
            </a:rPr>
            <a:t>Sivutoiminen opiskelu työttömyysetuudella</a:t>
          </a:r>
          <a:endParaRPr lang="fi-FI" sz="1800" kern="1200" dirty="0"/>
        </a:p>
      </dgm:t>
    </dgm:pt>
    <dgm:pt modelId="{7B6A7234-8456-480A-815C-747C58669CA6}" type="parTrans" cxnId="{FBC7F2AA-7D59-413B-B3CF-C54C69FA866A}">
      <dgm:prSet/>
      <dgm:spPr/>
      <dgm:t>
        <a:bodyPr/>
        <a:lstStyle/>
        <a:p>
          <a:endParaRPr lang="fi-FI"/>
        </a:p>
      </dgm:t>
    </dgm:pt>
    <dgm:pt modelId="{44A5CEB3-F55D-4B73-A740-27F19F0A5C01}" type="sibTrans" cxnId="{FBC7F2AA-7D59-413B-B3CF-C54C69FA866A}">
      <dgm:prSet/>
      <dgm:spPr/>
      <dgm:t>
        <a:bodyPr/>
        <a:lstStyle/>
        <a:p>
          <a:endParaRPr lang="fi-FI"/>
        </a:p>
      </dgm:t>
    </dgm:pt>
    <dgm:pt modelId="{430ABD36-683B-4A02-AB63-C279F9DDE3FA}">
      <dgm:prSet custT="1"/>
      <dgm:spPr/>
      <dgm:t>
        <a:bodyPr/>
        <a:lstStyle/>
        <a:p>
          <a:pPr>
            <a:buClrTx/>
            <a:buSzTx/>
            <a:buFont typeface="Wingdings" panose="05000000000000000000" pitchFamily="2" charset="2"/>
            <a:buChar char="§"/>
          </a:pPr>
          <a:r>
            <a:rPr lang="fi-FI" sz="1800" kern="1200" dirty="0">
              <a:hlinkClick xmlns:r="http://schemas.openxmlformats.org/officeDocument/2006/relationships" r:id="rId8"/>
            </a:rPr>
            <a:t>Lyhytkestoinen opiskelu työttömyyssetuudella</a:t>
          </a:r>
          <a:endParaRPr lang="fi-FI" sz="1800" kern="1200" dirty="0"/>
        </a:p>
      </dgm:t>
    </dgm:pt>
    <dgm:pt modelId="{ED9C1DB1-BC4E-4B1A-86EE-07E994919411}" type="parTrans" cxnId="{449D3536-DF5A-4072-B121-E6C1D94A2B1B}">
      <dgm:prSet/>
      <dgm:spPr/>
      <dgm:t>
        <a:bodyPr/>
        <a:lstStyle/>
        <a:p>
          <a:endParaRPr lang="fi-FI"/>
        </a:p>
      </dgm:t>
    </dgm:pt>
    <dgm:pt modelId="{EB180D5D-39FB-4566-A1B5-6A90058C1AE1}" type="sibTrans" cxnId="{449D3536-DF5A-4072-B121-E6C1D94A2B1B}">
      <dgm:prSet/>
      <dgm:spPr/>
      <dgm:t>
        <a:bodyPr/>
        <a:lstStyle/>
        <a:p>
          <a:endParaRPr lang="fi-FI"/>
        </a:p>
      </dgm:t>
    </dgm:pt>
    <dgm:pt modelId="{D1317308-3429-4593-9CBF-E44BD6D7209E}">
      <dgm:prSet custT="1"/>
      <dgm:spPr/>
      <dgm:t>
        <a:bodyPr/>
        <a:lstStyle/>
        <a:p>
          <a:pPr>
            <a:buClrTx/>
            <a:buSzTx/>
            <a:buFont typeface="Wingdings" panose="05000000000000000000" pitchFamily="2" charset="2"/>
            <a:buChar char="§"/>
          </a:pPr>
          <a:r>
            <a:rPr lang="fi-FI" sz="1800" kern="1200" dirty="0">
              <a:hlinkClick xmlns:r="http://schemas.openxmlformats.org/officeDocument/2006/relationships" r:id="rId9"/>
            </a:rPr>
            <a:t>Omaehtoinen koulutus työttömyysetuudella</a:t>
          </a:r>
          <a:endParaRPr lang="fi-FI" sz="1800" kern="1200" dirty="0"/>
        </a:p>
      </dgm:t>
    </dgm:pt>
    <dgm:pt modelId="{55C3E0A5-479B-4C07-829B-5437C440AB4E}" type="parTrans" cxnId="{3FD8C3E4-FB90-4BDE-B28A-306FBF34F328}">
      <dgm:prSet/>
      <dgm:spPr/>
      <dgm:t>
        <a:bodyPr/>
        <a:lstStyle/>
        <a:p>
          <a:endParaRPr lang="fi-FI"/>
        </a:p>
      </dgm:t>
    </dgm:pt>
    <dgm:pt modelId="{C9A37310-A18A-4051-A997-8871A5210C63}" type="sibTrans" cxnId="{3FD8C3E4-FB90-4BDE-B28A-306FBF34F328}">
      <dgm:prSet/>
      <dgm:spPr/>
      <dgm:t>
        <a:bodyPr/>
        <a:lstStyle/>
        <a:p>
          <a:endParaRPr lang="fi-FI"/>
        </a:p>
      </dgm:t>
    </dgm:pt>
    <dgm:pt modelId="{0DBAE481-676B-4AF9-A7A8-D426A6F90EAF}">
      <dgm:prSet custT="1"/>
      <dgm:spPr/>
      <dgm:t>
        <a:bodyPr/>
        <a:lstStyle/>
        <a:p>
          <a:pPr>
            <a:buClrTx/>
            <a:buSzTx/>
            <a:buFont typeface="Wingdings" panose="05000000000000000000" pitchFamily="2" charset="2"/>
            <a:buChar char="§"/>
          </a:pPr>
          <a:r>
            <a:rPr lang="fi-FI" sz="1800" kern="1200" dirty="0">
              <a:hlinkClick xmlns:r="http://schemas.openxmlformats.org/officeDocument/2006/relationships" r:id="rId10"/>
            </a:rPr>
            <a:t>Ammatillinen työvoimakoulutus</a:t>
          </a:r>
          <a:endParaRPr lang="fi-FI" sz="1800" kern="1200" dirty="0"/>
        </a:p>
      </dgm:t>
    </dgm:pt>
    <dgm:pt modelId="{8BF047B5-E173-498C-A055-C99449D8F18E}" type="parTrans" cxnId="{322C0749-082C-41D5-85F1-8AC7CC667CA2}">
      <dgm:prSet/>
      <dgm:spPr/>
      <dgm:t>
        <a:bodyPr/>
        <a:lstStyle/>
        <a:p>
          <a:endParaRPr lang="fi-FI"/>
        </a:p>
      </dgm:t>
    </dgm:pt>
    <dgm:pt modelId="{82626C4B-8B56-4CEC-A451-0CDE1084B91D}" type="sibTrans" cxnId="{322C0749-082C-41D5-85F1-8AC7CC667CA2}">
      <dgm:prSet/>
      <dgm:spPr/>
      <dgm:t>
        <a:bodyPr/>
        <a:lstStyle/>
        <a:p>
          <a:endParaRPr lang="fi-FI"/>
        </a:p>
      </dgm:t>
    </dgm:pt>
    <dgm:pt modelId="{EA8B0DD1-3251-4B1C-8815-3B61FD8A7467}">
      <dgm:prSet custT="1"/>
      <dgm:spPr/>
      <dgm:t>
        <a:bodyPr/>
        <a:lstStyle/>
        <a:p>
          <a:r>
            <a:rPr lang="fi-FI" sz="1800" kern="1200" dirty="0">
              <a:hlinkClick xmlns:r="http://schemas.openxmlformats.org/officeDocument/2006/relationships" r:id="rId11"/>
            </a:rPr>
            <a:t>Oppisopimuskoulutus</a:t>
          </a:r>
          <a:endParaRPr lang="fi-FI" sz="1800" kern="1200" dirty="0"/>
        </a:p>
      </dgm:t>
    </dgm:pt>
    <dgm:pt modelId="{270FEAE9-B75A-4272-B778-01C5E041143A}" type="parTrans" cxnId="{470F5709-AFC4-442A-8C50-D00FD523E87D}">
      <dgm:prSet/>
      <dgm:spPr/>
      <dgm:t>
        <a:bodyPr/>
        <a:lstStyle/>
        <a:p>
          <a:endParaRPr lang="fi-FI"/>
        </a:p>
      </dgm:t>
    </dgm:pt>
    <dgm:pt modelId="{059B3097-0AF7-457A-97F4-D603E4219F62}" type="sibTrans" cxnId="{470F5709-AFC4-442A-8C50-D00FD523E87D}">
      <dgm:prSet/>
      <dgm:spPr/>
      <dgm:t>
        <a:bodyPr/>
        <a:lstStyle/>
        <a:p>
          <a:endParaRPr lang="fi-FI"/>
        </a:p>
      </dgm:t>
    </dgm:pt>
    <dgm:pt modelId="{BEF3ACFB-501E-45D2-A733-11BDE4768509}">
      <dgm:prSet custT="1"/>
      <dgm:spPr/>
      <dgm:t>
        <a:bodyPr/>
        <a:lstStyle/>
        <a:p>
          <a:pPr marL="72000" marR="0" lvl="1" indent="-180000" defTabSz="84455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15000"/>
            </a:spcAft>
            <a:buClrTx/>
            <a:buSzTx/>
            <a:buFont typeface="Wingdings" panose="05000000000000000000" pitchFamily="2" charset="2"/>
            <a:buChar char="§"/>
            <a:tabLst/>
            <a:defRPr/>
          </a:pPr>
          <a:r>
            <a:rPr lang="fi-FI" sz="1800" dirty="0">
              <a:hlinkClick xmlns:r="http://schemas.openxmlformats.org/officeDocument/2006/relationships" r:id="rId12"/>
            </a:rPr>
            <a:t>Uravalmennus</a:t>
          </a:r>
          <a:endParaRPr lang="fi-FI" sz="1800" dirty="0"/>
        </a:p>
      </dgm:t>
    </dgm:pt>
    <dgm:pt modelId="{316F525A-2696-4636-AD2E-EC8E42C60EDF}" type="parTrans" cxnId="{60A85A0D-4571-480E-A799-390A17B95294}">
      <dgm:prSet/>
      <dgm:spPr/>
      <dgm:t>
        <a:bodyPr/>
        <a:lstStyle/>
        <a:p>
          <a:endParaRPr lang="fi-FI"/>
        </a:p>
      </dgm:t>
    </dgm:pt>
    <dgm:pt modelId="{218D13A8-875F-4398-B5B7-5AFDA232024E}" type="sibTrans" cxnId="{60A85A0D-4571-480E-A799-390A17B95294}">
      <dgm:prSet/>
      <dgm:spPr/>
      <dgm:t>
        <a:bodyPr/>
        <a:lstStyle/>
        <a:p>
          <a:endParaRPr lang="fi-FI"/>
        </a:p>
      </dgm:t>
    </dgm:pt>
    <dgm:pt modelId="{40E0039A-A1DF-4092-A857-443B66CA3543}">
      <dgm:prSet custT="1"/>
      <dgm:spPr/>
      <dgm:t>
        <a:bodyPr/>
        <a:lstStyle/>
        <a:p>
          <a:pPr marL="72000" marR="0" lvl="1" indent="-180000" defTabSz="84455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15000"/>
            </a:spcAft>
            <a:buClrTx/>
            <a:buSzTx/>
            <a:buFont typeface="Wingdings" panose="05000000000000000000" pitchFamily="2" charset="2"/>
            <a:buChar char="§"/>
            <a:tabLst/>
            <a:defRPr/>
          </a:pPr>
          <a:r>
            <a:rPr lang="fi-FI" sz="1800" dirty="0">
              <a:hlinkClick xmlns:r="http://schemas.openxmlformats.org/officeDocument/2006/relationships" r:id="rId13"/>
            </a:rPr>
            <a:t>Työkokeilu</a:t>
          </a:r>
          <a:endParaRPr lang="fi-FI" sz="1800" dirty="0"/>
        </a:p>
      </dgm:t>
    </dgm:pt>
    <dgm:pt modelId="{B3092B27-8743-4C49-804A-1CEABF52695B}" type="parTrans" cxnId="{A8445993-49B8-4C9D-BBB6-77BD4C13290B}">
      <dgm:prSet/>
      <dgm:spPr/>
      <dgm:t>
        <a:bodyPr/>
        <a:lstStyle/>
        <a:p>
          <a:endParaRPr lang="fi-FI"/>
        </a:p>
      </dgm:t>
    </dgm:pt>
    <dgm:pt modelId="{4162FFB6-2D23-469D-AB66-2E653D407AC3}" type="sibTrans" cxnId="{A8445993-49B8-4C9D-BBB6-77BD4C13290B}">
      <dgm:prSet/>
      <dgm:spPr/>
      <dgm:t>
        <a:bodyPr/>
        <a:lstStyle/>
        <a:p>
          <a:endParaRPr lang="fi-FI"/>
        </a:p>
      </dgm:t>
    </dgm:pt>
    <dgm:pt modelId="{EF34215C-C5CE-48F7-87D1-DAF1FACE6B4A}">
      <dgm:prSet custT="1"/>
      <dgm:spPr/>
      <dgm:t>
        <a:bodyPr/>
        <a:lstStyle/>
        <a:p>
          <a:pPr marL="72000" marR="0" lvl="1" indent="-180000" defTabSz="84455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15000"/>
            </a:spcAft>
            <a:buClrTx/>
            <a:buSzTx/>
            <a:buFont typeface="Wingdings" panose="05000000000000000000" pitchFamily="2" charset="2"/>
            <a:buChar char="§"/>
            <a:tabLst/>
            <a:defRPr/>
          </a:pPr>
          <a:r>
            <a:rPr lang="fi-FI" sz="1800" dirty="0">
              <a:hlinkClick xmlns:r="http://schemas.openxmlformats.org/officeDocument/2006/relationships" r:id="rId14"/>
            </a:rPr>
            <a:t>Lupa- ja korttikoulutukset</a:t>
          </a:r>
          <a:endParaRPr lang="fi-FI" sz="1800" dirty="0"/>
        </a:p>
      </dgm:t>
    </dgm:pt>
    <dgm:pt modelId="{D67EFDBF-AFC1-43B8-8D2F-5FFE7C0D1BF5}" type="parTrans" cxnId="{62887468-6455-403E-88F8-A2F3C3AB4277}">
      <dgm:prSet/>
      <dgm:spPr/>
      <dgm:t>
        <a:bodyPr/>
        <a:lstStyle/>
        <a:p>
          <a:endParaRPr lang="fi-FI"/>
        </a:p>
      </dgm:t>
    </dgm:pt>
    <dgm:pt modelId="{A1F8E6C8-D9BF-488B-9DC7-462EC03CBBE6}" type="sibTrans" cxnId="{62887468-6455-403E-88F8-A2F3C3AB4277}">
      <dgm:prSet/>
      <dgm:spPr/>
      <dgm:t>
        <a:bodyPr/>
        <a:lstStyle/>
        <a:p>
          <a:endParaRPr lang="fi-FI"/>
        </a:p>
      </dgm:t>
    </dgm:pt>
    <dgm:pt modelId="{F0D36418-ADA2-48EF-BFB8-645E6A9AFAD7}">
      <dgm:prSet custT="1"/>
      <dgm:spPr/>
      <dgm:t>
        <a:bodyPr/>
        <a:lstStyle/>
        <a:p>
          <a:pPr marL="72000" marR="0" lvl="1" indent="-180000" defTabSz="84455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15000"/>
            </a:spcAft>
            <a:buClrTx/>
            <a:buSzTx/>
            <a:buFont typeface="Wingdings" panose="05000000000000000000" pitchFamily="2" charset="2"/>
            <a:buChar char="§"/>
            <a:tabLst/>
            <a:defRPr/>
          </a:pPr>
          <a:r>
            <a:rPr lang="fi-FI" sz="1800" dirty="0">
              <a:hlinkClick xmlns:r="http://schemas.openxmlformats.org/officeDocument/2006/relationships" r:id="rId15"/>
            </a:rPr>
            <a:t>Palkkatuki </a:t>
          </a:r>
          <a:endParaRPr lang="fi-FI" sz="1800" dirty="0"/>
        </a:p>
      </dgm:t>
    </dgm:pt>
    <dgm:pt modelId="{12F5A4B4-2B71-453E-ACC6-7FD7642C4BBD}" type="parTrans" cxnId="{32BE2470-8A3C-4DC1-9D43-45CD16C0017E}">
      <dgm:prSet/>
      <dgm:spPr/>
      <dgm:t>
        <a:bodyPr/>
        <a:lstStyle/>
        <a:p>
          <a:endParaRPr lang="fi-FI"/>
        </a:p>
      </dgm:t>
    </dgm:pt>
    <dgm:pt modelId="{A6D83112-DC03-48A1-BA15-B9761EC9050B}" type="sibTrans" cxnId="{32BE2470-8A3C-4DC1-9D43-45CD16C0017E}">
      <dgm:prSet/>
      <dgm:spPr/>
      <dgm:t>
        <a:bodyPr/>
        <a:lstStyle/>
        <a:p>
          <a:endParaRPr lang="fi-FI"/>
        </a:p>
      </dgm:t>
    </dgm:pt>
    <dgm:pt modelId="{C9651851-A6DB-4F0C-BA44-4913D7E51361}">
      <dgm:prSet custT="1"/>
      <dgm:spPr/>
      <dgm:t>
        <a:bodyPr/>
        <a:lstStyle/>
        <a:p>
          <a:pPr>
            <a:buClrTx/>
            <a:buSzTx/>
            <a:buFont typeface="Wingdings" panose="05000000000000000000" pitchFamily="2" charset="2"/>
            <a:buChar char="§"/>
          </a:pPr>
          <a:r>
            <a:rPr lang="fi-FI" sz="1800" dirty="0">
              <a:latin typeface="+mn-lt"/>
              <a:hlinkClick xmlns:r="http://schemas.openxmlformats.org/officeDocument/2006/relationships" r:id="rId16"/>
            </a:rPr>
            <a:t>Vamman tai sairauden vaikutus työllistymiseen</a:t>
          </a:r>
          <a:r>
            <a:rPr lang="fi-FI" sz="1800" dirty="0">
              <a:latin typeface="+mn-lt"/>
            </a:rPr>
            <a:t> </a:t>
          </a:r>
        </a:p>
      </dgm:t>
    </dgm:pt>
    <dgm:pt modelId="{367BE251-91E5-444B-AC2F-7E6AAC085DB0}" type="parTrans" cxnId="{69853D84-6960-4643-98B7-F3AA1D8AC723}">
      <dgm:prSet/>
      <dgm:spPr/>
      <dgm:t>
        <a:bodyPr/>
        <a:lstStyle/>
        <a:p>
          <a:endParaRPr lang="fi-FI"/>
        </a:p>
      </dgm:t>
    </dgm:pt>
    <dgm:pt modelId="{2FB675ED-EA83-446B-A98C-B2BFE4E61A67}" type="sibTrans" cxnId="{69853D84-6960-4643-98B7-F3AA1D8AC723}">
      <dgm:prSet/>
      <dgm:spPr/>
      <dgm:t>
        <a:bodyPr/>
        <a:lstStyle/>
        <a:p>
          <a:endParaRPr lang="fi-FI"/>
        </a:p>
      </dgm:t>
    </dgm:pt>
    <dgm:pt modelId="{933C8C3C-EB81-4624-A489-27EF81FF672D}">
      <dgm:prSet custT="1"/>
      <dgm:spPr/>
      <dgm:t>
        <a:bodyPr/>
        <a:lstStyle/>
        <a:p>
          <a:pPr>
            <a:buClrTx/>
            <a:buSzTx/>
            <a:buFont typeface="Wingdings" panose="05000000000000000000" pitchFamily="2" charset="2"/>
            <a:buChar char="§"/>
          </a:pPr>
          <a:r>
            <a:rPr lang="fi-FI" sz="1800" dirty="0">
              <a:latin typeface="+mn-lt"/>
              <a:hlinkClick xmlns:r="http://schemas.openxmlformats.org/officeDocument/2006/relationships" r:id="rId17"/>
            </a:rPr>
            <a:t>Työllistymistä edistävä monialainen yhteispalvelu</a:t>
          </a:r>
          <a:endParaRPr lang="fi-FI" sz="1800" dirty="0">
            <a:latin typeface="+mn-lt"/>
          </a:endParaRPr>
        </a:p>
      </dgm:t>
    </dgm:pt>
    <dgm:pt modelId="{E1D51903-631A-4E86-B467-AB1BE13FF81E}" type="parTrans" cxnId="{FB81920D-333E-41C9-967E-3828253A5874}">
      <dgm:prSet/>
      <dgm:spPr/>
      <dgm:t>
        <a:bodyPr/>
        <a:lstStyle/>
        <a:p>
          <a:endParaRPr lang="fi-FI"/>
        </a:p>
      </dgm:t>
    </dgm:pt>
    <dgm:pt modelId="{E71C363E-EC17-4D7B-9B68-459188ADF32C}" type="sibTrans" cxnId="{FB81920D-333E-41C9-967E-3828253A5874}">
      <dgm:prSet/>
      <dgm:spPr/>
      <dgm:t>
        <a:bodyPr/>
        <a:lstStyle/>
        <a:p>
          <a:endParaRPr lang="fi-FI"/>
        </a:p>
      </dgm:t>
    </dgm:pt>
    <dgm:pt modelId="{3B2802DD-0E53-44D6-8115-5920F78E146E}">
      <dgm:prSet custT="1"/>
      <dgm:spPr/>
      <dgm:t>
        <a:bodyPr/>
        <a:lstStyle/>
        <a:p>
          <a:pPr>
            <a:buClrTx/>
            <a:buSzTx/>
            <a:buFont typeface="Wingdings" panose="05000000000000000000" pitchFamily="2" charset="2"/>
            <a:buChar char="§"/>
          </a:pPr>
          <a:r>
            <a:rPr lang="fi-FI" sz="1800" dirty="0">
              <a:latin typeface="+mn-lt"/>
              <a:hlinkClick xmlns:r="http://schemas.openxmlformats.org/officeDocument/2006/relationships" r:id="rId18"/>
            </a:rPr>
            <a:t>Ammattia tai koulutusta valitsemassa</a:t>
          </a:r>
          <a:endParaRPr lang="fi-FI" sz="1800" dirty="0">
            <a:latin typeface="+mn-lt"/>
          </a:endParaRPr>
        </a:p>
      </dgm:t>
    </dgm:pt>
    <dgm:pt modelId="{91674E8A-4A5E-4E7A-87C6-D11EAB034E9A}" type="parTrans" cxnId="{3F202769-06DD-44AA-84BE-E43706C3DCE9}">
      <dgm:prSet/>
      <dgm:spPr/>
      <dgm:t>
        <a:bodyPr/>
        <a:lstStyle/>
        <a:p>
          <a:endParaRPr lang="fi-FI"/>
        </a:p>
      </dgm:t>
    </dgm:pt>
    <dgm:pt modelId="{BF6C2DD9-5F6F-4531-88D7-1FB4D7A09679}" type="sibTrans" cxnId="{3F202769-06DD-44AA-84BE-E43706C3DCE9}">
      <dgm:prSet/>
      <dgm:spPr/>
      <dgm:t>
        <a:bodyPr/>
        <a:lstStyle/>
        <a:p>
          <a:endParaRPr lang="fi-FI"/>
        </a:p>
      </dgm:t>
    </dgm:pt>
    <dgm:pt modelId="{D5FC976C-61AA-4962-84CD-6779FF39F1B6}">
      <dgm:prSet phldrT="[Teksti]" custT="1"/>
      <dgm:spPr>
        <a:ln>
          <a:noFill/>
        </a:ln>
      </dgm:spPr>
      <dgm:t>
        <a:bodyPr lIns="0"/>
        <a:lstStyle/>
        <a:p>
          <a:pPr marL="172800" marR="0" lvl="1" indent="-172800" algn="l" defTabSz="88900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15000"/>
            </a:spcAft>
            <a:buClrTx/>
            <a:buSzTx/>
            <a:buFont typeface="Wingdings" panose="05000000000000000000" pitchFamily="2" charset="2"/>
            <a:buChar char="§"/>
            <a:tabLst/>
            <a:defRPr/>
          </a:pPr>
          <a:r>
            <a:rPr lang="fi-FI" sz="1800" kern="1200" dirty="0">
              <a:solidFill>
                <a:schemeClr val="tx1"/>
              </a:solidFill>
              <a:latin typeface="+mn-lt"/>
              <a:hlinkClick xmlns:r="http://schemas.openxmlformats.org/officeDocument/2006/relationships" r:id="rId19"/>
            </a:rPr>
            <a:t>Korttikoulutukset</a:t>
          </a:r>
          <a:endParaRPr lang="fi-FI" sz="1800" kern="1200" dirty="0">
            <a:solidFill>
              <a:schemeClr val="tx1"/>
            </a:solidFill>
            <a:latin typeface="+mn-lt"/>
          </a:endParaRPr>
        </a:p>
      </dgm:t>
    </dgm:pt>
    <dgm:pt modelId="{E4C8D3E3-61F9-4608-A980-7D6AFDE7B75F}" type="parTrans" cxnId="{7FD6B59E-728D-42D5-A230-3A498ABD2F43}">
      <dgm:prSet/>
      <dgm:spPr/>
      <dgm:t>
        <a:bodyPr/>
        <a:lstStyle/>
        <a:p>
          <a:endParaRPr lang="fi-FI"/>
        </a:p>
      </dgm:t>
    </dgm:pt>
    <dgm:pt modelId="{02B49E93-4F18-4A1F-BCE3-11BAFD821061}" type="sibTrans" cxnId="{7FD6B59E-728D-42D5-A230-3A498ABD2F43}">
      <dgm:prSet/>
      <dgm:spPr/>
      <dgm:t>
        <a:bodyPr/>
        <a:lstStyle/>
        <a:p>
          <a:endParaRPr lang="fi-FI"/>
        </a:p>
      </dgm:t>
    </dgm:pt>
    <dgm:pt modelId="{73F14F0C-258D-4026-8CB6-9014B0F0D0C8}">
      <dgm:prSet custT="1"/>
      <dgm:spPr/>
      <dgm:t>
        <a:bodyPr/>
        <a:lstStyle/>
        <a:p>
          <a:pPr>
            <a:lnSpc>
              <a:spcPct val="100000"/>
            </a:lnSpc>
            <a:buFont typeface="Wingdings" panose="05000000000000000000" pitchFamily="2" charset="2"/>
            <a:buChar char="§"/>
          </a:pPr>
          <a:r>
            <a:rPr lang="fi-FI" sz="1800">
              <a:hlinkClick xmlns:r="http://schemas.openxmlformats.org/officeDocument/2006/relationships" r:id="rId20"/>
            </a:rPr>
            <a:t>Rekrytointipalvelut</a:t>
          </a:r>
          <a:r>
            <a:rPr lang="fi-FI" sz="1800"/>
            <a:t> </a:t>
          </a:r>
          <a:endParaRPr lang="fi-FI" sz="1800" dirty="0"/>
        </a:p>
      </dgm:t>
    </dgm:pt>
    <dgm:pt modelId="{0D50A3AD-4F91-479D-80BD-810DFAF3CB64}" type="parTrans" cxnId="{F52EE7B4-09B9-48C0-85B6-06D7E7F77E31}">
      <dgm:prSet/>
      <dgm:spPr/>
      <dgm:t>
        <a:bodyPr/>
        <a:lstStyle/>
        <a:p>
          <a:endParaRPr lang="fi-FI"/>
        </a:p>
      </dgm:t>
    </dgm:pt>
    <dgm:pt modelId="{7C37F6FD-D1F7-4CF7-916A-7D6A910510C7}" type="sibTrans" cxnId="{F52EE7B4-09B9-48C0-85B6-06D7E7F77E31}">
      <dgm:prSet/>
      <dgm:spPr/>
      <dgm:t>
        <a:bodyPr/>
        <a:lstStyle/>
        <a:p>
          <a:endParaRPr lang="fi-FI"/>
        </a:p>
      </dgm:t>
    </dgm:pt>
    <dgm:pt modelId="{9F8920BE-E4C8-44F9-8080-10916E9F0B2F}">
      <dgm:prSet custT="1"/>
      <dgm:spPr/>
      <dgm:t>
        <a:bodyPr/>
        <a:lstStyle/>
        <a:p>
          <a:pPr>
            <a:lnSpc>
              <a:spcPct val="100000"/>
            </a:lnSpc>
            <a:buFont typeface="Wingdings" panose="05000000000000000000" pitchFamily="2" charset="2"/>
            <a:buChar char="§"/>
          </a:pPr>
          <a:r>
            <a:rPr lang="fi-FI" sz="1800" dirty="0">
              <a:hlinkClick xmlns:r="http://schemas.openxmlformats.org/officeDocument/2006/relationships" r:id="rId21"/>
            </a:rPr>
            <a:t>Palkkatuki</a:t>
          </a:r>
          <a:r>
            <a:rPr lang="fi-FI" sz="1800" dirty="0"/>
            <a:t> </a:t>
          </a:r>
        </a:p>
      </dgm:t>
    </dgm:pt>
    <dgm:pt modelId="{FBC460D0-56B9-404A-951B-DB80EC09F0A7}" type="parTrans" cxnId="{DBC52501-2622-4E81-9C3A-417D94AE7155}">
      <dgm:prSet/>
      <dgm:spPr/>
      <dgm:t>
        <a:bodyPr/>
        <a:lstStyle/>
        <a:p>
          <a:endParaRPr lang="fi-FI"/>
        </a:p>
      </dgm:t>
    </dgm:pt>
    <dgm:pt modelId="{8D1D715B-1CB1-43FE-BC4F-A734EE70AD96}" type="sibTrans" cxnId="{DBC52501-2622-4E81-9C3A-417D94AE7155}">
      <dgm:prSet/>
      <dgm:spPr/>
      <dgm:t>
        <a:bodyPr/>
        <a:lstStyle/>
        <a:p>
          <a:endParaRPr lang="fi-FI"/>
        </a:p>
      </dgm:t>
    </dgm:pt>
    <dgm:pt modelId="{0B307096-E253-4C12-AE0B-65846F1F2C17}">
      <dgm:prSet custT="1"/>
      <dgm:spPr/>
      <dgm:t>
        <a:bodyPr/>
        <a:lstStyle/>
        <a:p>
          <a:pPr>
            <a:lnSpc>
              <a:spcPct val="100000"/>
            </a:lnSpc>
            <a:buFont typeface="Wingdings" panose="05000000000000000000" pitchFamily="2" charset="2"/>
            <a:buChar char="§"/>
          </a:pPr>
          <a:r>
            <a:rPr lang="fi-FI" sz="1800">
              <a:hlinkClick xmlns:r="http://schemas.openxmlformats.org/officeDocument/2006/relationships" r:id="rId22"/>
            </a:rPr>
            <a:t>Starttiraha</a:t>
          </a:r>
          <a:r>
            <a:rPr lang="fi-FI" sz="1800"/>
            <a:t> </a:t>
          </a:r>
          <a:endParaRPr lang="fi-FI" sz="1800" dirty="0"/>
        </a:p>
      </dgm:t>
    </dgm:pt>
    <dgm:pt modelId="{644C9FCA-AC27-4E4F-984A-035B1E3C7CD1}" type="parTrans" cxnId="{75F807D2-16EB-4F7E-9A7E-A7C0A613EDAD}">
      <dgm:prSet/>
      <dgm:spPr/>
      <dgm:t>
        <a:bodyPr/>
        <a:lstStyle/>
        <a:p>
          <a:endParaRPr lang="fi-FI"/>
        </a:p>
      </dgm:t>
    </dgm:pt>
    <dgm:pt modelId="{D0CBA181-2F46-4C4B-899C-951FEFADD526}" type="sibTrans" cxnId="{75F807D2-16EB-4F7E-9A7E-A7C0A613EDAD}">
      <dgm:prSet/>
      <dgm:spPr/>
      <dgm:t>
        <a:bodyPr/>
        <a:lstStyle/>
        <a:p>
          <a:endParaRPr lang="fi-FI"/>
        </a:p>
      </dgm:t>
    </dgm:pt>
    <dgm:pt modelId="{02BF9B56-CEDB-44A8-A6C1-17D936E27D50}">
      <dgm:prSet custT="1"/>
      <dgm:spPr/>
      <dgm:t>
        <a:bodyPr/>
        <a:lstStyle/>
        <a:p>
          <a:pPr>
            <a:lnSpc>
              <a:spcPct val="100000"/>
            </a:lnSpc>
            <a:buFont typeface="Wingdings" panose="05000000000000000000" pitchFamily="2" charset="2"/>
            <a:buChar char="§"/>
          </a:pPr>
          <a:r>
            <a:rPr lang="fi-FI" sz="1800" dirty="0">
              <a:hlinkClick xmlns:r="http://schemas.openxmlformats.org/officeDocument/2006/relationships" r:id="rId23"/>
            </a:rPr>
            <a:t>Lomauttaminen</a:t>
          </a:r>
          <a:r>
            <a:rPr lang="fi-FI" sz="1800" dirty="0"/>
            <a:t> </a:t>
          </a:r>
        </a:p>
      </dgm:t>
    </dgm:pt>
    <dgm:pt modelId="{6FE2E302-BBCC-4B6F-9B34-A358218002F3}" type="parTrans" cxnId="{A6727942-C155-45C3-8663-B83A4E8958D7}">
      <dgm:prSet/>
      <dgm:spPr/>
      <dgm:t>
        <a:bodyPr/>
        <a:lstStyle/>
        <a:p>
          <a:endParaRPr lang="fi-FI"/>
        </a:p>
      </dgm:t>
    </dgm:pt>
    <dgm:pt modelId="{C5DE90EE-DB1E-4439-A677-865B4B3248A1}" type="sibTrans" cxnId="{A6727942-C155-45C3-8663-B83A4E8958D7}">
      <dgm:prSet/>
      <dgm:spPr/>
      <dgm:t>
        <a:bodyPr/>
        <a:lstStyle/>
        <a:p>
          <a:endParaRPr lang="fi-FI"/>
        </a:p>
      </dgm:t>
    </dgm:pt>
    <dgm:pt modelId="{3CF7D0D6-8A99-4C7B-8BF3-59DBE29F2301}">
      <dgm:prSet custT="1"/>
      <dgm:spPr/>
      <dgm:t>
        <a:bodyPr/>
        <a:lstStyle/>
        <a:p>
          <a:pPr>
            <a:lnSpc>
              <a:spcPct val="100000"/>
            </a:lnSpc>
            <a:buFont typeface="Wingdings" panose="05000000000000000000" pitchFamily="2" charset="2"/>
            <a:buChar char="§"/>
          </a:pPr>
          <a:r>
            <a:rPr lang="fi-FI" sz="1800" dirty="0">
              <a:hlinkClick xmlns:r="http://schemas.openxmlformats.org/officeDocument/2006/relationships" r:id="rId24"/>
            </a:rPr>
            <a:t>Henkilöstöön ja yrittäjyyteen liittyvät koulutukset ja valmennukset</a:t>
          </a:r>
          <a:r>
            <a:rPr lang="fi-FI" sz="1800" dirty="0"/>
            <a:t> </a:t>
          </a:r>
        </a:p>
      </dgm:t>
    </dgm:pt>
    <dgm:pt modelId="{954A1396-AD24-4840-96DC-2B9247B815AA}" type="parTrans" cxnId="{2901D051-7B85-4461-A8BA-BFD2A0C42872}">
      <dgm:prSet/>
      <dgm:spPr/>
      <dgm:t>
        <a:bodyPr/>
        <a:lstStyle/>
        <a:p>
          <a:endParaRPr lang="fi-FI"/>
        </a:p>
      </dgm:t>
    </dgm:pt>
    <dgm:pt modelId="{D0335998-BD9A-4E0A-AE1B-8284AF77933A}" type="sibTrans" cxnId="{2901D051-7B85-4461-A8BA-BFD2A0C42872}">
      <dgm:prSet/>
      <dgm:spPr/>
      <dgm:t>
        <a:bodyPr/>
        <a:lstStyle/>
        <a:p>
          <a:endParaRPr lang="fi-FI"/>
        </a:p>
      </dgm:t>
    </dgm:pt>
    <dgm:pt modelId="{3F0C37D8-A44F-480B-86DB-FE3D0F5576F5}">
      <dgm:prSet custT="1"/>
      <dgm:spPr/>
      <dgm:t>
        <a:bodyPr/>
        <a:lstStyle/>
        <a:p>
          <a:pPr marL="72000" lvl="1" indent="-180000" defTabSz="844550">
            <a:lnSpc>
              <a:spcPct val="100000"/>
            </a:lnSpc>
            <a:spcBef>
              <a:spcPct val="0"/>
            </a:spcBef>
            <a:spcAft>
              <a:spcPct val="15000"/>
            </a:spcAft>
            <a:buClrTx/>
            <a:buSzTx/>
            <a:buFont typeface="Wingdings" panose="05000000000000000000" pitchFamily="2" charset="2"/>
            <a:buChar char="§"/>
          </a:pPr>
          <a:r>
            <a:rPr lang="fi-FI" sz="1800" dirty="0">
              <a:solidFill>
                <a:schemeClr val="tx1"/>
              </a:solidFill>
              <a:latin typeface="+mn-lt"/>
              <a:hlinkClick xmlns:r="http://schemas.openxmlformats.org/officeDocument/2006/relationships" r:id="rId25"/>
            </a:rPr>
            <a:t>Työolosuhteiden järjestelytuki</a:t>
          </a:r>
          <a:r>
            <a:rPr lang="fi-FI" sz="1800" dirty="0"/>
            <a:t> </a:t>
          </a:r>
        </a:p>
      </dgm:t>
    </dgm:pt>
    <dgm:pt modelId="{A1A8E6C1-8CAE-4ECB-BBD6-7F616981E1BD}" type="parTrans" cxnId="{5640D053-7386-4D9C-8838-2D7CB97FF134}">
      <dgm:prSet/>
      <dgm:spPr/>
      <dgm:t>
        <a:bodyPr/>
        <a:lstStyle/>
        <a:p>
          <a:endParaRPr lang="fi-FI"/>
        </a:p>
      </dgm:t>
    </dgm:pt>
    <dgm:pt modelId="{6EA25D4E-821E-4969-AD33-75D6132D85F3}" type="sibTrans" cxnId="{5640D053-7386-4D9C-8838-2D7CB97FF134}">
      <dgm:prSet/>
      <dgm:spPr/>
      <dgm:t>
        <a:bodyPr/>
        <a:lstStyle/>
        <a:p>
          <a:endParaRPr lang="fi-FI"/>
        </a:p>
      </dgm:t>
    </dgm:pt>
    <dgm:pt modelId="{2D11242C-E772-46FA-9E94-BC3BFFC9D2BF}">
      <dgm:prSet custT="1"/>
      <dgm:spPr/>
      <dgm:t>
        <a:bodyPr/>
        <a:lstStyle/>
        <a:p>
          <a:pPr marL="72000" marR="0" lvl="1" indent="-180000" defTabSz="84455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15000"/>
            </a:spcAft>
            <a:buClrTx/>
            <a:buSzTx/>
            <a:buFont typeface="Wingdings" panose="05000000000000000000" pitchFamily="2" charset="2"/>
            <a:buChar char="§"/>
            <a:tabLst/>
            <a:defRPr/>
          </a:pPr>
          <a:r>
            <a:rPr lang="fi-FI" sz="1800" dirty="0">
              <a:hlinkClick xmlns:r="http://schemas.openxmlformats.org/officeDocument/2006/relationships" r:id="rId26"/>
            </a:rPr>
            <a:t>Palkkatuen siirtäminen</a:t>
          </a:r>
          <a:endParaRPr lang="fi-FI" sz="1800" dirty="0"/>
        </a:p>
      </dgm:t>
    </dgm:pt>
    <dgm:pt modelId="{CC1A32AF-43A8-4420-B85A-C7E30F2607D2}" type="parTrans" cxnId="{31883807-4C16-4D61-A478-371B1DAF25B2}">
      <dgm:prSet/>
      <dgm:spPr/>
      <dgm:t>
        <a:bodyPr/>
        <a:lstStyle/>
        <a:p>
          <a:endParaRPr lang="fi-FI"/>
        </a:p>
      </dgm:t>
    </dgm:pt>
    <dgm:pt modelId="{EA95713A-BE21-4DE9-860D-EDF0242CA10A}" type="sibTrans" cxnId="{31883807-4C16-4D61-A478-371B1DAF25B2}">
      <dgm:prSet/>
      <dgm:spPr/>
      <dgm:t>
        <a:bodyPr/>
        <a:lstStyle/>
        <a:p>
          <a:endParaRPr lang="fi-FI"/>
        </a:p>
      </dgm:t>
    </dgm:pt>
    <dgm:pt modelId="{4C8DD348-E1A9-4333-B8B7-E9AF4B08E202}">
      <dgm:prSet custT="1"/>
      <dgm:spPr/>
      <dgm:t>
        <a:bodyPr/>
        <a:lstStyle/>
        <a:p>
          <a:pPr marL="72000" marR="0" lvl="1" indent="-180000" defTabSz="84455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15000"/>
            </a:spcAft>
            <a:buClrTx/>
            <a:buSzTx/>
            <a:buFont typeface="Wingdings" panose="05000000000000000000" pitchFamily="2" charset="2"/>
            <a:buChar char="§"/>
            <a:tabLst/>
            <a:defRPr/>
          </a:pPr>
          <a:r>
            <a:rPr lang="fi-FI" sz="1800" dirty="0">
              <a:hlinkClick xmlns:r="http://schemas.openxmlformats.org/officeDocument/2006/relationships" r:id="rId27"/>
            </a:rPr>
            <a:t>Kelan työllistymistä edistävä ammatillinen kuntoutus</a:t>
          </a:r>
          <a:endParaRPr lang="fi-FI" sz="1800" dirty="0"/>
        </a:p>
      </dgm:t>
    </dgm:pt>
    <dgm:pt modelId="{848C661C-80CC-4DA5-9F1E-8856EF3D7E0D}" type="parTrans" cxnId="{2C71353E-8F08-4A7A-B66B-AEA66795ABF2}">
      <dgm:prSet/>
      <dgm:spPr/>
      <dgm:t>
        <a:bodyPr/>
        <a:lstStyle/>
        <a:p>
          <a:endParaRPr lang="fi-FI"/>
        </a:p>
      </dgm:t>
    </dgm:pt>
    <dgm:pt modelId="{6FA6D75B-A4F0-46FE-AEE5-8EB1E4352D91}" type="sibTrans" cxnId="{2C71353E-8F08-4A7A-B66B-AEA66795ABF2}">
      <dgm:prSet/>
      <dgm:spPr/>
      <dgm:t>
        <a:bodyPr/>
        <a:lstStyle/>
        <a:p>
          <a:endParaRPr lang="fi-FI"/>
        </a:p>
      </dgm:t>
    </dgm:pt>
    <dgm:pt modelId="{B8DCCCE5-F9BD-44DE-B557-E9D7F6839536}">
      <dgm:prSet phldrT="[Teksti]" custT="1"/>
      <dgm:spPr>
        <a:ln>
          <a:noFill/>
        </a:ln>
      </dgm:spPr>
      <dgm:t>
        <a:bodyPr/>
        <a:lstStyle/>
        <a:p>
          <a:pPr marL="172800" lvl="1" indent="-1728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lrTx/>
            <a:buSzTx/>
            <a:buFont typeface="Wingdings" panose="05000000000000000000" pitchFamily="2" charset="2"/>
            <a:buChar char="§"/>
          </a:pPr>
          <a:r>
            <a:rPr lang="fi-FI" sz="1800" kern="1200" dirty="0">
              <a:solidFill>
                <a:schemeClr val="tx1"/>
              </a:solidFill>
              <a:latin typeface="+mn-lt"/>
              <a:hlinkClick xmlns:r="http://schemas.openxmlformats.org/officeDocument/2006/relationships" r:id="rId28"/>
            </a:rPr>
            <a:t>Te-palveluiden työhönvalmennuspalvelu</a:t>
          </a:r>
          <a:endParaRPr lang="fi-FI" sz="180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DE5425B6-2A42-4B5F-9FDC-0B757C6AA957}" type="parTrans" cxnId="{67458F3F-7637-4B93-A58B-BB53FAE22634}">
      <dgm:prSet/>
      <dgm:spPr/>
      <dgm:t>
        <a:bodyPr/>
        <a:lstStyle/>
        <a:p>
          <a:endParaRPr lang="fi-FI"/>
        </a:p>
      </dgm:t>
    </dgm:pt>
    <dgm:pt modelId="{75A9CEE6-BC0A-4B10-8B6E-B6F8B1055E15}" type="sibTrans" cxnId="{67458F3F-7637-4B93-A58B-BB53FAE22634}">
      <dgm:prSet/>
      <dgm:spPr/>
      <dgm:t>
        <a:bodyPr/>
        <a:lstStyle/>
        <a:p>
          <a:endParaRPr lang="fi-FI"/>
        </a:p>
      </dgm:t>
    </dgm:pt>
    <dgm:pt modelId="{0D762253-AFFB-47B9-988A-E1C9BB8C101A}">
      <dgm:prSet custT="1"/>
      <dgm:spPr/>
      <dgm:t>
        <a:bodyPr/>
        <a:lstStyle/>
        <a:p>
          <a:pPr marL="72000" lvl="1" indent="-180000" defTabSz="84455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fi-FI" sz="1800" dirty="0">
              <a:hlinkClick xmlns:r="http://schemas.openxmlformats.org/officeDocument/2006/relationships" r:id="rId11"/>
            </a:rPr>
            <a:t>Oppisopimuskoulutus</a:t>
          </a:r>
          <a:endParaRPr lang="fi-FI" sz="1800" dirty="0"/>
        </a:p>
      </dgm:t>
    </dgm:pt>
    <dgm:pt modelId="{EAE5E144-D4B9-48A0-88E9-994128F4EA0D}" type="parTrans" cxnId="{6624C77F-A87E-4C24-9C4F-8786FB5F0D7D}">
      <dgm:prSet/>
      <dgm:spPr/>
      <dgm:t>
        <a:bodyPr/>
        <a:lstStyle/>
        <a:p>
          <a:endParaRPr lang="fi-FI"/>
        </a:p>
      </dgm:t>
    </dgm:pt>
    <dgm:pt modelId="{13568AD9-20FA-43F8-B2CD-08E5930FA0E9}" type="sibTrans" cxnId="{6624C77F-A87E-4C24-9C4F-8786FB5F0D7D}">
      <dgm:prSet/>
      <dgm:spPr/>
      <dgm:t>
        <a:bodyPr/>
        <a:lstStyle/>
        <a:p>
          <a:endParaRPr lang="fi-FI"/>
        </a:p>
      </dgm:t>
    </dgm:pt>
    <dgm:pt modelId="{73FD18AD-9DE4-40F0-9AA4-65FB55C3E9D6}">
      <dgm:prSet phldrT="[Teksti]" custT="1"/>
      <dgm:spPr>
        <a:ln>
          <a:noFill/>
        </a:ln>
      </dgm:spPr>
      <dgm:t>
        <a:bodyPr/>
        <a:lstStyle/>
        <a:p>
          <a:pPr marL="172800" lvl="1" indent="-1728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lrTx/>
            <a:buSzTx/>
            <a:buFont typeface="Wingdings" panose="05000000000000000000" pitchFamily="2" charset="2"/>
            <a:buChar char="§"/>
          </a:pPr>
          <a:r>
            <a:rPr lang="fi-FI" sz="1800" kern="1200" dirty="0">
              <a:solidFill>
                <a:schemeClr val="tx1"/>
              </a:solidFill>
              <a:latin typeface="Calibri"/>
              <a:ea typeface="+mn-ea"/>
              <a:cs typeface="+mn-cs"/>
              <a:hlinkClick xmlns:r="http://schemas.openxmlformats.org/officeDocument/2006/relationships" r:id="rId29"/>
            </a:rPr>
            <a:t>Kartoitusjakso</a:t>
          </a:r>
          <a:endParaRPr lang="fi-FI" sz="180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35F17871-7737-4E36-899E-18BA917A0E36}" type="parTrans" cxnId="{05DBFD97-E41E-4F46-A115-A9398494A34D}">
      <dgm:prSet/>
      <dgm:spPr/>
      <dgm:t>
        <a:bodyPr/>
        <a:lstStyle/>
        <a:p>
          <a:endParaRPr lang="fi-FI"/>
        </a:p>
      </dgm:t>
    </dgm:pt>
    <dgm:pt modelId="{EF98A407-B0C7-41FF-B2AA-95ABF5A5E28F}" type="sibTrans" cxnId="{05DBFD97-E41E-4F46-A115-A9398494A34D}">
      <dgm:prSet/>
      <dgm:spPr/>
      <dgm:t>
        <a:bodyPr/>
        <a:lstStyle/>
        <a:p>
          <a:endParaRPr lang="fi-FI"/>
        </a:p>
      </dgm:t>
    </dgm:pt>
    <dgm:pt modelId="{3BB3421B-FB4A-4CDD-87F5-7EF1913E4989}">
      <dgm:prSet phldrT="[Teksti]" custT="1"/>
      <dgm:spPr>
        <a:ln>
          <a:noFill/>
        </a:ln>
      </dgm:spPr>
      <dgm:t>
        <a:bodyPr/>
        <a:lstStyle/>
        <a:p>
          <a:pPr marL="172800" lvl="1" indent="-1728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lrTx/>
            <a:buSzTx/>
            <a:buFont typeface="Wingdings" panose="05000000000000000000" pitchFamily="2" charset="2"/>
            <a:buChar char="§"/>
          </a:pPr>
          <a:r>
            <a:rPr lang="fi-FI" sz="1800" kern="1200" dirty="0">
              <a:solidFill>
                <a:schemeClr val="tx1"/>
              </a:solidFill>
              <a:latin typeface="Calibri"/>
              <a:ea typeface="+mn-ea"/>
              <a:cs typeface="+mn-cs"/>
              <a:hlinkClick xmlns:r="http://schemas.openxmlformats.org/officeDocument/2006/relationships" r:id="rId30"/>
            </a:rPr>
            <a:t>Yksilövalmennus</a:t>
          </a:r>
          <a:endParaRPr lang="fi-FI" sz="180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3C8149E0-2EAD-45BF-93BC-3BCAC7129358}" type="parTrans" cxnId="{F671CA14-C6D0-4C78-B024-7461BD535BE0}">
      <dgm:prSet/>
      <dgm:spPr/>
      <dgm:t>
        <a:bodyPr/>
        <a:lstStyle/>
        <a:p>
          <a:endParaRPr lang="fi-FI"/>
        </a:p>
      </dgm:t>
    </dgm:pt>
    <dgm:pt modelId="{F487A775-4E5F-4FD1-8F97-DB8E209BCD0E}" type="sibTrans" cxnId="{F671CA14-C6D0-4C78-B024-7461BD535BE0}">
      <dgm:prSet/>
      <dgm:spPr/>
      <dgm:t>
        <a:bodyPr/>
        <a:lstStyle/>
        <a:p>
          <a:endParaRPr lang="fi-FI"/>
        </a:p>
      </dgm:t>
    </dgm:pt>
    <dgm:pt modelId="{17BCFE4D-4E8E-4F79-88BA-26984C344010}">
      <dgm:prSet phldrT="[Teksti]" custT="1"/>
      <dgm:spPr/>
      <dgm:t>
        <a:bodyPr lIns="36000"/>
        <a:lstStyle/>
        <a:p>
          <a:pPr marL="72000" marR="0" lvl="1" indent="-180000" defTabSz="84455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15000"/>
            </a:spcAft>
            <a:buClrTx/>
            <a:buSzTx/>
            <a:buFont typeface="Wingdings" panose="05000000000000000000" pitchFamily="2" charset="2"/>
            <a:buChar char="§"/>
            <a:tabLst/>
            <a:defRPr/>
          </a:pPr>
          <a:r>
            <a:rPr lang="fi-FI" sz="1800" kern="1200" dirty="0">
              <a:solidFill>
                <a:schemeClr val="tx1"/>
              </a:solidFill>
              <a:hlinkClick xmlns:r="http://schemas.openxmlformats.org/officeDocument/2006/relationships" r:id="rId19"/>
            </a:rPr>
            <a:t>Työnetsijä</a:t>
          </a:r>
          <a:endParaRPr lang="fi-FI" sz="1800" kern="1200" dirty="0">
            <a:solidFill>
              <a:schemeClr val="tx1"/>
            </a:solidFill>
          </a:endParaRPr>
        </a:p>
      </dgm:t>
    </dgm:pt>
    <dgm:pt modelId="{A8D408AF-E1E7-4B2A-A1B0-282D1CD41192}" type="parTrans" cxnId="{FAAFB2B9-7C9C-427C-9A82-F255AAF09076}">
      <dgm:prSet/>
      <dgm:spPr/>
      <dgm:t>
        <a:bodyPr/>
        <a:lstStyle/>
        <a:p>
          <a:endParaRPr lang="fi-FI"/>
        </a:p>
      </dgm:t>
    </dgm:pt>
    <dgm:pt modelId="{8A266ADA-086C-456D-AED6-F1250F4AF8FA}" type="sibTrans" cxnId="{FAAFB2B9-7C9C-427C-9A82-F255AAF09076}">
      <dgm:prSet/>
      <dgm:spPr/>
      <dgm:t>
        <a:bodyPr/>
        <a:lstStyle/>
        <a:p>
          <a:endParaRPr lang="fi-FI"/>
        </a:p>
      </dgm:t>
    </dgm:pt>
    <dgm:pt modelId="{41FBB6E2-0DF5-43D5-A83C-89C71CE225B7}">
      <dgm:prSet custT="1"/>
      <dgm:spPr/>
      <dgm:t>
        <a:bodyPr/>
        <a:lstStyle/>
        <a:p>
          <a:pPr>
            <a:lnSpc>
              <a:spcPct val="100000"/>
            </a:lnSpc>
            <a:buClrTx/>
            <a:buSzTx/>
            <a:buFont typeface="Wingdings" panose="05000000000000000000" pitchFamily="2" charset="2"/>
            <a:buChar char="§"/>
          </a:pPr>
          <a:r>
            <a:rPr lang="fi-FI" sz="1800" dirty="0">
              <a:solidFill>
                <a:schemeClr val="tx1"/>
              </a:solidFill>
              <a:hlinkClick xmlns:r="http://schemas.openxmlformats.org/officeDocument/2006/relationships" r:id="rId19"/>
            </a:rPr>
            <a:t>Työnetsijä</a:t>
          </a:r>
          <a:endParaRPr lang="fi-FI" sz="1800" dirty="0"/>
        </a:p>
      </dgm:t>
    </dgm:pt>
    <dgm:pt modelId="{BF1275E6-FDBB-42FC-BBA6-F5E93AF60776}" type="parTrans" cxnId="{D3C816E4-38B6-42E2-894E-FA3A0FA4183D}">
      <dgm:prSet/>
      <dgm:spPr/>
      <dgm:t>
        <a:bodyPr/>
        <a:lstStyle/>
        <a:p>
          <a:endParaRPr lang="fi-FI"/>
        </a:p>
      </dgm:t>
    </dgm:pt>
    <dgm:pt modelId="{C7FE961C-3ED0-4CE3-9CB5-A091CABEE827}" type="sibTrans" cxnId="{D3C816E4-38B6-42E2-894E-FA3A0FA4183D}">
      <dgm:prSet/>
      <dgm:spPr/>
      <dgm:t>
        <a:bodyPr/>
        <a:lstStyle/>
        <a:p>
          <a:endParaRPr lang="fi-FI"/>
        </a:p>
      </dgm:t>
    </dgm:pt>
    <dgm:pt modelId="{2A292742-0B73-49C5-A1D1-23904F75638C}">
      <dgm:prSet custT="1"/>
      <dgm:spPr/>
      <dgm:t>
        <a:bodyPr/>
        <a:lstStyle/>
        <a:p>
          <a:pPr>
            <a:lnSpc>
              <a:spcPct val="100000"/>
            </a:lnSpc>
            <a:buFont typeface="Wingdings" panose="05000000000000000000" pitchFamily="2" charset="2"/>
            <a:buChar char="§"/>
          </a:pPr>
          <a:endParaRPr lang="fi-FI" sz="1800" dirty="0"/>
        </a:p>
      </dgm:t>
    </dgm:pt>
    <dgm:pt modelId="{96F9C5EF-6F93-4365-A15C-5FC579A8FF0F}" type="parTrans" cxnId="{28ACCFF0-74FB-42BF-8C30-D0F61A70F8A6}">
      <dgm:prSet/>
      <dgm:spPr/>
      <dgm:t>
        <a:bodyPr/>
        <a:lstStyle/>
        <a:p>
          <a:endParaRPr lang="fi-FI"/>
        </a:p>
      </dgm:t>
    </dgm:pt>
    <dgm:pt modelId="{0236E07C-8910-46EC-9458-90E25BA1104D}" type="sibTrans" cxnId="{28ACCFF0-74FB-42BF-8C30-D0F61A70F8A6}">
      <dgm:prSet/>
      <dgm:spPr/>
      <dgm:t>
        <a:bodyPr/>
        <a:lstStyle/>
        <a:p>
          <a:endParaRPr lang="fi-FI"/>
        </a:p>
      </dgm:t>
    </dgm:pt>
    <dgm:pt modelId="{9E3AF13C-DCEC-45CA-B029-741C0AF86672}">
      <dgm:prSet phldrT="[Teksti]" custT="1"/>
      <dgm:spPr/>
      <dgm:t>
        <a:bodyPr/>
        <a:lstStyle/>
        <a:p>
          <a:pPr marL="172800" lvl="0" indent="-172800" algn="l" defTabSz="91440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fi-FI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  <a:hlinkClick xmlns:r="http://schemas.openxmlformats.org/officeDocument/2006/relationships" r:id="rId31"/>
            </a:rPr>
            <a:t>SUJUVA  maahanmuuttajan koulutuspolku Lapissa </a:t>
          </a:r>
          <a:endParaRPr lang="fi-FI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gm:t>
    </dgm:pt>
    <dgm:pt modelId="{2DB4D318-529B-4680-BC88-394516DA71D1}" type="parTrans" cxnId="{AC64901D-ABAC-4FA3-B2B4-30FD5B5A2824}">
      <dgm:prSet/>
      <dgm:spPr/>
      <dgm:t>
        <a:bodyPr/>
        <a:lstStyle/>
        <a:p>
          <a:endParaRPr lang="fi-FI"/>
        </a:p>
      </dgm:t>
    </dgm:pt>
    <dgm:pt modelId="{25664501-31F2-405F-8792-3F8CB6B2FDCA}" type="sibTrans" cxnId="{AC64901D-ABAC-4FA3-B2B4-30FD5B5A2824}">
      <dgm:prSet/>
      <dgm:spPr/>
      <dgm:t>
        <a:bodyPr/>
        <a:lstStyle/>
        <a:p>
          <a:endParaRPr lang="fi-FI"/>
        </a:p>
      </dgm:t>
    </dgm:pt>
    <dgm:pt modelId="{3F2A6ABE-AE4D-4FF6-B343-D1AE56496C44}">
      <dgm:prSet phldrT="[Teksti]" custT="1"/>
      <dgm:spPr>
        <a:ln>
          <a:noFill/>
        </a:ln>
      </dgm:spPr>
      <dgm:t>
        <a:bodyPr/>
        <a:lstStyle/>
        <a:p>
          <a:pPr marL="172800" lvl="1" indent="-1728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lrTx/>
            <a:buSzTx/>
            <a:buFont typeface="Wingdings" panose="05000000000000000000" pitchFamily="2" charset="2"/>
            <a:buChar char="§"/>
          </a:pPr>
          <a:r>
            <a:rPr lang="fi-FI" sz="1800" kern="1200" dirty="0">
              <a:solidFill>
                <a:schemeClr val="tx1"/>
              </a:solidFill>
              <a:latin typeface="Calibri"/>
              <a:ea typeface="+mn-ea"/>
              <a:cs typeface="+mn-cs"/>
              <a:hlinkClick xmlns:r="http://schemas.openxmlformats.org/officeDocument/2006/relationships" r:id="rId32"/>
            </a:rPr>
            <a:t>Nuorisovalmennus</a:t>
          </a:r>
          <a:endParaRPr lang="fi-FI" sz="180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3B30F1E5-875B-45A8-979A-757FE44A46C9}" type="parTrans" cxnId="{C258BC39-46BE-4B6B-BD78-A6BE9B26BE70}">
      <dgm:prSet/>
      <dgm:spPr/>
      <dgm:t>
        <a:bodyPr/>
        <a:lstStyle/>
        <a:p>
          <a:endParaRPr lang="fi-FI"/>
        </a:p>
      </dgm:t>
    </dgm:pt>
    <dgm:pt modelId="{54C8F9F8-08BD-4AE1-96BF-90956158D823}" type="sibTrans" cxnId="{C258BC39-46BE-4B6B-BD78-A6BE9B26BE70}">
      <dgm:prSet/>
      <dgm:spPr/>
      <dgm:t>
        <a:bodyPr/>
        <a:lstStyle/>
        <a:p>
          <a:endParaRPr lang="fi-FI"/>
        </a:p>
      </dgm:t>
    </dgm:pt>
    <dgm:pt modelId="{EE417AAC-85F0-42E6-B491-A6618C7814F7}">
      <dgm:prSet phldrT="[Teksti]" custT="1"/>
      <dgm:spPr>
        <a:ln>
          <a:noFill/>
        </a:ln>
      </dgm:spPr>
      <dgm:t>
        <a:bodyPr/>
        <a:lstStyle/>
        <a:p>
          <a:pPr marL="172800" lvl="1" indent="-1728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lrTx/>
            <a:buSzTx/>
            <a:buFont typeface="Wingdings" panose="05000000000000000000" pitchFamily="2" charset="2"/>
            <a:buChar char="§"/>
          </a:pPr>
          <a:r>
            <a:rPr lang="fi-FI" sz="1800" kern="1200" dirty="0">
              <a:solidFill>
                <a:schemeClr val="tx1"/>
              </a:solidFill>
              <a:latin typeface="Calibri"/>
              <a:ea typeface="+mn-ea"/>
              <a:cs typeface="+mn-cs"/>
              <a:hlinkClick xmlns:r="http://schemas.openxmlformats.org/officeDocument/2006/relationships" r:id="rId33"/>
            </a:rPr>
            <a:t>Palveluneuvoja</a:t>
          </a:r>
          <a:endParaRPr lang="fi-FI" sz="180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62FA436C-FC12-44A0-96D2-6257653CBC76}" type="parTrans" cxnId="{F079BA21-9348-467D-A70F-869666437001}">
      <dgm:prSet/>
      <dgm:spPr/>
      <dgm:t>
        <a:bodyPr/>
        <a:lstStyle/>
        <a:p>
          <a:endParaRPr lang="fi-FI"/>
        </a:p>
      </dgm:t>
    </dgm:pt>
    <dgm:pt modelId="{F0AF2F1C-5EE2-4F36-AF0C-6366D48E3C71}" type="sibTrans" cxnId="{F079BA21-9348-467D-A70F-869666437001}">
      <dgm:prSet/>
      <dgm:spPr/>
      <dgm:t>
        <a:bodyPr/>
        <a:lstStyle/>
        <a:p>
          <a:endParaRPr lang="fi-FI"/>
        </a:p>
      </dgm:t>
    </dgm:pt>
    <dgm:pt modelId="{D2DFEDA4-879B-4D41-9AFA-6430AA6D287D}" type="pres">
      <dgm:prSet presAssocID="{63B6C45D-ABD9-4442-82D3-DD30EC79CA7D}" presName="Name0" presStyleCnt="0">
        <dgm:presLayoutVars>
          <dgm:dir/>
          <dgm:animLvl val="lvl"/>
          <dgm:resizeHandles val="exact"/>
        </dgm:presLayoutVars>
      </dgm:prSet>
      <dgm:spPr/>
    </dgm:pt>
    <dgm:pt modelId="{7A903032-15A9-455E-8A55-8870486E5A9F}" type="pres">
      <dgm:prSet presAssocID="{1CCBD347-D50D-4807-B7E5-31A8987D6DBF}" presName="composite" presStyleCnt="0"/>
      <dgm:spPr/>
    </dgm:pt>
    <dgm:pt modelId="{7E897F04-9E10-4D4F-9142-0FC20BD0C74C}" type="pres">
      <dgm:prSet presAssocID="{1CCBD347-D50D-4807-B7E5-31A8987D6DBF}" presName="parTx" presStyleLbl="alignNode1" presStyleIdx="0" presStyleCnt="4" custScaleX="110939" custLinFactNeighborY="5391">
        <dgm:presLayoutVars>
          <dgm:chMax val="0"/>
          <dgm:chPref val="0"/>
          <dgm:bulletEnabled val="1"/>
        </dgm:presLayoutVars>
      </dgm:prSet>
      <dgm:spPr/>
    </dgm:pt>
    <dgm:pt modelId="{DB792E7E-4C6C-4D91-9B79-DD5840D1D5BD}" type="pres">
      <dgm:prSet presAssocID="{1CCBD347-D50D-4807-B7E5-31A8987D6DBF}" presName="desTx" presStyleLbl="alignAccFollowNode1" presStyleIdx="0" presStyleCnt="4" custScaleX="110872" custLinFactNeighborX="-353">
        <dgm:presLayoutVars>
          <dgm:bulletEnabled val="1"/>
        </dgm:presLayoutVars>
      </dgm:prSet>
      <dgm:spPr/>
    </dgm:pt>
    <dgm:pt modelId="{6B0EB3AA-2993-4B33-8E3E-BE78F4795ADC}" type="pres">
      <dgm:prSet presAssocID="{9D2237CE-F1C6-485C-AF51-4D6AA52EAA92}" presName="space" presStyleCnt="0"/>
      <dgm:spPr/>
    </dgm:pt>
    <dgm:pt modelId="{9993A8CC-D9C2-41B9-9FC4-75C0ECAA59D0}" type="pres">
      <dgm:prSet presAssocID="{B413E52F-8A96-44F7-A892-E2B233ABA3AC}" presName="composite" presStyleCnt="0"/>
      <dgm:spPr/>
    </dgm:pt>
    <dgm:pt modelId="{2B3CF7D3-1B75-46B1-A61F-7FDE02CB499F}" type="pres">
      <dgm:prSet presAssocID="{B413E52F-8A96-44F7-A892-E2B233ABA3AC}" presName="parTx" presStyleLbl="alignNode1" presStyleIdx="1" presStyleCnt="4" custScaleX="119424" custLinFactNeighborY="4239">
        <dgm:presLayoutVars>
          <dgm:chMax val="0"/>
          <dgm:chPref val="0"/>
          <dgm:bulletEnabled val="1"/>
        </dgm:presLayoutVars>
      </dgm:prSet>
      <dgm:spPr/>
    </dgm:pt>
    <dgm:pt modelId="{CD68241A-ED63-4309-B9E4-3676A5B8816F}" type="pres">
      <dgm:prSet presAssocID="{B413E52F-8A96-44F7-A892-E2B233ABA3AC}" presName="desTx" presStyleLbl="alignAccFollowNode1" presStyleIdx="1" presStyleCnt="4" custScaleX="121024">
        <dgm:presLayoutVars>
          <dgm:bulletEnabled val="1"/>
        </dgm:presLayoutVars>
      </dgm:prSet>
      <dgm:spPr/>
    </dgm:pt>
    <dgm:pt modelId="{107C7680-2C34-4107-9C3C-A63596080C42}" type="pres">
      <dgm:prSet presAssocID="{9DE01744-6890-4319-AC65-1E7785A29A44}" presName="space" presStyleCnt="0"/>
      <dgm:spPr/>
    </dgm:pt>
    <dgm:pt modelId="{F4AFEEB2-6021-4470-9D60-359FDC91BD6A}" type="pres">
      <dgm:prSet presAssocID="{CF4BB8E2-D39F-404B-AE90-8513888491C9}" presName="composite" presStyleCnt="0"/>
      <dgm:spPr/>
    </dgm:pt>
    <dgm:pt modelId="{3166900A-B6A2-49D2-A34E-52F62C2D6F6F}" type="pres">
      <dgm:prSet presAssocID="{CF4BB8E2-D39F-404B-AE90-8513888491C9}" presName="parTx" presStyleLbl="alignNode1" presStyleIdx="2" presStyleCnt="4" custScaleX="121206" custLinFactNeighborX="467" custLinFactNeighborY="6106">
        <dgm:presLayoutVars>
          <dgm:chMax val="0"/>
          <dgm:chPref val="0"/>
          <dgm:bulletEnabled val="1"/>
        </dgm:presLayoutVars>
      </dgm:prSet>
      <dgm:spPr/>
    </dgm:pt>
    <dgm:pt modelId="{D8C0CC28-FC6F-4E73-B84F-F5C539DEC7EC}" type="pres">
      <dgm:prSet presAssocID="{CF4BB8E2-D39F-404B-AE90-8513888491C9}" presName="desTx" presStyleLbl="alignAccFollowNode1" presStyleIdx="2" presStyleCnt="4" custScaleX="122466" custLinFactNeighborX="-1192" custLinFactNeighborY="-305">
        <dgm:presLayoutVars>
          <dgm:bulletEnabled val="1"/>
        </dgm:presLayoutVars>
      </dgm:prSet>
      <dgm:spPr/>
    </dgm:pt>
    <dgm:pt modelId="{13807357-3EE5-4580-945C-3A60D2468DF4}" type="pres">
      <dgm:prSet presAssocID="{51F16B4B-98CB-42C0-AE9D-577AE2B08AA8}" presName="space" presStyleCnt="0"/>
      <dgm:spPr/>
    </dgm:pt>
    <dgm:pt modelId="{5611382D-B72A-47C3-A73E-3EC4D3D39437}" type="pres">
      <dgm:prSet presAssocID="{3EA2833F-2A6B-4CCA-9276-E175A9924540}" presName="composite" presStyleCnt="0"/>
      <dgm:spPr/>
    </dgm:pt>
    <dgm:pt modelId="{EB937F5C-FA55-4A56-8D7F-5BF9DA8C7A0C}" type="pres">
      <dgm:prSet presAssocID="{3EA2833F-2A6B-4CCA-9276-E175A9924540}" presName="parTx" presStyleLbl="alignNode1" presStyleIdx="3" presStyleCnt="4" custScaleX="110939" custLinFactNeighborY="6190">
        <dgm:presLayoutVars>
          <dgm:chMax val="0"/>
          <dgm:chPref val="0"/>
          <dgm:bulletEnabled val="1"/>
        </dgm:presLayoutVars>
      </dgm:prSet>
      <dgm:spPr/>
    </dgm:pt>
    <dgm:pt modelId="{D042C1D3-4C3F-4710-B6B1-29636AB674DB}" type="pres">
      <dgm:prSet presAssocID="{3EA2833F-2A6B-4CCA-9276-E175A9924540}" presName="desTx" presStyleLbl="alignAccFollowNode1" presStyleIdx="3" presStyleCnt="4" custScaleX="110872" custLinFactNeighborX="-403" custLinFactNeighborY="453">
        <dgm:presLayoutVars>
          <dgm:bulletEnabled val="1"/>
        </dgm:presLayoutVars>
      </dgm:prSet>
      <dgm:spPr/>
    </dgm:pt>
  </dgm:ptLst>
  <dgm:cxnLst>
    <dgm:cxn modelId="{DBC52501-2622-4E81-9C3A-417D94AE7155}" srcId="{3EA2833F-2A6B-4CCA-9276-E175A9924540}" destId="{9F8920BE-E4C8-44F9-8080-10916E9F0B2F}" srcOrd="2" destOrd="0" parTransId="{FBC460D0-56B9-404A-951B-DB80EC09F0A7}" sibTransId="{8D1D715B-1CB1-43FE-BC4F-A734EE70AD96}"/>
    <dgm:cxn modelId="{F1C98902-1AAE-40F3-BAA6-7DCCDEA48004}" type="presOf" srcId="{41FBB6E2-0DF5-43D5-A83C-89C71CE225B7}" destId="{D042C1D3-4C3F-4710-B6B1-29636AB674DB}" srcOrd="0" destOrd="6" presId="urn:microsoft.com/office/officeart/2005/8/layout/hList1"/>
    <dgm:cxn modelId="{D3A53506-5D53-4649-BC29-9F69B26A10A2}" type="presOf" srcId="{64D6053C-89F4-4B76-8D82-623B4E44F615}" destId="{DB792E7E-4C6C-4D91-9B79-DD5840D1D5BD}" srcOrd="0" destOrd="0" presId="urn:microsoft.com/office/officeart/2005/8/layout/hList1"/>
    <dgm:cxn modelId="{31883807-4C16-4D61-A478-371B1DAF25B2}" srcId="{B413E52F-8A96-44F7-A892-E2B233ABA3AC}" destId="{2D11242C-E772-46FA-9E94-BC3BFFC9D2BF}" srcOrd="7" destOrd="0" parTransId="{CC1A32AF-43A8-4420-B85A-C7E30F2607D2}" sibTransId="{EA95713A-BE21-4DE9-860D-EDF0242CA10A}"/>
    <dgm:cxn modelId="{470F5709-AFC4-442A-8C50-D00FD523E87D}" srcId="{1CCBD347-D50D-4807-B7E5-31A8987D6DBF}" destId="{EA8B0DD1-3251-4B1C-8815-3B61FD8A7467}" srcOrd="10" destOrd="0" parTransId="{270FEAE9-B75A-4272-B778-01C5E041143A}" sibTransId="{059B3097-0AF7-457A-97F4-D603E4219F62}"/>
    <dgm:cxn modelId="{ACFAB00C-F300-4169-B042-1D32E1323A7E}" type="presOf" srcId="{D8B417D1-9EE9-4DFF-97CF-267ABC70C8DF}" destId="{D042C1D3-4C3F-4710-B6B1-29636AB674DB}" srcOrd="0" destOrd="0" presId="urn:microsoft.com/office/officeart/2005/8/layout/hList1"/>
    <dgm:cxn modelId="{60A85A0D-4571-480E-A799-390A17B95294}" srcId="{B413E52F-8A96-44F7-A892-E2B233ABA3AC}" destId="{BEF3ACFB-501E-45D2-A733-11BDE4768509}" srcOrd="2" destOrd="0" parTransId="{316F525A-2696-4636-AD2E-EC8E42C60EDF}" sibTransId="{218D13A8-875F-4398-B5B7-5AFDA232024E}"/>
    <dgm:cxn modelId="{FB81920D-333E-41C9-967E-3828253A5874}" srcId="{CF4BB8E2-D39F-404B-AE90-8513888491C9}" destId="{933C8C3C-EB81-4624-A489-27EF81FF672D}" srcOrd="6" destOrd="0" parTransId="{E1D51903-631A-4E86-B467-AB1BE13FF81E}" sibTransId="{E71C363E-EC17-4D7B-9B68-459188ADF32C}"/>
    <dgm:cxn modelId="{67210411-D4E0-4B84-BB8E-A8E68E78E002}" srcId="{1CCBD347-D50D-4807-B7E5-31A8987D6DBF}" destId="{EB63D9B3-05E7-41A4-A29D-D8FFD615C32A}" srcOrd="4" destOrd="0" parTransId="{E6D5FD3F-C548-412F-BEE2-D9847D01E3C9}" sibTransId="{853110EE-7C47-4658-B29E-4628951D593C}"/>
    <dgm:cxn modelId="{087C7C12-57C9-4C77-9F1A-2695EE492868}" type="presOf" srcId="{17BCFE4D-4E8E-4F79-88BA-26984C344010}" destId="{CD68241A-ED63-4309-B9E4-3676A5B8816F}" srcOrd="0" destOrd="0" presId="urn:microsoft.com/office/officeart/2005/8/layout/hList1"/>
    <dgm:cxn modelId="{F671CA14-C6D0-4C78-B024-7461BD535BE0}" srcId="{CF4BB8E2-D39F-404B-AE90-8513888491C9}" destId="{3BB3421B-FB4A-4CDD-87F5-7EF1913E4989}" srcOrd="1" destOrd="0" parTransId="{3C8149E0-2EAD-45BF-93BC-3BCAC7129358}" sibTransId="{F487A775-4E5F-4FD1-8F97-DB8E209BCD0E}"/>
    <dgm:cxn modelId="{5DD2671A-82EC-4E55-91B7-80A1A5BA09BF}" srcId="{63B6C45D-ABD9-4442-82D3-DD30EC79CA7D}" destId="{3EA2833F-2A6B-4CCA-9276-E175A9924540}" srcOrd="3" destOrd="0" parTransId="{894A59E4-46D3-4A20-AA95-100A1AC137B9}" sibTransId="{7990FD4F-70C2-4CC8-BF6A-0C7831B1E150}"/>
    <dgm:cxn modelId="{AC64901D-ABAC-4FA3-B2B4-30FD5B5A2824}" srcId="{1CCBD347-D50D-4807-B7E5-31A8987D6DBF}" destId="{9E3AF13C-DCEC-45CA-B029-741C0AF86672}" srcOrd="2" destOrd="0" parTransId="{2DB4D318-529B-4680-BC88-394516DA71D1}" sibTransId="{25664501-31F2-405F-8792-3F8CB6B2FDCA}"/>
    <dgm:cxn modelId="{F079BA21-9348-467D-A70F-869666437001}" srcId="{CF4BB8E2-D39F-404B-AE90-8513888491C9}" destId="{EE417AAC-85F0-42E6-B491-A6618C7814F7}" srcOrd="0" destOrd="0" parTransId="{62FA436C-FC12-44A0-96D2-6257653CBC76}" sibTransId="{F0AF2F1C-5EE2-4F36-AF0C-6366D48E3C71}"/>
    <dgm:cxn modelId="{31D32C22-096A-4CB9-8946-7E64E5E54D7E}" type="presOf" srcId="{EE417AAC-85F0-42E6-B491-A6618C7814F7}" destId="{D8C0CC28-FC6F-4E73-B84F-F5C539DEC7EC}" srcOrd="0" destOrd="0" presId="urn:microsoft.com/office/officeart/2005/8/layout/hList1"/>
    <dgm:cxn modelId="{CC8BBC24-227E-4EC4-B189-796346A5F35D}" type="presOf" srcId="{0B6BCDD3-D35A-4CCE-9C07-521BC90811A1}" destId="{DB792E7E-4C6C-4D91-9B79-DD5840D1D5BD}" srcOrd="0" destOrd="3" presId="urn:microsoft.com/office/officeart/2005/8/layout/hList1"/>
    <dgm:cxn modelId="{69B26027-2FAF-4584-B8EE-A0CC0D61F4CB}" type="presOf" srcId="{F0D36418-ADA2-48EF-BFB8-645E6A9AFAD7}" destId="{CD68241A-ED63-4309-B9E4-3676A5B8816F}" srcOrd="0" destOrd="6" presId="urn:microsoft.com/office/officeart/2005/8/layout/hList1"/>
    <dgm:cxn modelId="{534DC127-2D60-4C39-A4D1-E6A22AAEAF16}" type="presOf" srcId="{4C8DD348-E1A9-4333-B8B7-E9AF4B08E202}" destId="{CD68241A-ED63-4309-B9E4-3676A5B8816F}" srcOrd="0" destOrd="5" presId="urn:microsoft.com/office/officeart/2005/8/layout/hList1"/>
    <dgm:cxn modelId="{7BA18C28-0A82-4A36-8C48-3D1A4BC46906}" type="presOf" srcId="{EA8B0DD1-3251-4B1C-8815-3B61FD8A7467}" destId="{DB792E7E-4C6C-4D91-9B79-DD5840D1D5BD}" srcOrd="0" destOrd="10" presId="urn:microsoft.com/office/officeart/2005/8/layout/hList1"/>
    <dgm:cxn modelId="{C1A5222A-5712-4B0F-92ED-A2094B3043EC}" type="presOf" srcId="{0B307096-E253-4C12-AE0B-65846F1F2C17}" destId="{D042C1D3-4C3F-4710-B6B1-29636AB674DB}" srcOrd="0" destOrd="3" presId="urn:microsoft.com/office/officeart/2005/8/layout/hList1"/>
    <dgm:cxn modelId="{89352833-A9FE-4306-9ED3-AF1B253DFC44}" type="presOf" srcId="{63B6C45D-ABD9-4442-82D3-DD30EC79CA7D}" destId="{D2DFEDA4-879B-4D41-9AFA-6430AA6D287D}" srcOrd="0" destOrd="0" presId="urn:microsoft.com/office/officeart/2005/8/layout/hList1"/>
    <dgm:cxn modelId="{449D3536-DF5A-4072-B121-E6C1D94A2B1B}" srcId="{1CCBD347-D50D-4807-B7E5-31A8987D6DBF}" destId="{430ABD36-683B-4A02-AB63-C279F9DDE3FA}" srcOrd="7" destOrd="0" parTransId="{ED9C1DB1-BC4E-4B1A-86EE-07E994919411}" sibTransId="{EB180D5D-39FB-4566-A1B5-6A90058C1AE1}"/>
    <dgm:cxn modelId="{C258BC39-46BE-4B6B-BD78-A6BE9B26BE70}" srcId="{CF4BB8E2-D39F-404B-AE90-8513888491C9}" destId="{3F2A6ABE-AE4D-4FF6-B343-D1AE56496C44}" srcOrd="3" destOrd="0" parTransId="{3B30F1E5-875B-45A8-979A-757FE44A46C9}" sibTransId="{54C8F9F8-08BD-4AE1-96BF-90956158D823}"/>
    <dgm:cxn modelId="{ED527C3A-5C04-4FBE-9686-F9CFC1BEDD39}" type="presOf" srcId="{73F14F0C-258D-4026-8CB6-9014B0F0D0C8}" destId="{D042C1D3-4C3F-4710-B6B1-29636AB674DB}" srcOrd="0" destOrd="1" presId="urn:microsoft.com/office/officeart/2005/8/layout/hList1"/>
    <dgm:cxn modelId="{2C71353E-8F08-4A7A-B66B-AEA66795ABF2}" srcId="{B413E52F-8A96-44F7-A892-E2B233ABA3AC}" destId="{4C8DD348-E1A9-4333-B8B7-E9AF4B08E202}" srcOrd="5" destOrd="0" parTransId="{848C661C-80CC-4DA5-9F1E-8856EF3D7E0D}" sibTransId="{6FA6D75B-A4F0-46FE-AEE5-8EB1E4352D91}"/>
    <dgm:cxn modelId="{67458F3F-7637-4B93-A58B-BB53FAE22634}" srcId="{CF4BB8E2-D39F-404B-AE90-8513888491C9}" destId="{B8DCCCE5-F9BD-44DE-B557-E9D7F6839536}" srcOrd="4" destOrd="0" parTransId="{DE5425B6-2A42-4B5F-9FDC-0B757C6AA957}" sibTransId="{75A9CEE6-BC0A-4B10-8B6E-B6F8B1055E15}"/>
    <dgm:cxn modelId="{F52FF75B-4EA6-4B04-B2D9-87801745E76F}" type="presOf" srcId="{BEF3ACFB-501E-45D2-A733-11BDE4768509}" destId="{CD68241A-ED63-4309-B9E4-3676A5B8816F}" srcOrd="0" destOrd="2" presId="urn:microsoft.com/office/officeart/2005/8/layout/hList1"/>
    <dgm:cxn modelId="{0793FB5E-636C-41AD-9168-CB2C7AA64B48}" srcId="{1CCBD347-D50D-4807-B7E5-31A8987D6DBF}" destId="{64D6053C-89F4-4B76-8D82-623B4E44F615}" srcOrd="0" destOrd="0" parTransId="{36045C1F-9014-4784-939E-34A5FFA2519D}" sibTransId="{F3B04F79-2975-40E5-A117-F56FD5845F21}"/>
    <dgm:cxn modelId="{5B70E161-4D9C-456F-BB28-1E6CAEDE1D5C}" type="presOf" srcId="{EF34215C-C5CE-48F7-87D1-DAF1FACE6B4A}" destId="{CD68241A-ED63-4309-B9E4-3676A5B8816F}" srcOrd="0" destOrd="4" presId="urn:microsoft.com/office/officeart/2005/8/layout/hList1"/>
    <dgm:cxn modelId="{A6727942-C155-45C3-8663-B83A4E8958D7}" srcId="{3EA2833F-2A6B-4CCA-9276-E175A9924540}" destId="{02BF9B56-CEDB-44A8-A6C1-17D936E27D50}" srcOrd="4" destOrd="0" parTransId="{6FE2E302-BBCC-4B6F-9B34-A358218002F3}" sibTransId="{C5DE90EE-DB1E-4439-A677-865B4B3248A1}"/>
    <dgm:cxn modelId="{18342B66-85D2-49DF-BD7B-BD45D5D9BBC0}" type="presOf" srcId="{933C8C3C-EB81-4624-A489-27EF81FF672D}" destId="{D8C0CC28-FC6F-4E73-B84F-F5C539DEC7EC}" srcOrd="0" destOrd="6" presId="urn:microsoft.com/office/officeart/2005/8/layout/hList1"/>
    <dgm:cxn modelId="{EA66F966-769F-4975-A85E-516B223F15DE}" type="presOf" srcId="{02BF9B56-CEDB-44A8-A6C1-17D936E27D50}" destId="{D042C1D3-4C3F-4710-B6B1-29636AB674DB}" srcOrd="0" destOrd="4" presId="urn:microsoft.com/office/officeart/2005/8/layout/hList1"/>
    <dgm:cxn modelId="{B41B4747-AB2A-42F4-AA65-99831052D716}" type="presOf" srcId="{0D762253-AFFB-47B9-988A-E1C9BB8C101A}" destId="{CD68241A-ED63-4309-B9E4-3676A5B8816F}" srcOrd="0" destOrd="8" presId="urn:microsoft.com/office/officeart/2005/8/layout/hList1"/>
    <dgm:cxn modelId="{62887468-6455-403E-88F8-A2F3C3AB4277}" srcId="{B413E52F-8A96-44F7-A892-E2B233ABA3AC}" destId="{EF34215C-C5CE-48F7-87D1-DAF1FACE6B4A}" srcOrd="4" destOrd="0" parTransId="{D67EFDBF-AFC1-43B8-8D2F-5FFE7C0D1BF5}" sibTransId="{A1F8E6C8-D9BF-488B-9DC7-462EC03CBBE6}"/>
    <dgm:cxn modelId="{322C0749-082C-41D5-85F1-8AC7CC667CA2}" srcId="{1CCBD347-D50D-4807-B7E5-31A8987D6DBF}" destId="{0DBAE481-676B-4AF9-A7A8-D426A6F90EAF}" srcOrd="9" destOrd="0" parTransId="{8BF047B5-E173-498C-A055-C99449D8F18E}" sibTransId="{82626C4B-8B56-4CEC-A451-0CDE1084B91D}"/>
    <dgm:cxn modelId="{3F202769-06DD-44AA-84BE-E43706C3DCE9}" srcId="{CF4BB8E2-D39F-404B-AE90-8513888491C9}" destId="{3B2802DD-0E53-44D6-8115-5920F78E146E}" srcOrd="7" destOrd="0" parTransId="{91674E8A-4A5E-4E7A-87C6-D11EAB034E9A}" sibTransId="{BF6C2DD9-5F6F-4531-88D7-1FB4D7A09679}"/>
    <dgm:cxn modelId="{4429F969-06DF-403C-803F-748C11860CB2}" type="presOf" srcId="{00DF121E-5947-42D2-9B77-DD04557C50CA}" destId="{DB792E7E-4C6C-4D91-9B79-DD5840D1D5BD}" srcOrd="0" destOrd="5" presId="urn:microsoft.com/office/officeart/2005/8/layout/hList1"/>
    <dgm:cxn modelId="{9E344D4B-A7A9-429B-809C-63C0F648DB8B}" type="presOf" srcId="{9E3AF13C-DCEC-45CA-B029-741C0AF86672}" destId="{DB792E7E-4C6C-4D91-9B79-DD5840D1D5BD}" srcOrd="0" destOrd="2" presId="urn:microsoft.com/office/officeart/2005/8/layout/hList1"/>
    <dgm:cxn modelId="{BB28136E-4105-46B3-9DB5-3E0D289A3078}" type="presOf" srcId="{C9651851-A6DB-4F0C-BA44-4913D7E51361}" destId="{D8C0CC28-FC6F-4E73-B84F-F5C539DEC7EC}" srcOrd="0" destOrd="5" presId="urn:microsoft.com/office/officeart/2005/8/layout/hList1"/>
    <dgm:cxn modelId="{BF1F406E-4852-4ABA-B540-69D672B9A5D2}" type="presOf" srcId="{4CDACADA-1A48-45CE-BDD8-ECD162CD4AE5}" destId="{DB792E7E-4C6C-4D91-9B79-DD5840D1D5BD}" srcOrd="0" destOrd="1" presId="urn:microsoft.com/office/officeart/2005/8/layout/hList1"/>
    <dgm:cxn modelId="{A0F0936E-EDA5-4AA3-8D91-1A84E67638BD}" type="presOf" srcId="{D1317308-3429-4593-9CBF-E44BD6D7209E}" destId="{DB792E7E-4C6C-4D91-9B79-DD5840D1D5BD}" srcOrd="0" destOrd="8" presId="urn:microsoft.com/office/officeart/2005/8/layout/hList1"/>
    <dgm:cxn modelId="{ACC4354F-EB87-4D95-9E48-23A1764EE1AA}" type="presOf" srcId="{EB63D9B3-05E7-41A4-A29D-D8FFD615C32A}" destId="{DB792E7E-4C6C-4D91-9B79-DD5840D1D5BD}" srcOrd="0" destOrd="4" presId="urn:microsoft.com/office/officeart/2005/8/layout/hList1"/>
    <dgm:cxn modelId="{32BE2470-8A3C-4DC1-9D43-45CD16C0017E}" srcId="{B413E52F-8A96-44F7-A892-E2B233ABA3AC}" destId="{F0D36418-ADA2-48EF-BFB8-645E6A9AFAD7}" srcOrd="6" destOrd="0" parTransId="{12F5A4B4-2B71-453E-ACC6-7FD7642C4BBD}" sibTransId="{A6D83112-DC03-48A1-BA15-B9761EC9050B}"/>
    <dgm:cxn modelId="{2901D051-7B85-4461-A8BA-BFD2A0C42872}" srcId="{3EA2833F-2A6B-4CCA-9276-E175A9924540}" destId="{3CF7D0D6-8A99-4C7B-8BF3-59DBE29F2301}" srcOrd="5" destOrd="0" parTransId="{954A1396-AD24-4840-96DC-2B9247B815AA}" sibTransId="{D0335998-BD9A-4E0A-AE1B-8284AF77933A}"/>
    <dgm:cxn modelId="{5745B072-D4C5-4040-9072-14ADE91B7897}" type="presOf" srcId="{D5FC976C-61AA-4962-84CD-6779FF39F1B6}" destId="{D8C0CC28-FC6F-4E73-B84F-F5C539DEC7EC}" srcOrd="0" destOrd="8" presId="urn:microsoft.com/office/officeart/2005/8/layout/hList1"/>
    <dgm:cxn modelId="{25F18A73-4A7A-49D7-A7B1-9742C741BD86}" srcId="{63B6C45D-ABD9-4442-82D3-DD30EC79CA7D}" destId="{1CCBD347-D50D-4807-B7E5-31A8987D6DBF}" srcOrd="0" destOrd="0" parTransId="{9B5B74B7-87DD-477E-8CB5-7C4C058FE628}" sibTransId="{9D2237CE-F1C6-485C-AF51-4D6AA52EAA92}"/>
    <dgm:cxn modelId="{5640D053-7386-4D9C-8838-2D7CB97FF134}" srcId="{B413E52F-8A96-44F7-A892-E2B233ABA3AC}" destId="{3F0C37D8-A44F-480B-86DB-FE3D0F5576F5}" srcOrd="9" destOrd="0" parTransId="{A1A8E6C1-8CAE-4ECB-BBD6-7F616981E1BD}" sibTransId="{6EA25D4E-821E-4969-AD33-75D6132D85F3}"/>
    <dgm:cxn modelId="{8D703474-F754-42AB-A751-27EE5D3BF6EA}" type="presOf" srcId="{2A292742-0B73-49C5-A1D1-23904F75638C}" destId="{D042C1D3-4C3F-4710-B6B1-29636AB674DB}" srcOrd="0" destOrd="7" presId="urn:microsoft.com/office/officeart/2005/8/layout/hList1"/>
    <dgm:cxn modelId="{15577D55-1C88-40F1-9472-3045592DE519}" type="presOf" srcId="{3B2802DD-0E53-44D6-8115-5920F78E146E}" destId="{D8C0CC28-FC6F-4E73-B84F-F5C539DEC7EC}" srcOrd="0" destOrd="7" presId="urn:microsoft.com/office/officeart/2005/8/layout/hList1"/>
    <dgm:cxn modelId="{A4BCD557-EB6A-4061-AD18-FEF3ED5CAC07}" type="presOf" srcId="{3F0C37D8-A44F-480B-86DB-FE3D0F5576F5}" destId="{CD68241A-ED63-4309-B9E4-3676A5B8816F}" srcOrd="0" destOrd="9" presId="urn:microsoft.com/office/officeart/2005/8/layout/hList1"/>
    <dgm:cxn modelId="{6624C77F-A87E-4C24-9C4F-8786FB5F0D7D}" srcId="{B413E52F-8A96-44F7-A892-E2B233ABA3AC}" destId="{0D762253-AFFB-47B9-988A-E1C9BB8C101A}" srcOrd="8" destOrd="0" parTransId="{EAE5E144-D4B9-48A0-88E9-994128F4EA0D}" sibTransId="{13568AD9-20FA-43F8-B2CD-08E5930FA0E9}"/>
    <dgm:cxn modelId="{69853D84-6960-4643-98B7-F3AA1D8AC723}" srcId="{CF4BB8E2-D39F-404B-AE90-8513888491C9}" destId="{C9651851-A6DB-4F0C-BA44-4913D7E51361}" srcOrd="5" destOrd="0" parTransId="{367BE251-91E5-444B-AC2F-7E6AAC085DB0}" sibTransId="{2FB675ED-EA83-446B-A98C-B2BFE4E61A67}"/>
    <dgm:cxn modelId="{003EAE8C-1813-414C-A2B9-8EA0C313795A}" type="presOf" srcId="{1CCBD347-D50D-4807-B7E5-31A8987D6DBF}" destId="{7E897F04-9E10-4D4F-9142-0FC20BD0C74C}" srcOrd="0" destOrd="0" presId="urn:microsoft.com/office/officeart/2005/8/layout/hList1"/>
    <dgm:cxn modelId="{31611792-F9F0-4F98-96DB-0AFB6C050790}" type="presOf" srcId="{5CBCBE62-A425-4603-B420-BB1B207B48D5}" destId="{DB792E7E-4C6C-4D91-9B79-DD5840D1D5BD}" srcOrd="0" destOrd="6" presId="urn:microsoft.com/office/officeart/2005/8/layout/hList1"/>
    <dgm:cxn modelId="{04D70493-95D8-4502-ABAB-952F953D91FF}" type="presOf" srcId="{73FD18AD-9DE4-40F0-9AA4-65FB55C3E9D6}" destId="{D8C0CC28-FC6F-4E73-B84F-F5C539DEC7EC}" srcOrd="0" destOrd="2" presId="urn:microsoft.com/office/officeart/2005/8/layout/hList1"/>
    <dgm:cxn modelId="{A8445993-49B8-4C9D-BBB6-77BD4C13290B}" srcId="{B413E52F-8A96-44F7-A892-E2B233ABA3AC}" destId="{40E0039A-A1DF-4092-A857-443B66CA3543}" srcOrd="3" destOrd="0" parTransId="{B3092B27-8743-4C49-804A-1CEABF52695B}" sibTransId="{4162FFB6-2D23-469D-AB66-2E653D407AC3}"/>
    <dgm:cxn modelId="{05DBFD97-E41E-4F46-A115-A9398494A34D}" srcId="{CF4BB8E2-D39F-404B-AE90-8513888491C9}" destId="{73FD18AD-9DE4-40F0-9AA4-65FB55C3E9D6}" srcOrd="2" destOrd="0" parTransId="{35F17871-7737-4E36-899E-18BA917A0E36}" sibTransId="{EF98A407-B0C7-41FF-B2AA-95ABF5A5E28F}"/>
    <dgm:cxn modelId="{7FD6B59E-728D-42D5-A230-3A498ABD2F43}" srcId="{CF4BB8E2-D39F-404B-AE90-8513888491C9}" destId="{D5FC976C-61AA-4962-84CD-6779FF39F1B6}" srcOrd="8" destOrd="0" parTransId="{E4C8D3E3-61F9-4608-A980-7D6AFDE7B75F}" sibTransId="{02B49E93-4F18-4A1F-BCE3-11BAFD821061}"/>
    <dgm:cxn modelId="{F15B14A7-4D87-4AD4-9111-7871D5A85375}" type="presOf" srcId="{3BB3421B-FB4A-4CDD-87F5-7EF1913E4989}" destId="{D8C0CC28-FC6F-4E73-B84F-F5C539DEC7EC}" srcOrd="0" destOrd="1" presId="urn:microsoft.com/office/officeart/2005/8/layout/hList1"/>
    <dgm:cxn modelId="{BF1A4EAA-D52A-4E29-B455-62550651F11E}" type="presOf" srcId="{B413E52F-8A96-44F7-A892-E2B233ABA3AC}" destId="{2B3CF7D3-1B75-46B1-A61F-7FDE02CB499F}" srcOrd="0" destOrd="0" presId="urn:microsoft.com/office/officeart/2005/8/layout/hList1"/>
    <dgm:cxn modelId="{FBC7F2AA-7D59-413B-B3CF-C54C69FA866A}" srcId="{1CCBD347-D50D-4807-B7E5-31A8987D6DBF}" destId="{5CBCBE62-A425-4603-B420-BB1B207B48D5}" srcOrd="6" destOrd="0" parTransId="{7B6A7234-8456-480A-815C-747C58669CA6}" sibTransId="{44A5CEB3-F55D-4B73-A740-27F19F0A5C01}"/>
    <dgm:cxn modelId="{7298BCAF-97B7-47BC-B544-7EEFBE46E306}" type="presOf" srcId="{9F8920BE-E4C8-44F9-8080-10916E9F0B2F}" destId="{D042C1D3-4C3F-4710-B6B1-29636AB674DB}" srcOrd="0" destOrd="2" presId="urn:microsoft.com/office/officeart/2005/8/layout/hList1"/>
    <dgm:cxn modelId="{00190FB1-D778-4D99-BBEC-39A4AD526F60}" type="presOf" srcId="{3EA2833F-2A6B-4CCA-9276-E175A9924540}" destId="{EB937F5C-FA55-4A56-8D7F-5BF9DA8C7A0C}" srcOrd="0" destOrd="0" presId="urn:microsoft.com/office/officeart/2005/8/layout/hList1"/>
    <dgm:cxn modelId="{F52EE7B4-09B9-48C0-85B6-06D7E7F77E31}" srcId="{3EA2833F-2A6B-4CCA-9276-E175A9924540}" destId="{73F14F0C-258D-4026-8CB6-9014B0F0D0C8}" srcOrd="1" destOrd="0" parTransId="{0D50A3AD-4F91-479D-80BD-810DFAF3CB64}" sibTransId="{7C37F6FD-D1F7-4CF7-916A-7D6A910510C7}"/>
    <dgm:cxn modelId="{322B20B8-79DF-4AB3-99E6-379D00D76C39}" type="presOf" srcId="{0DBAE481-676B-4AF9-A7A8-D426A6F90EAF}" destId="{DB792E7E-4C6C-4D91-9B79-DD5840D1D5BD}" srcOrd="0" destOrd="9" presId="urn:microsoft.com/office/officeart/2005/8/layout/hList1"/>
    <dgm:cxn modelId="{FAAFB2B9-7C9C-427C-9A82-F255AAF09076}" srcId="{B413E52F-8A96-44F7-A892-E2B233ABA3AC}" destId="{17BCFE4D-4E8E-4F79-88BA-26984C344010}" srcOrd="0" destOrd="0" parTransId="{A8D408AF-E1E7-4B2A-A1B0-282D1CD41192}" sibTransId="{8A266ADA-086C-456D-AED6-F1250F4AF8FA}"/>
    <dgm:cxn modelId="{35053AC0-4F04-463F-BEC8-9E32AAE2696D}" type="presOf" srcId="{B8DCCCE5-F9BD-44DE-B557-E9D7F6839536}" destId="{D8C0CC28-FC6F-4E73-B84F-F5C539DEC7EC}" srcOrd="0" destOrd="4" presId="urn:microsoft.com/office/officeart/2005/8/layout/hList1"/>
    <dgm:cxn modelId="{ECB00CC2-B1DB-4413-8C50-A0089716328D}" srcId="{63B6C45D-ABD9-4442-82D3-DD30EC79CA7D}" destId="{CF4BB8E2-D39F-404B-AE90-8513888491C9}" srcOrd="2" destOrd="0" parTransId="{E16CE0F8-98F6-4038-9B0A-D06479AA2E86}" sibTransId="{51F16B4B-98CB-42C0-AE9D-577AE2B08AA8}"/>
    <dgm:cxn modelId="{91F5CDC4-E39D-4607-9E2D-8577172FCF47}" srcId="{1CCBD347-D50D-4807-B7E5-31A8987D6DBF}" destId="{0B6BCDD3-D35A-4CCE-9C07-521BC90811A1}" srcOrd="3" destOrd="0" parTransId="{2705633C-5E37-4363-A167-699E18D3BE6E}" sibTransId="{BF815724-C884-437E-9773-9CB183074F12}"/>
    <dgm:cxn modelId="{A42C9FC6-56B8-4F56-8652-25CC4C957E80}" type="presOf" srcId="{2D11242C-E772-46FA-9E94-BC3BFFC9D2BF}" destId="{CD68241A-ED63-4309-B9E4-3676A5B8816F}" srcOrd="0" destOrd="7" presId="urn:microsoft.com/office/officeart/2005/8/layout/hList1"/>
    <dgm:cxn modelId="{75F807D2-16EB-4F7E-9A7E-A7C0A613EDAD}" srcId="{3EA2833F-2A6B-4CCA-9276-E175A9924540}" destId="{0B307096-E253-4C12-AE0B-65846F1F2C17}" srcOrd="3" destOrd="0" parTransId="{644C9FCA-AC27-4E4F-984A-035B1E3C7CD1}" sibTransId="{D0CBA181-2F46-4C4B-899C-951FEFADD526}"/>
    <dgm:cxn modelId="{0D2718D8-5CFD-46CA-8B10-C762987E8A31}" type="presOf" srcId="{40E0039A-A1DF-4092-A857-443B66CA3543}" destId="{CD68241A-ED63-4309-B9E4-3676A5B8816F}" srcOrd="0" destOrd="3" presId="urn:microsoft.com/office/officeart/2005/8/layout/hList1"/>
    <dgm:cxn modelId="{5F4810D9-D06A-4385-B3D0-9F1EA21DD7B5}" srcId="{1CCBD347-D50D-4807-B7E5-31A8987D6DBF}" destId="{00DF121E-5947-42D2-9B77-DD04557C50CA}" srcOrd="5" destOrd="0" parTransId="{4588778D-2CAE-4316-AE9F-BF18636C5532}" sibTransId="{32EF1CE9-BF5F-4013-B24C-25F2245F9711}"/>
    <dgm:cxn modelId="{6B18D3D9-41FA-4B0F-B8C5-CFAFC4B6A148}" type="presOf" srcId="{A1FEF14F-04D9-4E97-A3F3-1F2E23AB3855}" destId="{CD68241A-ED63-4309-B9E4-3676A5B8816F}" srcOrd="0" destOrd="1" presId="urn:microsoft.com/office/officeart/2005/8/layout/hList1"/>
    <dgm:cxn modelId="{F4C523DA-00B9-4060-B3A8-C97D68CD8B8B}" type="presOf" srcId="{430ABD36-683B-4A02-AB63-C279F9DDE3FA}" destId="{DB792E7E-4C6C-4D91-9B79-DD5840D1D5BD}" srcOrd="0" destOrd="7" presId="urn:microsoft.com/office/officeart/2005/8/layout/hList1"/>
    <dgm:cxn modelId="{81EADADB-929F-42F0-B133-B8147CC9969D}" srcId="{63B6C45D-ABD9-4442-82D3-DD30EC79CA7D}" destId="{B413E52F-8A96-44F7-A892-E2B233ABA3AC}" srcOrd="1" destOrd="0" parTransId="{CB311029-70FF-4561-A5F4-3CEB11C86906}" sibTransId="{9DE01744-6890-4319-AC65-1E7785A29A44}"/>
    <dgm:cxn modelId="{B1E306DC-43C1-4A2C-9EF5-4C0E8BD2024F}" type="presOf" srcId="{CF4BB8E2-D39F-404B-AE90-8513888491C9}" destId="{3166900A-B6A2-49D2-A34E-52F62C2D6F6F}" srcOrd="0" destOrd="0" presId="urn:microsoft.com/office/officeart/2005/8/layout/hList1"/>
    <dgm:cxn modelId="{034421DC-5F21-4838-AD42-3E03ABF9177D}" srcId="{1CCBD347-D50D-4807-B7E5-31A8987D6DBF}" destId="{4CDACADA-1A48-45CE-BDD8-ECD162CD4AE5}" srcOrd="1" destOrd="0" parTransId="{135AC1B5-0055-4993-90FD-30A89C273935}" sibTransId="{831ED216-1298-4D5E-82F5-4EA0D66EDFA0}"/>
    <dgm:cxn modelId="{D3C816E4-38B6-42E2-894E-FA3A0FA4183D}" srcId="{3EA2833F-2A6B-4CCA-9276-E175A9924540}" destId="{41FBB6E2-0DF5-43D5-A83C-89C71CE225B7}" srcOrd="6" destOrd="0" parTransId="{BF1275E6-FDBB-42FC-BBA6-F5E93AF60776}" sibTransId="{C7FE961C-3ED0-4CE3-9CB5-A091CABEE827}"/>
    <dgm:cxn modelId="{3FD8C3E4-FB90-4BDE-B28A-306FBF34F328}" srcId="{1CCBD347-D50D-4807-B7E5-31A8987D6DBF}" destId="{D1317308-3429-4593-9CBF-E44BD6D7209E}" srcOrd="8" destOrd="0" parTransId="{55C3E0A5-479B-4C07-829B-5437C440AB4E}" sibTransId="{C9A37310-A18A-4051-A997-8871A5210C63}"/>
    <dgm:cxn modelId="{4EED2FEC-762F-416A-97CC-6D75E001031F}" type="presOf" srcId="{3CF7D0D6-8A99-4C7B-8BF3-59DBE29F2301}" destId="{D042C1D3-4C3F-4710-B6B1-29636AB674DB}" srcOrd="0" destOrd="5" presId="urn:microsoft.com/office/officeart/2005/8/layout/hList1"/>
    <dgm:cxn modelId="{6DCE8CED-AC26-475B-A307-F0E60097CFB6}" type="presOf" srcId="{3F2A6ABE-AE4D-4FF6-B343-D1AE56496C44}" destId="{D8C0CC28-FC6F-4E73-B84F-F5C539DEC7EC}" srcOrd="0" destOrd="3" presId="urn:microsoft.com/office/officeart/2005/8/layout/hList1"/>
    <dgm:cxn modelId="{63D56EEF-251C-4D5F-8C78-3C54985E8E7C}" srcId="{3EA2833F-2A6B-4CCA-9276-E175A9924540}" destId="{D8B417D1-9EE9-4DFF-97CF-267ABC70C8DF}" srcOrd="0" destOrd="0" parTransId="{C7616851-6EAE-4F80-B053-0A48B7A6F0A4}" sibTransId="{E4DFCE25-0023-44D4-98A0-BCE92AB19B2D}"/>
    <dgm:cxn modelId="{28ACCFF0-74FB-42BF-8C30-D0F61A70F8A6}" srcId="{3EA2833F-2A6B-4CCA-9276-E175A9924540}" destId="{2A292742-0B73-49C5-A1D1-23904F75638C}" srcOrd="7" destOrd="0" parTransId="{96F9C5EF-6F93-4365-A15C-5FC579A8FF0F}" sibTransId="{0236E07C-8910-46EC-9458-90E25BA1104D}"/>
    <dgm:cxn modelId="{CCB4A2F9-7E83-4244-9722-EBC812EBCF84}" srcId="{B413E52F-8A96-44F7-A892-E2B233ABA3AC}" destId="{A1FEF14F-04D9-4E97-A3F3-1F2E23AB3855}" srcOrd="1" destOrd="0" parTransId="{F9E71CF0-B5A8-42DA-86E3-22F2BD0CE6FA}" sibTransId="{DC1F84E4-A5E9-4BCE-AA55-7025C2F65588}"/>
    <dgm:cxn modelId="{BA5FDCDB-E5A7-46D9-AB2F-74855114806A}" type="presParOf" srcId="{D2DFEDA4-879B-4D41-9AFA-6430AA6D287D}" destId="{7A903032-15A9-455E-8A55-8870486E5A9F}" srcOrd="0" destOrd="0" presId="urn:microsoft.com/office/officeart/2005/8/layout/hList1"/>
    <dgm:cxn modelId="{8C65AD95-01D9-4823-ABA5-4078A738851C}" type="presParOf" srcId="{7A903032-15A9-455E-8A55-8870486E5A9F}" destId="{7E897F04-9E10-4D4F-9142-0FC20BD0C74C}" srcOrd="0" destOrd="0" presId="urn:microsoft.com/office/officeart/2005/8/layout/hList1"/>
    <dgm:cxn modelId="{1F7A7156-EBB6-4272-8A74-C5CA4EBDFA18}" type="presParOf" srcId="{7A903032-15A9-455E-8A55-8870486E5A9F}" destId="{DB792E7E-4C6C-4D91-9B79-DD5840D1D5BD}" srcOrd="1" destOrd="0" presId="urn:microsoft.com/office/officeart/2005/8/layout/hList1"/>
    <dgm:cxn modelId="{C5327BAD-FC0D-428C-9AA3-20DEA19988A4}" type="presParOf" srcId="{D2DFEDA4-879B-4D41-9AFA-6430AA6D287D}" destId="{6B0EB3AA-2993-4B33-8E3E-BE78F4795ADC}" srcOrd="1" destOrd="0" presId="urn:microsoft.com/office/officeart/2005/8/layout/hList1"/>
    <dgm:cxn modelId="{5FD66BE6-FEDC-4D1B-A7D5-55420FDEBBEE}" type="presParOf" srcId="{D2DFEDA4-879B-4D41-9AFA-6430AA6D287D}" destId="{9993A8CC-D9C2-41B9-9FC4-75C0ECAA59D0}" srcOrd="2" destOrd="0" presId="urn:microsoft.com/office/officeart/2005/8/layout/hList1"/>
    <dgm:cxn modelId="{030CBA5F-C219-48C8-A286-5FCEDF07DBA5}" type="presParOf" srcId="{9993A8CC-D9C2-41B9-9FC4-75C0ECAA59D0}" destId="{2B3CF7D3-1B75-46B1-A61F-7FDE02CB499F}" srcOrd="0" destOrd="0" presId="urn:microsoft.com/office/officeart/2005/8/layout/hList1"/>
    <dgm:cxn modelId="{C7AA847C-7867-4B6D-9272-3F41F32C93D1}" type="presParOf" srcId="{9993A8CC-D9C2-41B9-9FC4-75C0ECAA59D0}" destId="{CD68241A-ED63-4309-B9E4-3676A5B8816F}" srcOrd="1" destOrd="0" presId="urn:microsoft.com/office/officeart/2005/8/layout/hList1"/>
    <dgm:cxn modelId="{CCE77B4D-D911-4BFF-B6FD-35A0D4C126A3}" type="presParOf" srcId="{D2DFEDA4-879B-4D41-9AFA-6430AA6D287D}" destId="{107C7680-2C34-4107-9C3C-A63596080C42}" srcOrd="3" destOrd="0" presId="urn:microsoft.com/office/officeart/2005/8/layout/hList1"/>
    <dgm:cxn modelId="{29843DF6-190C-4703-AFFD-D71510BA412B}" type="presParOf" srcId="{D2DFEDA4-879B-4D41-9AFA-6430AA6D287D}" destId="{F4AFEEB2-6021-4470-9D60-359FDC91BD6A}" srcOrd="4" destOrd="0" presId="urn:microsoft.com/office/officeart/2005/8/layout/hList1"/>
    <dgm:cxn modelId="{1814F09F-B967-4B36-ADDE-CB58AD91C03B}" type="presParOf" srcId="{F4AFEEB2-6021-4470-9D60-359FDC91BD6A}" destId="{3166900A-B6A2-49D2-A34E-52F62C2D6F6F}" srcOrd="0" destOrd="0" presId="urn:microsoft.com/office/officeart/2005/8/layout/hList1"/>
    <dgm:cxn modelId="{EB5DD275-07CC-4474-949D-8AD1CA2F0453}" type="presParOf" srcId="{F4AFEEB2-6021-4470-9D60-359FDC91BD6A}" destId="{D8C0CC28-FC6F-4E73-B84F-F5C539DEC7EC}" srcOrd="1" destOrd="0" presId="urn:microsoft.com/office/officeart/2005/8/layout/hList1"/>
    <dgm:cxn modelId="{2C9E1EA0-2850-4B71-9182-3B73035C0EF0}" type="presParOf" srcId="{D2DFEDA4-879B-4D41-9AFA-6430AA6D287D}" destId="{13807357-3EE5-4580-945C-3A60D2468DF4}" srcOrd="5" destOrd="0" presId="urn:microsoft.com/office/officeart/2005/8/layout/hList1"/>
    <dgm:cxn modelId="{001EAC05-DB39-4322-A4D5-24BD9E08744C}" type="presParOf" srcId="{D2DFEDA4-879B-4D41-9AFA-6430AA6D287D}" destId="{5611382D-B72A-47C3-A73E-3EC4D3D39437}" srcOrd="6" destOrd="0" presId="urn:microsoft.com/office/officeart/2005/8/layout/hList1"/>
    <dgm:cxn modelId="{041CAB70-FC11-44A4-8460-D32730AD6507}" type="presParOf" srcId="{5611382D-B72A-47C3-A73E-3EC4D3D39437}" destId="{EB937F5C-FA55-4A56-8D7F-5BF9DA8C7A0C}" srcOrd="0" destOrd="0" presId="urn:microsoft.com/office/officeart/2005/8/layout/hList1"/>
    <dgm:cxn modelId="{7400FE78-DE27-4BDC-A909-0E5F6A32E826}" type="presParOf" srcId="{5611382D-B72A-47C3-A73E-3EC4D3D39437}" destId="{D042C1D3-4C3F-4710-B6B1-29636AB674D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E4FDBDB-E660-40DE-95B6-4EF4D83FF0BF}" type="doc">
      <dgm:prSet loTypeId="urn:microsoft.com/office/officeart/2005/8/layout/matrix1" loCatId="matrix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fi-FI"/>
        </a:p>
      </dgm:t>
    </dgm:pt>
    <dgm:pt modelId="{D01A544A-53C7-415E-AFDE-04597B133EF5}">
      <dgm:prSet phldrT="[Teksti]"/>
      <dgm:spPr/>
      <dgm:t>
        <a:bodyPr/>
        <a:lstStyle/>
        <a:p>
          <a:r>
            <a:rPr lang="fi-FI" dirty="0"/>
            <a:t>TYÖLLISYYSASTEEN</a:t>
          </a:r>
          <a:br>
            <a:rPr lang="fi-FI" dirty="0"/>
          </a:br>
          <a:r>
            <a:rPr lang="fi-FI" dirty="0"/>
            <a:t>NOSTO</a:t>
          </a:r>
        </a:p>
      </dgm:t>
    </dgm:pt>
    <dgm:pt modelId="{BF960BA0-656F-449D-9569-A6CC2D9553ED}" type="parTrans" cxnId="{868A5E0C-F7A5-4073-80C5-6F34FB68849C}">
      <dgm:prSet/>
      <dgm:spPr/>
      <dgm:t>
        <a:bodyPr/>
        <a:lstStyle/>
        <a:p>
          <a:endParaRPr lang="fi-FI"/>
        </a:p>
      </dgm:t>
    </dgm:pt>
    <dgm:pt modelId="{B800186C-C2EC-4310-A62F-8C11AF8B742B}" type="sibTrans" cxnId="{868A5E0C-F7A5-4073-80C5-6F34FB68849C}">
      <dgm:prSet/>
      <dgm:spPr/>
      <dgm:t>
        <a:bodyPr/>
        <a:lstStyle/>
        <a:p>
          <a:endParaRPr lang="fi-FI"/>
        </a:p>
      </dgm:t>
    </dgm:pt>
    <dgm:pt modelId="{8AC0C635-3502-4F80-8D70-174743E7D840}">
      <dgm:prSet phldrT="[Teksti]"/>
      <dgm:spPr/>
    </dgm:pt>
    <dgm:pt modelId="{5450F360-E6F8-4E8D-895F-F593E4BEC868}" type="parTrans" cxnId="{ED987E8D-D0AF-4EF8-8259-53CB2086200C}">
      <dgm:prSet/>
      <dgm:spPr/>
      <dgm:t>
        <a:bodyPr/>
        <a:lstStyle/>
        <a:p>
          <a:endParaRPr lang="fi-FI"/>
        </a:p>
      </dgm:t>
    </dgm:pt>
    <dgm:pt modelId="{70FCF376-0037-45B7-BFE1-858808587C20}" type="sibTrans" cxnId="{ED987E8D-D0AF-4EF8-8259-53CB2086200C}">
      <dgm:prSet/>
      <dgm:spPr/>
      <dgm:t>
        <a:bodyPr/>
        <a:lstStyle/>
        <a:p>
          <a:endParaRPr lang="fi-FI"/>
        </a:p>
      </dgm:t>
    </dgm:pt>
    <dgm:pt modelId="{BBB9EA21-FD82-4E81-AFF1-F79627F3A2EB}">
      <dgm:prSet phldrT="[Teksti]"/>
      <dgm:spPr/>
      <dgm:t>
        <a:bodyPr/>
        <a:lstStyle/>
        <a:p>
          <a:endParaRPr lang="fi-FI" dirty="0">
            <a:hlinkClick xmlns:r="http://schemas.openxmlformats.org/officeDocument/2006/relationships" r:id="rId1" action="ppaction://hlinksldjump"/>
          </a:endParaRPr>
        </a:p>
        <a:p>
          <a:r>
            <a:rPr lang="fi-FI" dirty="0">
              <a:hlinkClick xmlns:r="http://schemas.openxmlformats.org/officeDocument/2006/relationships" r:id="rId2" action="ppaction://hlinksldjump"/>
            </a:rPr>
            <a:t>Ketkä hyötyvät tuetun </a:t>
          </a:r>
          <a:br>
            <a:rPr lang="fi-FI" dirty="0">
              <a:hlinkClick xmlns:r="http://schemas.openxmlformats.org/officeDocument/2006/relationships" r:id="rId2" action="ppaction://hlinksldjump"/>
            </a:rPr>
          </a:br>
          <a:r>
            <a:rPr lang="fi-FI" dirty="0">
              <a:hlinkClick xmlns:r="http://schemas.openxmlformats.org/officeDocument/2006/relationships" r:id="rId2" action="ppaction://hlinksldjump"/>
            </a:rPr>
            <a:t>työllistymisen osuuskunnasta?</a:t>
          </a:r>
          <a:endParaRPr lang="fi-FI" dirty="0"/>
        </a:p>
      </dgm:t>
    </dgm:pt>
    <dgm:pt modelId="{4AA02322-EB4C-4092-B680-C2AA7913DB1C}" type="parTrans" cxnId="{13592081-61F8-4F23-949C-7708B8B2A1D9}">
      <dgm:prSet/>
      <dgm:spPr/>
      <dgm:t>
        <a:bodyPr/>
        <a:lstStyle/>
        <a:p>
          <a:endParaRPr lang="fi-FI"/>
        </a:p>
      </dgm:t>
    </dgm:pt>
    <dgm:pt modelId="{07D0374B-FFD2-4A2E-8D03-975CC570A98D}" type="sibTrans" cxnId="{13592081-61F8-4F23-949C-7708B8B2A1D9}">
      <dgm:prSet/>
      <dgm:spPr/>
      <dgm:t>
        <a:bodyPr/>
        <a:lstStyle/>
        <a:p>
          <a:endParaRPr lang="fi-FI"/>
        </a:p>
      </dgm:t>
    </dgm:pt>
    <dgm:pt modelId="{8B795F78-E650-4ADB-8E92-BEABCF128568}">
      <dgm:prSet/>
      <dgm:spPr/>
      <dgm:t>
        <a:bodyPr/>
        <a:lstStyle/>
        <a:p>
          <a:r>
            <a:rPr lang="fi-FI" dirty="0">
              <a:solidFill>
                <a:schemeClr val="tx1"/>
              </a:solidFill>
              <a:hlinkClick xmlns:r="http://schemas.openxmlformats.org/officeDocument/2006/relationships" r:id="rId3" action="ppaction://hlinksldjump"/>
            </a:rPr>
            <a:t>Tuetun työllistymisen </a:t>
          </a:r>
          <a:br>
            <a:rPr lang="fi-FI" dirty="0">
              <a:solidFill>
                <a:schemeClr val="tx1"/>
              </a:solidFill>
              <a:hlinkClick xmlns:r="http://schemas.openxmlformats.org/officeDocument/2006/relationships" r:id="rId3" action="ppaction://hlinksldjump"/>
            </a:rPr>
          </a:br>
          <a:r>
            <a:rPr lang="fi-FI" dirty="0">
              <a:solidFill>
                <a:schemeClr val="tx1"/>
              </a:solidFill>
              <a:hlinkClick xmlns:r="http://schemas.openxmlformats.org/officeDocument/2006/relationships" r:id="rId3" action="ppaction://hlinksldjump"/>
            </a:rPr>
            <a:t>osuuskunnan toiminta</a:t>
          </a:r>
          <a:endParaRPr lang="fi-FI" dirty="0"/>
        </a:p>
        <a:p>
          <a:endParaRPr lang="fi-FI" dirty="0"/>
        </a:p>
      </dgm:t>
    </dgm:pt>
    <dgm:pt modelId="{6F197BFC-B8C2-4E36-A0D3-CFC08A3EB092}" type="parTrans" cxnId="{162150F0-A4B5-43C5-AF79-7C4EE3B0DFFC}">
      <dgm:prSet/>
      <dgm:spPr/>
      <dgm:t>
        <a:bodyPr/>
        <a:lstStyle/>
        <a:p>
          <a:endParaRPr lang="fi-FI"/>
        </a:p>
      </dgm:t>
    </dgm:pt>
    <dgm:pt modelId="{3AAD8F93-E8FD-4CA2-8305-48A00B93D162}" type="sibTrans" cxnId="{162150F0-A4B5-43C5-AF79-7C4EE3B0DFFC}">
      <dgm:prSet/>
      <dgm:spPr/>
      <dgm:t>
        <a:bodyPr/>
        <a:lstStyle/>
        <a:p>
          <a:endParaRPr lang="fi-FI"/>
        </a:p>
      </dgm:t>
    </dgm:pt>
    <dgm:pt modelId="{527F9F8A-549D-42C8-8729-688E96F6FF8E}">
      <dgm:prSet phldrT="[Teksti]"/>
      <dgm:spPr/>
      <dgm:t>
        <a:bodyPr/>
        <a:lstStyle/>
        <a:p>
          <a:endParaRPr lang="fi-FI" dirty="0">
            <a:hlinkClick xmlns:r="http://schemas.openxmlformats.org/officeDocument/2006/relationships" r:id="rId4" action="ppaction://hlinksldjump"/>
          </a:endParaRPr>
        </a:p>
        <a:p>
          <a:r>
            <a:rPr lang="fi-FI" dirty="0">
              <a:hlinkClick xmlns:r="http://schemas.openxmlformats.org/officeDocument/2006/relationships" r:id="rId5" action="ppaction://hlinksldjump"/>
            </a:rPr>
            <a:t>Tuetun työllistymisen osuuskunta </a:t>
          </a:r>
          <a:br>
            <a:rPr lang="fi-FI" dirty="0">
              <a:hlinkClick xmlns:r="http://schemas.openxmlformats.org/officeDocument/2006/relationships" r:id="rId5" action="ppaction://hlinksldjump"/>
            </a:rPr>
          </a:br>
          <a:r>
            <a:rPr lang="fi-FI" dirty="0">
              <a:hlinkClick xmlns:r="http://schemas.openxmlformats.org/officeDocument/2006/relationships" r:id="rId5" action="ppaction://hlinksldjump"/>
            </a:rPr>
            <a:t>työllistymisen edistäjänä</a:t>
          </a:r>
          <a:endParaRPr lang="fi-FI" dirty="0"/>
        </a:p>
      </dgm:t>
    </dgm:pt>
    <dgm:pt modelId="{0C014642-5780-4C25-9B41-AA5B739026B2}" type="parTrans" cxnId="{FF778B73-E431-4CC5-A6CF-682DF53E812B}">
      <dgm:prSet/>
      <dgm:spPr/>
      <dgm:t>
        <a:bodyPr/>
        <a:lstStyle/>
        <a:p>
          <a:endParaRPr lang="fi-FI"/>
        </a:p>
      </dgm:t>
    </dgm:pt>
    <dgm:pt modelId="{D228F7D8-D934-40EA-9787-B110206A96F5}" type="sibTrans" cxnId="{FF778B73-E431-4CC5-A6CF-682DF53E812B}">
      <dgm:prSet/>
      <dgm:spPr/>
      <dgm:t>
        <a:bodyPr/>
        <a:lstStyle/>
        <a:p>
          <a:endParaRPr lang="fi-FI"/>
        </a:p>
      </dgm:t>
    </dgm:pt>
    <dgm:pt modelId="{CC1F4F21-0293-464C-B8AE-C15FC0BED9E4}">
      <dgm:prSet phldrT="[Teksti]"/>
      <dgm:spPr/>
      <dgm:t>
        <a:bodyPr/>
        <a:lstStyle/>
        <a:p>
          <a:r>
            <a:rPr lang="fi-FI" dirty="0">
              <a:solidFill>
                <a:schemeClr val="tx1"/>
              </a:solidFill>
              <a:hlinkClick xmlns:r="http://schemas.openxmlformats.org/officeDocument/2006/relationships" r:id="rId6" action="ppaction://hlinksldjump"/>
            </a:rPr>
            <a:t>Tuetun työllistymisen osuuskunta tukee osaamisen vahvistamista</a:t>
          </a:r>
          <a:endParaRPr lang="fi-FI" dirty="0">
            <a:solidFill>
              <a:schemeClr val="tx1"/>
            </a:solidFill>
          </a:endParaRPr>
        </a:p>
        <a:p>
          <a:endParaRPr lang="fi-FI" dirty="0"/>
        </a:p>
      </dgm:t>
    </dgm:pt>
    <dgm:pt modelId="{75A6180D-E265-4697-BC12-7DD1387777B7}" type="parTrans" cxnId="{A75DB892-EC31-45CD-A056-F5B5BD2617CE}">
      <dgm:prSet/>
      <dgm:spPr/>
      <dgm:t>
        <a:bodyPr/>
        <a:lstStyle/>
        <a:p>
          <a:endParaRPr lang="fi-FI"/>
        </a:p>
      </dgm:t>
    </dgm:pt>
    <dgm:pt modelId="{D3EF1A3A-236F-4C13-804F-69C6BC97A6F8}" type="sibTrans" cxnId="{A75DB892-EC31-45CD-A056-F5B5BD2617CE}">
      <dgm:prSet/>
      <dgm:spPr/>
      <dgm:t>
        <a:bodyPr/>
        <a:lstStyle/>
        <a:p>
          <a:endParaRPr lang="fi-FI"/>
        </a:p>
      </dgm:t>
    </dgm:pt>
    <dgm:pt modelId="{DADA0704-163B-44F7-A903-4B9655148B0E}" type="pres">
      <dgm:prSet presAssocID="{2E4FDBDB-E660-40DE-95B6-4EF4D83FF0BF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B06DC03-EBE9-4BD3-AAAA-6E13F0BBEEFA}" type="pres">
      <dgm:prSet presAssocID="{2E4FDBDB-E660-40DE-95B6-4EF4D83FF0BF}" presName="matrix" presStyleCnt="0"/>
      <dgm:spPr/>
    </dgm:pt>
    <dgm:pt modelId="{FE4C9136-CB8A-431F-8FD4-B1DB23152209}" type="pres">
      <dgm:prSet presAssocID="{2E4FDBDB-E660-40DE-95B6-4EF4D83FF0BF}" presName="tile1" presStyleLbl="node1" presStyleIdx="0" presStyleCnt="4" custLinFactNeighborX="0" custLinFactNeighborY="0"/>
      <dgm:spPr/>
    </dgm:pt>
    <dgm:pt modelId="{B0C55CC7-3BBF-4699-888E-CD348C7CC2FA}" type="pres">
      <dgm:prSet presAssocID="{2E4FDBDB-E660-40DE-95B6-4EF4D83FF0B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92035E9-C87B-4FF8-96B3-319A5305C1E8}" type="pres">
      <dgm:prSet presAssocID="{2E4FDBDB-E660-40DE-95B6-4EF4D83FF0BF}" presName="tile2" presStyleLbl="node1" presStyleIdx="1" presStyleCnt="4" custLinFactNeighborX="0" custLinFactNeighborY="0"/>
      <dgm:spPr/>
    </dgm:pt>
    <dgm:pt modelId="{D1FA817A-AD5E-458B-B617-0E2B2E881373}" type="pres">
      <dgm:prSet presAssocID="{2E4FDBDB-E660-40DE-95B6-4EF4D83FF0B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BABCB3E-E541-4C10-A206-4FBDB982490F}" type="pres">
      <dgm:prSet presAssocID="{2E4FDBDB-E660-40DE-95B6-4EF4D83FF0BF}" presName="tile3" presStyleLbl="node1" presStyleIdx="2" presStyleCnt="4" custLinFactNeighborX="-1795" custLinFactNeighborY="0"/>
      <dgm:spPr/>
    </dgm:pt>
    <dgm:pt modelId="{96DB4151-DE52-4F23-B7AB-5932E7E2B348}" type="pres">
      <dgm:prSet presAssocID="{2E4FDBDB-E660-40DE-95B6-4EF4D83FF0B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C09E883-53E7-4955-AE06-3BD28DE2C0C4}" type="pres">
      <dgm:prSet presAssocID="{2E4FDBDB-E660-40DE-95B6-4EF4D83FF0BF}" presName="tile4" presStyleLbl="node1" presStyleIdx="3" presStyleCnt="4" custLinFactNeighborX="966" custLinFactNeighborY="0"/>
      <dgm:spPr/>
    </dgm:pt>
    <dgm:pt modelId="{72109D1F-59F2-4BDC-8588-A7E69C934638}" type="pres">
      <dgm:prSet presAssocID="{2E4FDBDB-E660-40DE-95B6-4EF4D83FF0B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3BFB5D74-2F17-401F-B383-5EE4B59E991E}" type="pres">
      <dgm:prSet presAssocID="{2E4FDBDB-E660-40DE-95B6-4EF4D83FF0BF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868A5E0C-F7A5-4073-80C5-6F34FB68849C}" srcId="{2E4FDBDB-E660-40DE-95B6-4EF4D83FF0BF}" destId="{D01A544A-53C7-415E-AFDE-04597B133EF5}" srcOrd="0" destOrd="0" parTransId="{BF960BA0-656F-449D-9569-A6CC2D9553ED}" sibTransId="{B800186C-C2EC-4310-A62F-8C11AF8B742B}"/>
    <dgm:cxn modelId="{3F243A3F-C059-4616-AFD0-8330CFC7ECC0}" type="presOf" srcId="{2E4FDBDB-E660-40DE-95B6-4EF4D83FF0BF}" destId="{DADA0704-163B-44F7-A903-4B9655148B0E}" srcOrd="0" destOrd="0" presId="urn:microsoft.com/office/officeart/2005/8/layout/matrix1"/>
    <dgm:cxn modelId="{EA45EC69-22F1-4BA5-AF6A-D37D6694DEAA}" type="presOf" srcId="{BBB9EA21-FD82-4E81-AFF1-F79627F3A2EB}" destId="{FE4C9136-CB8A-431F-8FD4-B1DB23152209}" srcOrd="0" destOrd="0" presId="urn:microsoft.com/office/officeart/2005/8/layout/matrix1"/>
    <dgm:cxn modelId="{FF778B73-E431-4CC5-A6CF-682DF53E812B}" srcId="{D01A544A-53C7-415E-AFDE-04597B133EF5}" destId="{527F9F8A-549D-42C8-8729-688E96F6FF8E}" srcOrd="1" destOrd="0" parTransId="{0C014642-5780-4C25-9B41-AA5B739026B2}" sibTransId="{D228F7D8-D934-40EA-9787-B110206A96F5}"/>
    <dgm:cxn modelId="{0536D37D-B507-4F20-B0A5-1EA5EC3942E5}" type="presOf" srcId="{8B795F78-E650-4ADB-8E92-BEABCF128568}" destId="{72109D1F-59F2-4BDC-8588-A7E69C934638}" srcOrd="1" destOrd="0" presId="urn:microsoft.com/office/officeart/2005/8/layout/matrix1"/>
    <dgm:cxn modelId="{13592081-61F8-4F23-949C-7708B8B2A1D9}" srcId="{D01A544A-53C7-415E-AFDE-04597B133EF5}" destId="{BBB9EA21-FD82-4E81-AFF1-F79627F3A2EB}" srcOrd="0" destOrd="0" parTransId="{4AA02322-EB4C-4092-B680-C2AA7913DB1C}" sibTransId="{07D0374B-FFD2-4A2E-8D03-975CC570A98D}"/>
    <dgm:cxn modelId="{ED987E8D-D0AF-4EF8-8259-53CB2086200C}" srcId="{2E4FDBDB-E660-40DE-95B6-4EF4D83FF0BF}" destId="{8AC0C635-3502-4F80-8D70-174743E7D840}" srcOrd="1" destOrd="0" parTransId="{5450F360-E6F8-4E8D-895F-F593E4BEC868}" sibTransId="{70FCF376-0037-45B7-BFE1-858808587C20}"/>
    <dgm:cxn modelId="{A75DB892-EC31-45CD-A056-F5B5BD2617CE}" srcId="{D01A544A-53C7-415E-AFDE-04597B133EF5}" destId="{CC1F4F21-0293-464C-B8AE-C15FC0BED9E4}" srcOrd="2" destOrd="0" parTransId="{75A6180D-E265-4697-BC12-7DD1387777B7}" sibTransId="{D3EF1A3A-236F-4C13-804F-69C6BC97A6F8}"/>
    <dgm:cxn modelId="{F30C0895-C579-4CEE-9B58-674D7DE445C5}" type="presOf" srcId="{D01A544A-53C7-415E-AFDE-04597B133EF5}" destId="{3BFB5D74-2F17-401F-B383-5EE4B59E991E}" srcOrd="0" destOrd="0" presId="urn:microsoft.com/office/officeart/2005/8/layout/matrix1"/>
    <dgm:cxn modelId="{733DB2A8-9992-4D82-AF62-535D293A709A}" type="presOf" srcId="{CC1F4F21-0293-464C-B8AE-C15FC0BED9E4}" destId="{96DB4151-DE52-4F23-B7AB-5932E7E2B348}" srcOrd="1" destOrd="0" presId="urn:microsoft.com/office/officeart/2005/8/layout/matrix1"/>
    <dgm:cxn modelId="{3A3086B0-FBAF-4EE3-8D29-09500E8C79A7}" type="presOf" srcId="{BBB9EA21-FD82-4E81-AFF1-F79627F3A2EB}" destId="{B0C55CC7-3BBF-4699-888E-CD348C7CC2FA}" srcOrd="1" destOrd="0" presId="urn:microsoft.com/office/officeart/2005/8/layout/matrix1"/>
    <dgm:cxn modelId="{C0C79BE3-0EF9-44C2-BFBE-B7BEDE3C3228}" type="presOf" srcId="{CC1F4F21-0293-464C-B8AE-C15FC0BED9E4}" destId="{BBABCB3E-E541-4C10-A206-4FBDB982490F}" srcOrd="0" destOrd="0" presId="urn:microsoft.com/office/officeart/2005/8/layout/matrix1"/>
    <dgm:cxn modelId="{8F1203EE-F54F-4F29-AD08-0CBA1E7F61B7}" type="presOf" srcId="{527F9F8A-549D-42C8-8729-688E96F6FF8E}" destId="{D1FA817A-AD5E-458B-B617-0E2B2E881373}" srcOrd="1" destOrd="0" presId="urn:microsoft.com/office/officeart/2005/8/layout/matrix1"/>
    <dgm:cxn modelId="{162150F0-A4B5-43C5-AF79-7C4EE3B0DFFC}" srcId="{D01A544A-53C7-415E-AFDE-04597B133EF5}" destId="{8B795F78-E650-4ADB-8E92-BEABCF128568}" srcOrd="3" destOrd="0" parTransId="{6F197BFC-B8C2-4E36-A0D3-CFC08A3EB092}" sibTransId="{3AAD8F93-E8FD-4CA2-8305-48A00B93D162}"/>
    <dgm:cxn modelId="{95B902F6-E5B5-412E-ADCC-8AA24AF96E08}" type="presOf" srcId="{527F9F8A-549D-42C8-8729-688E96F6FF8E}" destId="{292035E9-C87B-4FF8-96B3-319A5305C1E8}" srcOrd="0" destOrd="0" presId="urn:microsoft.com/office/officeart/2005/8/layout/matrix1"/>
    <dgm:cxn modelId="{E09CE3FB-A137-4855-B54E-495EEEDB55AD}" type="presOf" srcId="{8B795F78-E650-4ADB-8E92-BEABCF128568}" destId="{DC09E883-53E7-4955-AE06-3BD28DE2C0C4}" srcOrd="0" destOrd="0" presId="urn:microsoft.com/office/officeart/2005/8/layout/matrix1"/>
    <dgm:cxn modelId="{8451978F-DE38-4E04-8FEE-250DCD03CD2A}" type="presParOf" srcId="{DADA0704-163B-44F7-A903-4B9655148B0E}" destId="{9B06DC03-EBE9-4BD3-AAAA-6E13F0BBEEFA}" srcOrd="0" destOrd="0" presId="urn:microsoft.com/office/officeart/2005/8/layout/matrix1"/>
    <dgm:cxn modelId="{29A958FC-B90D-48D3-990C-5DAA28044C42}" type="presParOf" srcId="{9B06DC03-EBE9-4BD3-AAAA-6E13F0BBEEFA}" destId="{FE4C9136-CB8A-431F-8FD4-B1DB23152209}" srcOrd="0" destOrd="0" presId="urn:microsoft.com/office/officeart/2005/8/layout/matrix1"/>
    <dgm:cxn modelId="{D305A1DC-399F-4100-BC3C-03D204EF9FBA}" type="presParOf" srcId="{9B06DC03-EBE9-4BD3-AAAA-6E13F0BBEEFA}" destId="{B0C55CC7-3BBF-4699-888E-CD348C7CC2FA}" srcOrd="1" destOrd="0" presId="urn:microsoft.com/office/officeart/2005/8/layout/matrix1"/>
    <dgm:cxn modelId="{E3FF7F37-218B-4789-AC5E-E3E55D744DEA}" type="presParOf" srcId="{9B06DC03-EBE9-4BD3-AAAA-6E13F0BBEEFA}" destId="{292035E9-C87B-4FF8-96B3-319A5305C1E8}" srcOrd="2" destOrd="0" presId="urn:microsoft.com/office/officeart/2005/8/layout/matrix1"/>
    <dgm:cxn modelId="{8198B71E-D3F5-4162-B0DF-C1685BBC3D5C}" type="presParOf" srcId="{9B06DC03-EBE9-4BD3-AAAA-6E13F0BBEEFA}" destId="{D1FA817A-AD5E-458B-B617-0E2B2E881373}" srcOrd="3" destOrd="0" presId="urn:microsoft.com/office/officeart/2005/8/layout/matrix1"/>
    <dgm:cxn modelId="{048B6843-985D-4CE6-B4E7-F9CE34888413}" type="presParOf" srcId="{9B06DC03-EBE9-4BD3-AAAA-6E13F0BBEEFA}" destId="{BBABCB3E-E541-4C10-A206-4FBDB982490F}" srcOrd="4" destOrd="0" presId="urn:microsoft.com/office/officeart/2005/8/layout/matrix1"/>
    <dgm:cxn modelId="{3BD1C2F6-C050-416F-991D-A169D5A2130C}" type="presParOf" srcId="{9B06DC03-EBE9-4BD3-AAAA-6E13F0BBEEFA}" destId="{96DB4151-DE52-4F23-B7AB-5932E7E2B348}" srcOrd="5" destOrd="0" presId="urn:microsoft.com/office/officeart/2005/8/layout/matrix1"/>
    <dgm:cxn modelId="{EF6A696A-F2BB-4045-A9B8-1EC1E03C2200}" type="presParOf" srcId="{9B06DC03-EBE9-4BD3-AAAA-6E13F0BBEEFA}" destId="{DC09E883-53E7-4955-AE06-3BD28DE2C0C4}" srcOrd="6" destOrd="0" presId="urn:microsoft.com/office/officeart/2005/8/layout/matrix1"/>
    <dgm:cxn modelId="{31A8F52F-E517-4AB4-A3D5-5AC96EF626A8}" type="presParOf" srcId="{9B06DC03-EBE9-4BD3-AAAA-6E13F0BBEEFA}" destId="{72109D1F-59F2-4BDC-8588-A7E69C934638}" srcOrd="7" destOrd="0" presId="urn:microsoft.com/office/officeart/2005/8/layout/matrix1"/>
    <dgm:cxn modelId="{C3F399F2-8FF1-44AA-97F2-9AF90570CE1C}" type="presParOf" srcId="{DADA0704-163B-44F7-A903-4B9655148B0E}" destId="{3BFB5D74-2F17-401F-B383-5EE4B59E991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8E35804-C540-4CAB-B33A-F757719B8C3E}" type="doc">
      <dgm:prSet loTypeId="urn:microsoft.com/office/officeart/2005/8/layout/hList7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E2A889E1-4F2E-4A24-8FD0-B4568782B708}">
      <dgm:prSet phldrT="[Teksti]" custT="1"/>
      <dgm:spPr/>
      <dgm:t>
        <a:bodyPr/>
        <a:lstStyle/>
        <a:p>
          <a:endParaRPr lang="fi-FI" sz="1800" dirty="0"/>
        </a:p>
        <a:p>
          <a:endParaRPr lang="fi-FI" sz="2400" dirty="0"/>
        </a:p>
        <a:p>
          <a:r>
            <a:rPr lang="fi-FI" sz="2400" dirty="0"/>
            <a:t>Kehitysvammaiset, </a:t>
          </a:r>
        </a:p>
        <a:p>
          <a:r>
            <a:rPr lang="fi-FI" sz="2400" dirty="0"/>
            <a:t>jotka ovat työtoiminnassa tai avotyössä </a:t>
          </a:r>
        </a:p>
        <a:p>
          <a:r>
            <a:rPr lang="fi-FI" sz="2400" dirty="0"/>
            <a:t>Pitkäaikaissairaat</a:t>
          </a:r>
        </a:p>
        <a:p>
          <a:endParaRPr lang="fi-FI" sz="1800" dirty="0"/>
        </a:p>
      </dgm:t>
    </dgm:pt>
    <dgm:pt modelId="{1A53BD94-21F0-4D30-85AC-FC396FCEEA90}" type="parTrans" cxnId="{D5DD039E-D09C-4D79-9415-E94ADC8AAC37}">
      <dgm:prSet/>
      <dgm:spPr/>
      <dgm:t>
        <a:bodyPr/>
        <a:lstStyle/>
        <a:p>
          <a:endParaRPr lang="fi-FI"/>
        </a:p>
      </dgm:t>
    </dgm:pt>
    <dgm:pt modelId="{2EC16648-AE48-40B8-A425-C7077172E82F}" type="sibTrans" cxnId="{D5DD039E-D09C-4D79-9415-E94ADC8AAC37}">
      <dgm:prSet/>
      <dgm:spPr/>
      <dgm:t>
        <a:bodyPr/>
        <a:lstStyle/>
        <a:p>
          <a:endParaRPr lang="fi-FI"/>
        </a:p>
      </dgm:t>
    </dgm:pt>
    <dgm:pt modelId="{5478506F-4B7C-4386-8180-4A80BAF96B02}">
      <dgm:prSet phldrT="[Teksti]" custT="1"/>
      <dgm:spPr/>
      <dgm:t>
        <a:bodyPr/>
        <a:lstStyle/>
        <a:p>
          <a:endParaRPr lang="fi-FI" sz="2400" dirty="0"/>
        </a:p>
        <a:p>
          <a:endParaRPr lang="fi-FI" sz="2400" dirty="0"/>
        </a:p>
        <a:p>
          <a:endParaRPr lang="fi-FI" sz="2200" dirty="0"/>
        </a:p>
        <a:p>
          <a:r>
            <a:rPr lang="fi-FI" sz="2400" dirty="0"/>
            <a:t>Tukea tarvitsevat opiskelijat ja siirtymävaiheen valmistuvat</a:t>
          </a:r>
        </a:p>
        <a:p>
          <a:r>
            <a:rPr lang="fi-FI" sz="2400" dirty="0"/>
            <a:t>Koulupudokkaat</a:t>
          </a:r>
        </a:p>
        <a:p>
          <a:r>
            <a:rPr lang="fi-FI" sz="2400" dirty="0"/>
            <a:t>Työn kautta oppijat</a:t>
          </a:r>
        </a:p>
        <a:p>
          <a:endParaRPr lang="fi-FI" sz="2400" dirty="0"/>
        </a:p>
        <a:p>
          <a:r>
            <a:rPr lang="fi-FI" sz="2400" dirty="0"/>
            <a:t> </a:t>
          </a:r>
        </a:p>
      </dgm:t>
    </dgm:pt>
    <dgm:pt modelId="{9B54AA96-DFF3-4AB0-BCAD-5BE306BA178F}" type="parTrans" cxnId="{842268E2-5C4E-4705-A3DE-E0228F4C8144}">
      <dgm:prSet/>
      <dgm:spPr/>
      <dgm:t>
        <a:bodyPr/>
        <a:lstStyle/>
        <a:p>
          <a:endParaRPr lang="fi-FI"/>
        </a:p>
      </dgm:t>
    </dgm:pt>
    <dgm:pt modelId="{7011B9BB-1826-4622-B8C1-927893C84126}" type="sibTrans" cxnId="{842268E2-5C4E-4705-A3DE-E0228F4C8144}">
      <dgm:prSet/>
      <dgm:spPr/>
      <dgm:t>
        <a:bodyPr/>
        <a:lstStyle/>
        <a:p>
          <a:endParaRPr lang="fi-FI"/>
        </a:p>
      </dgm:t>
    </dgm:pt>
    <dgm:pt modelId="{BCC03CB3-E3D5-414E-A7D3-49FEA5F733D1}">
      <dgm:prSet phldrT="[Teksti]" custT="1"/>
      <dgm:spPr/>
      <dgm:t>
        <a:bodyPr/>
        <a:lstStyle/>
        <a:p>
          <a:endParaRPr lang="fi-FI" sz="2400" dirty="0"/>
        </a:p>
        <a:p>
          <a:endParaRPr lang="fi-FI" sz="2400" dirty="0"/>
        </a:p>
        <a:p>
          <a:endParaRPr lang="fi-FI" sz="2400" dirty="0"/>
        </a:p>
        <a:p>
          <a:r>
            <a:rPr lang="fi-FI" sz="2400" dirty="0"/>
            <a:t>Osatyökykyiset</a:t>
          </a:r>
        </a:p>
        <a:p>
          <a:r>
            <a:rPr lang="fi-FI" sz="2400" dirty="0"/>
            <a:t>Vaikeasti työllistyvät ml. Nuoret ja ikääntyneet</a:t>
          </a:r>
        </a:p>
        <a:p>
          <a:r>
            <a:rPr lang="fi-FI" sz="2400" dirty="0"/>
            <a:t>Työmarkkinoiden ulkopuolella olevat</a:t>
          </a:r>
        </a:p>
        <a:p>
          <a:r>
            <a:rPr lang="fi-FI" sz="2400" dirty="0"/>
            <a:t>Osa-aikatyötä tekevät</a:t>
          </a:r>
        </a:p>
        <a:p>
          <a:endParaRPr lang="fi-FI" sz="2400" dirty="0"/>
        </a:p>
        <a:p>
          <a:endParaRPr lang="fi-FI" sz="2400" dirty="0"/>
        </a:p>
      </dgm:t>
    </dgm:pt>
    <dgm:pt modelId="{537719E2-ABD9-4875-8D73-68A769EDB708}" type="parTrans" cxnId="{8EFF53EB-6886-425B-873A-1423C02DB95E}">
      <dgm:prSet/>
      <dgm:spPr/>
      <dgm:t>
        <a:bodyPr/>
        <a:lstStyle/>
        <a:p>
          <a:endParaRPr lang="fi-FI"/>
        </a:p>
      </dgm:t>
    </dgm:pt>
    <dgm:pt modelId="{34CEBD23-8E0C-41E8-9C55-F3AA17A8B883}" type="sibTrans" cxnId="{8EFF53EB-6886-425B-873A-1423C02DB95E}">
      <dgm:prSet/>
      <dgm:spPr/>
      <dgm:t>
        <a:bodyPr/>
        <a:lstStyle/>
        <a:p>
          <a:endParaRPr lang="fi-FI"/>
        </a:p>
      </dgm:t>
    </dgm:pt>
    <dgm:pt modelId="{9CA23439-77D7-4CB7-89FD-8F0E251D14F5}" type="pres">
      <dgm:prSet presAssocID="{58E35804-C540-4CAB-B33A-F757719B8C3E}" presName="Name0" presStyleCnt="0">
        <dgm:presLayoutVars>
          <dgm:dir/>
          <dgm:resizeHandles val="exact"/>
        </dgm:presLayoutVars>
      </dgm:prSet>
      <dgm:spPr/>
    </dgm:pt>
    <dgm:pt modelId="{088CBB83-2E38-45B9-BFA5-A41F626FC995}" type="pres">
      <dgm:prSet presAssocID="{58E35804-C540-4CAB-B33A-F757719B8C3E}" presName="fgShape" presStyleLbl="fgShp" presStyleIdx="0" presStyleCnt="1" custLinFactNeighborX="0" custLinFactNeighborY="47337"/>
      <dgm:spPr/>
    </dgm:pt>
    <dgm:pt modelId="{E89047D9-62AB-4323-8D20-C20FA70A092C}" type="pres">
      <dgm:prSet presAssocID="{58E35804-C540-4CAB-B33A-F757719B8C3E}" presName="linComp" presStyleCnt="0"/>
      <dgm:spPr/>
    </dgm:pt>
    <dgm:pt modelId="{EFCAF38B-F25D-4869-84C2-805CD506C666}" type="pres">
      <dgm:prSet presAssocID="{E2A889E1-4F2E-4A24-8FD0-B4568782B708}" presName="compNode" presStyleCnt="0"/>
      <dgm:spPr/>
    </dgm:pt>
    <dgm:pt modelId="{EFFBFB32-F1D5-4CB1-BF6E-4B10349FEBA8}" type="pres">
      <dgm:prSet presAssocID="{E2A889E1-4F2E-4A24-8FD0-B4568782B708}" presName="bkgdShape" presStyleLbl="node1" presStyleIdx="0" presStyleCnt="3" custLinFactNeighborX="400" custLinFactNeighborY="-1007"/>
      <dgm:spPr/>
    </dgm:pt>
    <dgm:pt modelId="{9E9BF5AC-283C-4F70-A4AE-7F7E3DD43516}" type="pres">
      <dgm:prSet presAssocID="{E2A889E1-4F2E-4A24-8FD0-B4568782B708}" presName="nodeTx" presStyleLbl="node1" presStyleIdx="0" presStyleCnt="3">
        <dgm:presLayoutVars>
          <dgm:bulletEnabled val="1"/>
        </dgm:presLayoutVars>
      </dgm:prSet>
      <dgm:spPr/>
    </dgm:pt>
    <dgm:pt modelId="{BF642F44-4F8C-4FF5-BD43-84216760414B}" type="pres">
      <dgm:prSet presAssocID="{E2A889E1-4F2E-4A24-8FD0-B4568782B708}" presName="invisiNode" presStyleLbl="node1" presStyleIdx="0" presStyleCnt="3"/>
      <dgm:spPr/>
    </dgm:pt>
    <dgm:pt modelId="{07767679-0D65-4F19-8571-802A95A15EEC}" type="pres">
      <dgm:prSet presAssocID="{E2A889E1-4F2E-4A24-8FD0-B4568782B708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9F96163-EA03-4833-9371-5B1592F9F51F}" type="pres">
      <dgm:prSet presAssocID="{2EC16648-AE48-40B8-A425-C7077172E82F}" presName="sibTrans" presStyleLbl="sibTrans2D1" presStyleIdx="0" presStyleCnt="0"/>
      <dgm:spPr/>
    </dgm:pt>
    <dgm:pt modelId="{9A5446BC-0CBB-4359-ADB0-620B086EE24F}" type="pres">
      <dgm:prSet presAssocID="{5478506F-4B7C-4386-8180-4A80BAF96B02}" presName="compNode" presStyleCnt="0"/>
      <dgm:spPr/>
    </dgm:pt>
    <dgm:pt modelId="{C7E98124-D7AE-45DD-9378-6C74353F84E1}" type="pres">
      <dgm:prSet presAssocID="{5478506F-4B7C-4386-8180-4A80BAF96B02}" presName="bkgdShape" presStyleLbl="node1" presStyleIdx="1" presStyleCnt="3" custLinFactNeighborX="0" custLinFactNeighborY="-1007"/>
      <dgm:spPr/>
    </dgm:pt>
    <dgm:pt modelId="{E9902908-EC68-4DF1-AA80-65A1F71E28BA}" type="pres">
      <dgm:prSet presAssocID="{5478506F-4B7C-4386-8180-4A80BAF96B02}" presName="nodeTx" presStyleLbl="node1" presStyleIdx="1" presStyleCnt="3">
        <dgm:presLayoutVars>
          <dgm:bulletEnabled val="1"/>
        </dgm:presLayoutVars>
      </dgm:prSet>
      <dgm:spPr/>
    </dgm:pt>
    <dgm:pt modelId="{083F5164-2C67-4EAE-99EB-139B5BC62F69}" type="pres">
      <dgm:prSet presAssocID="{5478506F-4B7C-4386-8180-4A80BAF96B02}" presName="invisiNode" presStyleLbl="node1" presStyleIdx="1" presStyleCnt="3"/>
      <dgm:spPr/>
    </dgm:pt>
    <dgm:pt modelId="{2D84295E-38BB-41E9-9B9A-910D8D46AC1E}" type="pres">
      <dgm:prSet presAssocID="{5478506F-4B7C-4386-8180-4A80BAF96B02}" presName="imagNode" presStyleLbl="fgImgPlace1" presStyleIdx="1" presStyleCnt="3" custLinFactNeighborX="0" custLinFactNeighborY="-437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F8F8402-F4DC-431F-A381-E009E2D9A01A}" type="pres">
      <dgm:prSet presAssocID="{7011B9BB-1826-4622-B8C1-927893C84126}" presName="sibTrans" presStyleLbl="sibTrans2D1" presStyleIdx="0" presStyleCnt="0"/>
      <dgm:spPr/>
    </dgm:pt>
    <dgm:pt modelId="{111F9B0F-9909-49F9-A9AC-56290F0612FD}" type="pres">
      <dgm:prSet presAssocID="{BCC03CB3-E3D5-414E-A7D3-49FEA5F733D1}" presName="compNode" presStyleCnt="0"/>
      <dgm:spPr/>
    </dgm:pt>
    <dgm:pt modelId="{191DB621-C56B-4138-8BF2-1F2F47B4725B}" type="pres">
      <dgm:prSet presAssocID="{BCC03CB3-E3D5-414E-A7D3-49FEA5F733D1}" presName="bkgdShape" presStyleLbl="node1" presStyleIdx="2" presStyleCnt="3" custLinFactNeighborX="14004" custLinFactNeighborY="-1007"/>
      <dgm:spPr/>
    </dgm:pt>
    <dgm:pt modelId="{82FB20DE-EE4F-44AE-980C-C4D085513689}" type="pres">
      <dgm:prSet presAssocID="{BCC03CB3-E3D5-414E-A7D3-49FEA5F733D1}" presName="nodeTx" presStyleLbl="node1" presStyleIdx="2" presStyleCnt="3">
        <dgm:presLayoutVars>
          <dgm:bulletEnabled val="1"/>
        </dgm:presLayoutVars>
      </dgm:prSet>
      <dgm:spPr/>
    </dgm:pt>
    <dgm:pt modelId="{E52A036C-B388-42AE-9DAF-0A9E245D97E4}" type="pres">
      <dgm:prSet presAssocID="{BCC03CB3-E3D5-414E-A7D3-49FEA5F733D1}" presName="invisiNode" presStyleLbl="node1" presStyleIdx="2" presStyleCnt="3"/>
      <dgm:spPr/>
    </dgm:pt>
    <dgm:pt modelId="{55CF37F7-B46B-4A24-961A-D877547D2F23}" type="pres">
      <dgm:prSet presAssocID="{BCC03CB3-E3D5-414E-A7D3-49FEA5F733D1}" presName="imagNode" presStyleLbl="fgImgPlace1" presStyleIdx="2" presStyleCnt="3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</dgm:ptLst>
  <dgm:cxnLst>
    <dgm:cxn modelId="{B7F76E06-2A65-486C-BFA6-4F699DDCB95F}" type="presOf" srcId="{E2A889E1-4F2E-4A24-8FD0-B4568782B708}" destId="{9E9BF5AC-283C-4F70-A4AE-7F7E3DD43516}" srcOrd="1" destOrd="0" presId="urn:microsoft.com/office/officeart/2005/8/layout/hList7"/>
    <dgm:cxn modelId="{28212307-18E3-4656-8769-3EE89DB4F6D5}" type="presOf" srcId="{BCC03CB3-E3D5-414E-A7D3-49FEA5F733D1}" destId="{82FB20DE-EE4F-44AE-980C-C4D085513689}" srcOrd="1" destOrd="0" presId="urn:microsoft.com/office/officeart/2005/8/layout/hList7"/>
    <dgm:cxn modelId="{67BB8107-6B7A-4B6A-BB71-3C0F7144FA37}" type="presOf" srcId="{2EC16648-AE48-40B8-A425-C7077172E82F}" destId="{B9F96163-EA03-4833-9371-5B1592F9F51F}" srcOrd="0" destOrd="0" presId="urn:microsoft.com/office/officeart/2005/8/layout/hList7"/>
    <dgm:cxn modelId="{85847518-B96A-4622-A3B0-F00FDF983A6A}" type="presOf" srcId="{5478506F-4B7C-4386-8180-4A80BAF96B02}" destId="{C7E98124-D7AE-45DD-9378-6C74353F84E1}" srcOrd="0" destOrd="0" presId="urn:microsoft.com/office/officeart/2005/8/layout/hList7"/>
    <dgm:cxn modelId="{10AFFC23-22BF-4AAC-9FE8-10678453CA44}" type="presOf" srcId="{58E35804-C540-4CAB-B33A-F757719B8C3E}" destId="{9CA23439-77D7-4CB7-89FD-8F0E251D14F5}" srcOrd="0" destOrd="0" presId="urn:microsoft.com/office/officeart/2005/8/layout/hList7"/>
    <dgm:cxn modelId="{A51B6582-8C34-447F-BB52-0BC17DF19CCD}" type="presOf" srcId="{E2A889E1-4F2E-4A24-8FD0-B4568782B708}" destId="{EFFBFB32-F1D5-4CB1-BF6E-4B10349FEBA8}" srcOrd="0" destOrd="0" presId="urn:microsoft.com/office/officeart/2005/8/layout/hList7"/>
    <dgm:cxn modelId="{D5DD039E-D09C-4D79-9415-E94ADC8AAC37}" srcId="{58E35804-C540-4CAB-B33A-F757719B8C3E}" destId="{E2A889E1-4F2E-4A24-8FD0-B4568782B708}" srcOrd="0" destOrd="0" parTransId="{1A53BD94-21F0-4D30-85AC-FC396FCEEA90}" sibTransId="{2EC16648-AE48-40B8-A425-C7077172E82F}"/>
    <dgm:cxn modelId="{901440BD-69DF-4158-AC1A-3AC6323DD3FD}" type="presOf" srcId="{BCC03CB3-E3D5-414E-A7D3-49FEA5F733D1}" destId="{191DB621-C56B-4138-8BF2-1F2F47B4725B}" srcOrd="0" destOrd="0" presId="urn:microsoft.com/office/officeart/2005/8/layout/hList7"/>
    <dgm:cxn modelId="{E8C685CF-D554-4D1B-94AC-6C19AED41840}" type="presOf" srcId="{7011B9BB-1826-4622-B8C1-927893C84126}" destId="{3F8F8402-F4DC-431F-A381-E009E2D9A01A}" srcOrd="0" destOrd="0" presId="urn:microsoft.com/office/officeart/2005/8/layout/hList7"/>
    <dgm:cxn modelId="{3FBDE0DC-7895-4394-AAB2-1F90AEA50049}" type="presOf" srcId="{5478506F-4B7C-4386-8180-4A80BAF96B02}" destId="{E9902908-EC68-4DF1-AA80-65A1F71E28BA}" srcOrd="1" destOrd="0" presId="urn:microsoft.com/office/officeart/2005/8/layout/hList7"/>
    <dgm:cxn modelId="{842268E2-5C4E-4705-A3DE-E0228F4C8144}" srcId="{58E35804-C540-4CAB-B33A-F757719B8C3E}" destId="{5478506F-4B7C-4386-8180-4A80BAF96B02}" srcOrd="1" destOrd="0" parTransId="{9B54AA96-DFF3-4AB0-BCAD-5BE306BA178F}" sibTransId="{7011B9BB-1826-4622-B8C1-927893C84126}"/>
    <dgm:cxn modelId="{8EFF53EB-6886-425B-873A-1423C02DB95E}" srcId="{58E35804-C540-4CAB-B33A-F757719B8C3E}" destId="{BCC03CB3-E3D5-414E-A7D3-49FEA5F733D1}" srcOrd="2" destOrd="0" parTransId="{537719E2-ABD9-4875-8D73-68A769EDB708}" sibTransId="{34CEBD23-8E0C-41E8-9C55-F3AA17A8B883}"/>
    <dgm:cxn modelId="{735611BF-5570-475D-8DCD-2D06F2DFD12C}" type="presParOf" srcId="{9CA23439-77D7-4CB7-89FD-8F0E251D14F5}" destId="{088CBB83-2E38-45B9-BFA5-A41F626FC995}" srcOrd="0" destOrd="0" presId="urn:microsoft.com/office/officeart/2005/8/layout/hList7"/>
    <dgm:cxn modelId="{4301144B-1C76-471B-91B5-EFCED4AA8FA1}" type="presParOf" srcId="{9CA23439-77D7-4CB7-89FD-8F0E251D14F5}" destId="{E89047D9-62AB-4323-8D20-C20FA70A092C}" srcOrd="1" destOrd="0" presId="urn:microsoft.com/office/officeart/2005/8/layout/hList7"/>
    <dgm:cxn modelId="{A620D831-22E7-4A7C-91B8-4FDB99F394D0}" type="presParOf" srcId="{E89047D9-62AB-4323-8D20-C20FA70A092C}" destId="{EFCAF38B-F25D-4869-84C2-805CD506C666}" srcOrd="0" destOrd="0" presId="urn:microsoft.com/office/officeart/2005/8/layout/hList7"/>
    <dgm:cxn modelId="{266804EA-96F1-4DA1-AFD8-4E985417E103}" type="presParOf" srcId="{EFCAF38B-F25D-4869-84C2-805CD506C666}" destId="{EFFBFB32-F1D5-4CB1-BF6E-4B10349FEBA8}" srcOrd="0" destOrd="0" presId="urn:microsoft.com/office/officeart/2005/8/layout/hList7"/>
    <dgm:cxn modelId="{CD98619A-5517-4F8F-8DD6-AB5474797CA0}" type="presParOf" srcId="{EFCAF38B-F25D-4869-84C2-805CD506C666}" destId="{9E9BF5AC-283C-4F70-A4AE-7F7E3DD43516}" srcOrd="1" destOrd="0" presId="urn:microsoft.com/office/officeart/2005/8/layout/hList7"/>
    <dgm:cxn modelId="{F1F6870C-4FC0-4384-9D79-062254670506}" type="presParOf" srcId="{EFCAF38B-F25D-4869-84C2-805CD506C666}" destId="{BF642F44-4F8C-4FF5-BD43-84216760414B}" srcOrd="2" destOrd="0" presId="urn:microsoft.com/office/officeart/2005/8/layout/hList7"/>
    <dgm:cxn modelId="{8D219A83-97CC-45E7-BB3D-B65940156295}" type="presParOf" srcId="{EFCAF38B-F25D-4869-84C2-805CD506C666}" destId="{07767679-0D65-4F19-8571-802A95A15EEC}" srcOrd="3" destOrd="0" presId="urn:microsoft.com/office/officeart/2005/8/layout/hList7"/>
    <dgm:cxn modelId="{3261638E-421E-4574-A07A-070EA9C5B2C7}" type="presParOf" srcId="{E89047D9-62AB-4323-8D20-C20FA70A092C}" destId="{B9F96163-EA03-4833-9371-5B1592F9F51F}" srcOrd="1" destOrd="0" presId="urn:microsoft.com/office/officeart/2005/8/layout/hList7"/>
    <dgm:cxn modelId="{DC663539-7B53-411F-9FA4-DC0331A6D4A2}" type="presParOf" srcId="{E89047D9-62AB-4323-8D20-C20FA70A092C}" destId="{9A5446BC-0CBB-4359-ADB0-620B086EE24F}" srcOrd="2" destOrd="0" presId="urn:microsoft.com/office/officeart/2005/8/layout/hList7"/>
    <dgm:cxn modelId="{939D8E3E-4A70-4A13-9DC3-5522E0ACC9BC}" type="presParOf" srcId="{9A5446BC-0CBB-4359-ADB0-620B086EE24F}" destId="{C7E98124-D7AE-45DD-9378-6C74353F84E1}" srcOrd="0" destOrd="0" presId="urn:microsoft.com/office/officeart/2005/8/layout/hList7"/>
    <dgm:cxn modelId="{00739FF0-D298-4567-A916-E09DD542E1EE}" type="presParOf" srcId="{9A5446BC-0CBB-4359-ADB0-620B086EE24F}" destId="{E9902908-EC68-4DF1-AA80-65A1F71E28BA}" srcOrd="1" destOrd="0" presId="urn:microsoft.com/office/officeart/2005/8/layout/hList7"/>
    <dgm:cxn modelId="{0E1F2A4E-FD03-4DDC-A3F1-67EC09176188}" type="presParOf" srcId="{9A5446BC-0CBB-4359-ADB0-620B086EE24F}" destId="{083F5164-2C67-4EAE-99EB-139B5BC62F69}" srcOrd="2" destOrd="0" presId="urn:microsoft.com/office/officeart/2005/8/layout/hList7"/>
    <dgm:cxn modelId="{D1E462D7-4D51-49F3-85C5-FD414AA4C497}" type="presParOf" srcId="{9A5446BC-0CBB-4359-ADB0-620B086EE24F}" destId="{2D84295E-38BB-41E9-9B9A-910D8D46AC1E}" srcOrd="3" destOrd="0" presId="urn:microsoft.com/office/officeart/2005/8/layout/hList7"/>
    <dgm:cxn modelId="{6DFE6408-C79A-4AA3-91B5-1E4118C8B4FD}" type="presParOf" srcId="{E89047D9-62AB-4323-8D20-C20FA70A092C}" destId="{3F8F8402-F4DC-431F-A381-E009E2D9A01A}" srcOrd="3" destOrd="0" presId="urn:microsoft.com/office/officeart/2005/8/layout/hList7"/>
    <dgm:cxn modelId="{25EC6F5D-11C3-4A50-8FAB-C593F6F9D27F}" type="presParOf" srcId="{E89047D9-62AB-4323-8D20-C20FA70A092C}" destId="{111F9B0F-9909-49F9-A9AC-56290F0612FD}" srcOrd="4" destOrd="0" presId="urn:microsoft.com/office/officeart/2005/8/layout/hList7"/>
    <dgm:cxn modelId="{2CC7CE54-D3A3-4AF2-A1AD-8D586A533018}" type="presParOf" srcId="{111F9B0F-9909-49F9-A9AC-56290F0612FD}" destId="{191DB621-C56B-4138-8BF2-1F2F47B4725B}" srcOrd="0" destOrd="0" presId="urn:microsoft.com/office/officeart/2005/8/layout/hList7"/>
    <dgm:cxn modelId="{EEE1A173-828B-4A84-9883-87F67DC318E6}" type="presParOf" srcId="{111F9B0F-9909-49F9-A9AC-56290F0612FD}" destId="{82FB20DE-EE4F-44AE-980C-C4D085513689}" srcOrd="1" destOrd="0" presId="urn:microsoft.com/office/officeart/2005/8/layout/hList7"/>
    <dgm:cxn modelId="{2FE0B3CD-702D-46A3-9F57-C140497AF52B}" type="presParOf" srcId="{111F9B0F-9909-49F9-A9AC-56290F0612FD}" destId="{E52A036C-B388-42AE-9DAF-0A9E245D97E4}" srcOrd="2" destOrd="0" presId="urn:microsoft.com/office/officeart/2005/8/layout/hList7"/>
    <dgm:cxn modelId="{71805524-AD78-4FD0-9A25-C442AAEBD904}" type="presParOf" srcId="{111F9B0F-9909-49F9-A9AC-56290F0612FD}" destId="{55CF37F7-B46B-4A24-961A-D877547D2F2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8E35804-C540-4CAB-B33A-F757719B8C3E}" type="doc">
      <dgm:prSet loTypeId="urn:microsoft.com/office/officeart/2005/8/layout/hList7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E2A889E1-4F2E-4A24-8FD0-B4568782B708}">
      <dgm:prSet phldrT="[Teksti]" custT="1"/>
      <dgm:spPr/>
      <dgm:t>
        <a:bodyPr/>
        <a:lstStyle/>
        <a:p>
          <a:endParaRPr lang="fi-FI" sz="2000" dirty="0"/>
        </a:p>
        <a:p>
          <a:r>
            <a:rPr lang="fi-FI" sz="2000" dirty="0"/>
            <a:t>Vahvuuksien ja kärkiosaamisen tunnistaminen ja vahvistaminen</a:t>
          </a:r>
        </a:p>
        <a:p>
          <a:endParaRPr lang="fi-FI" sz="800" dirty="0"/>
        </a:p>
        <a:p>
          <a:r>
            <a:rPr lang="fi-FI" sz="2000" dirty="0"/>
            <a:t>Työn yksilöllinen räätälöinti</a:t>
          </a:r>
        </a:p>
        <a:p>
          <a:r>
            <a:rPr lang="fi-FI" sz="2000" dirty="0"/>
            <a:t>Työn koordinointi ja ohjaus </a:t>
          </a:r>
        </a:p>
        <a:p>
          <a:r>
            <a:rPr lang="fi-FI" sz="2000" dirty="0"/>
            <a:t>Siirtymien tuki avoimille työmarkkinoille</a:t>
          </a:r>
          <a:endParaRPr lang="fi-FI" sz="1800" dirty="0"/>
        </a:p>
      </dgm:t>
    </dgm:pt>
    <dgm:pt modelId="{1A53BD94-21F0-4D30-85AC-FC396FCEEA90}" type="parTrans" cxnId="{D5DD039E-D09C-4D79-9415-E94ADC8AAC37}">
      <dgm:prSet/>
      <dgm:spPr/>
      <dgm:t>
        <a:bodyPr/>
        <a:lstStyle/>
        <a:p>
          <a:endParaRPr lang="fi-FI"/>
        </a:p>
      </dgm:t>
    </dgm:pt>
    <dgm:pt modelId="{2EC16648-AE48-40B8-A425-C7077172E82F}" type="sibTrans" cxnId="{D5DD039E-D09C-4D79-9415-E94ADC8AAC37}">
      <dgm:prSet/>
      <dgm:spPr/>
      <dgm:t>
        <a:bodyPr/>
        <a:lstStyle/>
        <a:p>
          <a:endParaRPr lang="fi-FI"/>
        </a:p>
      </dgm:t>
    </dgm:pt>
    <dgm:pt modelId="{5478506F-4B7C-4386-8180-4A80BAF96B02}">
      <dgm:prSet phldrT="[Teksti]" custT="1"/>
      <dgm:spPr/>
      <dgm:t>
        <a:bodyPr/>
        <a:lstStyle/>
        <a:p>
          <a:pPr marL="0"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400" dirty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120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i-FI" sz="2000" dirty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120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i-FI" sz="2000" dirty="0"/>
        </a:p>
        <a:p>
          <a:pPr marL="0"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dirty="0"/>
            <a:t>Vahvuuksien ja osaamisen tunnistaminen ja vahvistaminen</a:t>
          </a:r>
        </a:p>
        <a:p>
          <a:pPr marL="0"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dirty="0"/>
            <a:t>Koulutuksen yksiköllinen räätälöinti</a:t>
          </a:r>
        </a:p>
        <a:p>
          <a:pPr marL="0"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dirty="0"/>
            <a:t>Koulutusvalmennus ja tuki opiskelun aikana</a:t>
          </a:r>
        </a:p>
        <a:p>
          <a:pPr marL="0"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dirty="0"/>
            <a:t>Siirtymien tuki avoimille työmarkkinoille</a:t>
          </a:r>
        </a:p>
        <a:p>
          <a:pPr marL="0"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800" dirty="0"/>
        </a:p>
        <a:p>
          <a:pPr marL="0"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800" dirty="0"/>
        </a:p>
      </dgm:t>
    </dgm:pt>
    <dgm:pt modelId="{9B54AA96-DFF3-4AB0-BCAD-5BE306BA178F}" type="parTrans" cxnId="{842268E2-5C4E-4705-A3DE-E0228F4C8144}">
      <dgm:prSet/>
      <dgm:spPr/>
      <dgm:t>
        <a:bodyPr/>
        <a:lstStyle/>
        <a:p>
          <a:endParaRPr lang="fi-FI"/>
        </a:p>
      </dgm:t>
    </dgm:pt>
    <dgm:pt modelId="{7011B9BB-1826-4622-B8C1-927893C84126}" type="sibTrans" cxnId="{842268E2-5C4E-4705-A3DE-E0228F4C8144}">
      <dgm:prSet/>
      <dgm:spPr/>
      <dgm:t>
        <a:bodyPr/>
        <a:lstStyle/>
        <a:p>
          <a:endParaRPr lang="fi-FI"/>
        </a:p>
      </dgm:t>
    </dgm:pt>
    <dgm:pt modelId="{BCC03CB3-E3D5-414E-A7D3-49FEA5F733D1}">
      <dgm:prSet phldrT="[Teksti]" custT="1"/>
      <dgm:spPr/>
      <dgm:t>
        <a:bodyPr/>
        <a:lstStyle/>
        <a:p>
          <a:endParaRPr lang="fi-FI" sz="2400" dirty="0"/>
        </a:p>
        <a:p>
          <a:endParaRPr lang="fi-FI" sz="2400" dirty="0"/>
        </a:p>
        <a:p>
          <a:endParaRPr lang="fi-FI" sz="800" dirty="0"/>
        </a:p>
        <a:p>
          <a:r>
            <a:rPr lang="fi-FI" sz="2000" dirty="0"/>
            <a:t>Vahvuuksien ja kärkiosaamisen tunnistaminen ja vahvistaminen</a:t>
          </a:r>
        </a:p>
        <a:p>
          <a:r>
            <a:rPr lang="fi-FI" sz="2000" dirty="0"/>
            <a:t>Työn yksilöllinen räätälöinti</a:t>
          </a:r>
        </a:p>
        <a:p>
          <a:r>
            <a:rPr lang="fi-FI" sz="2000" dirty="0"/>
            <a:t>Työn koordinointi ja valmennus</a:t>
          </a:r>
        </a:p>
        <a:p>
          <a:r>
            <a:rPr lang="fi-FI" sz="2000" dirty="0"/>
            <a:t>Siirtymien tuki avoimille työmarkkinoille</a:t>
          </a:r>
        </a:p>
        <a:p>
          <a:endParaRPr lang="fi-FI" sz="2400" dirty="0"/>
        </a:p>
      </dgm:t>
    </dgm:pt>
    <dgm:pt modelId="{537719E2-ABD9-4875-8D73-68A769EDB708}" type="parTrans" cxnId="{8EFF53EB-6886-425B-873A-1423C02DB95E}">
      <dgm:prSet/>
      <dgm:spPr/>
      <dgm:t>
        <a:bodyPr/>
        <a:lstStyle/>
        <a:p>
          <a:endParaRPr lang="fi-FI"/>
        </a:p>
      </dgm:t>
    </dgm:pt>
    <dgm:pt modelId="{34CEBD23-8E0C-41E8-9C55-F3AA17A8B883}" type="sibTrans" cxnId="{8EFF53EB-6886-425B-873A-1423C02DB95E}">
      <dgm:prSet/>
      <dgm:spPr/>
      <dgm:t>
        <a:bodyPr/>
        <a:lstStyle/>
        <a:p>
          <a:endParaRPr lang="fi-FI"/>
        </a:p>
      </dgm:t>
    </dgm:pt>
    <dgm:pt modelId="{9CA23439-77D7-4CB7-89FD-8F0E251D14F5}" type="pres">
      <dgm:prSet presAssocID="{58E35804-C540-4CAB-B33A-F757719B8C3E}" presName="Name0" presStyleCnt="0">
        <dgm:presLayoutVars>
          <dgm:dir/>
          <dgm:resizeHandles val="exact"/>
        </dgm:presLayoutVars>
      </dgm:prSet>
      <dgm:spPr/>
    </dgm:pt>
    <dgm:pt modelId="{088CBB83-2E38-45B9-BFA5-A41F626FC995}" type="pres">
      <dgm:prSet presAssocID="{58E35804-C540-4CAB-B33A-F757719B8C3E}" presName="fgShape" presStyleLbl="fgShp" presStyleIdx="0" presStyleCnt="1" custLinFactNeighborX="0" custLinFactNeighborY="47337"/>
      <dgm:spPr/>
    </dgm:pt>
    <dgm:pt modelId="{E89047D9-62AB-4323-8D20-C20FA70A092C}" type="pres">
      <dgm:prSet presAssocID="{58E35804-C540-4CAB-B33A-F757719B8C3E}" presName="linComp" presStyleCnt="0"/>
      <dgm:spPr/>
    </dgm:pt>
    <dgm:pt modelId="{EFCAF38B-F25D-4869-84C2-805CD506C666}" type="pres">
      <dgm:prSet presAssocID="{E2A889E1-4F2E-4A24-8FD0-B4568782B708}" presName="compNode" presStyleCnt="0"/>
      <dgm:spPr/>
    </dgm:pt>
    <dgm:pt modelId="{EFFBFB32-F1D5-4CB1-BF6E-4B10349FEBA8}" type="pres">
      <dgm:prSet presAssocID="{E2A889E1-4F2E-4A24-8FD0-B4568782B708}" presName="bkgdShape" presStyleLbl="node1" presStyleIdx="0" presStyleCnt="3" custLinFactNeighborX="400" custLinFactNeighborY="-1007"/>
      <dgm:spPr/>
    </dgm:pt>
    <dgm:pt modelId="{9E9BF5AC-283C-4F70-A4AE-7F7E3DD43516}" type="pres">
      <dgm:prSet presAssocID="{E2A889E1-4F2E-4A24-8FD0-B4568782B708}" presName="nodeTx" presStyleLbl="node1" presStyleIdx="0" presStyleCnt="3">
        <dgm:presLayoutVars>
          <dgm:bulletEnabled val="1"/>
        </dgm:presLayoutVars>
      </dgm:prSet>
      <dgm:spPr/>
    </dgm:pt>
    <dgm:pt modelId="{BF642F44-4F8C-4FF5-BD43-84216760414B}" type="pres">
      <dgm:prSet presAssocID="{E2A889E1-4F2E-4A24-8FD0-B4568782B708}" presName="invisiNode" presStyleLbl="node1" presStyleIdx="0" presStyleCnt="3"/>
      <dgm:spPr/>
    </dgm:pt>
    <dgm:pt modelId="{07767679-0D65-4F19-8571-802A95A15EEC}" type="pres">
      <dgm:prSet presAssocID="{E2A889E1-4F2E-4A24-8FD0-B4568782B708}" presName="imagNode" presStyleLbl="fgImgPlace1" presStyleIdx="0" presStyleCnt="3" custLinFactNeighborY="-839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9F96163-EA03-4833-9371-5B1592F9F51F}" type="pres">
      <dgm:prSet presAssocID="{2EC16648-AE48-40B8-A425-C7077172E82F}" presName="sibTrans" presStyleLbl="sibTrans2D1" presStyleIdx="0" presStyleCnt="0"/>
      <dgm:spPr/>
    </dgm:pt>
    <dgm:pt modelId="{9A5446BC-0CBB-4359-ADB0-620B086EE24F}" type="pres">
      <dgm:prSet presAssocID="{5478506F-4B7C-4386-8180-4A80BAF96B02}" presName="compNode" presStyleCnt="0"/>
      <dgm:spPr/>
    </dgm:pt>
    <dgm:pt modelId="{C7E98124-D7AE-45DD-9378-6C74353F84E1}" type="pres">
      <dgm:prSet presAssocID="{5478506F-4B7C-4386-8180-4A80BAF96B02}" presName="bkgdShape" presStyleLbl="node1" presStyleIdx="1" presStyleCnt="3" custLinFactNeighborX="0" custLinFactNeighborY="-1007"/>
      <dgm:spPr/>
    </dgm:pt>
    <dgm:pt modelId="{E9902908-EC68-4DF1-AA80-65A1F71E28BA}" type="pres">
      <dgm:prSet presAssocID="{5478506F-4B7C-4386-8180-4A80BAF96B02}" presName="nodeTx" presStyleLbl="node1" presStyleIdx="1" presStyleCnt="3">
        <dgm:presLayoutVars>
          <dgm:bulletEnabled val="1"/>
        </dgm:presLayoutVars>
      </dgm:prSet>
      <dgm:spPr/>
    </dgm:pt>
    <dgm:pt modelId="{083F5164-2C67-4EAE-99EB-139B5BC62F69}" type="pres">
      <dgm:prSet presAssocID="{5478506F-4B7C-4386-8180-4A80BAF96B02}" presName="invisiNode" presStyleLbl="node1" presStyleIdx="1" presStyleCnt="3"/>
      <dgm:spPr/>
    </dgm:pt>
    <dgm:pt modelId="{2D84295E-38BB-41E9-9B9A-910D8D46AC1E}" type="pres">
      <dgm:prSet presAssocID="{5478506F-4B7C-4386-8180-4A80BAF96B02}" presName="imagNode" presStyleLbl="fgImgPlace1" presStyleIdx="1" presStyleCnt="3" custLinFactNeighborY="-839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F8F8402-F4DC-431F-A381-E009E2D9A01A}" type="pres">
      <dgm:prSet presAssocID="{7011B9BB-1826-4622-B8C1-927893C84126}" presName="sibTrans" presStyleLbl="sibTrans2D1" presStyleIdx="0" presStyleCnt="0"/>
      <dgm:spPr/>
    </dgm:pt>
    <dgm:pt modelId="{111F9B0F-9909-49F9-A9AC-56290F0612FD}" type="pres">
      <dgm:prSet presAssocID="{BCC03CB3-E3D5-414E-A7D3-49FEA5F733D1}" presName="compNode" presStyleCnt="0"/>
      <dgm:spPr/>
    </dgm:pt>
    <dgm:pt modelId="{191DB621-C56B-4138-8BF2-1F2F47B4725B}" type="pres">
      <dgm:prSet presAssocID="{BCC03CB3-E3D5-414E-A7D3-49FEA5F733D1}" presName="bkgdShape" presStyleLbl="node1" presStyleIdx="2" presStyleCnt="3" custLinFactNeighborX="14004" custLinFactNeighborY="-1007"/>
      <dgm:spPr/>
    </dgm:pt>
    <dgm:pt modelId="{82FB20DE-EE4F-44AE-980C-C4D085513689}" type="pres">
      <dgm:prSet presAssocID="{BCC03CB3-E3D5-414E-A7D3-49FEA5F733D1}" presName="nodeTx" presStyleLbl="node1" presStyleIdx="2" presStyleCnt="3">
        <dgm:presLayoutVars>
          <dgm:bulletEnabled val="1"/>
        </dgm:presLayoutVars>
      </dgm:prSet>
      <dgm:spPr/>
    </dgm:pt>
    <dgm:pt modelId="{E52A036C-B388-42AE-9DAF-0A9E245D97E4}" type="pres">
      <dgm:prSet presAssocID="{BCC03CB3-E3D5-414E-A7D3-49FEA5F733D1}" presName="invisiNode" presStyleLbl="node1" presStyleIdx="2" presStyleCnt="3"/>
      <dgm:spPr/>
    </dgm:pt>
    <dgm:pt modelId="{55CF37F7-B46B-4A24-961A-D877547D2F23}" type="pres">
      <dgm:prSet presAssocID="{BCC03CB3-E3D5-414E-A7D3-49FEA5F733D1}" presName="imagNode" presStyleLbl="fgImgPlace1" presStyleIdx="2" presStyleCnt="3" custLinFactNeighborY="-8390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</dgm:ptLst>
  <dgm:cxnLst>
    <dgm:cxn modelId="{B7F76E06-2A65-486C-BFA6-4F699DDCB95F}" type="presOf" srcId="{E2A889E1-4F2E-4A24-8FD0-B4568782B708}" destId="{9E9BF5AC-283C-4F70-A4AE-7F7E3DD43516}" srcOrd="1" destOrd="0" presId="urn:microsoft.com/office/officeart/2005/8/layout/hList7"/>
    <dgm:cxn modelId="{28212307-18E3-4656-8769-3EE89DB4F6D5}" type="presOf" srcId="{BCC03CB3-E3D5-414E-A7D3-49FEA5F733D1}" destId="{82FB20DE-EE4F-44AE-980C-C4D085513689}" srcOrd="1" destOrd="0" presId="urn:microsoft.com/office/officeart/2005/8/layout/hList7"/>
    <dgm:cxn modelId="{67BB8107-6B7A-4B6A-BB71-3C0F7144FA37}" type="presOf" srcId="{2EC16648-AE48-40B8-A425-C7077172E82F}" destId="{B9F96163-EA03-4833-9371-5B1592F9F51F}" srcOrd="0" destOrd="0" presId="urn:microsoft.com/office/officeart/2005/8/layout/hList7"/>
    <dgm:cxn modelId="{85847518-B96A-4622-A3B0-F00FDF983A6A}" type="presOf" srcId="{5478506F-4B7C-4386-8180-4A80BAF96B02}" destId="{C7E98124-D7AE-45DD-9378-6C74353F84E1}" srcOrd="0" destOrd="0" presId="urn:microsoft.com/office/officeart/2005/8/layout/hList7"/>
    <dgm:cxn modelId="{10AFFC23-22BF-4AAC-9FE8-10678453CA44}" type="presOf" srcId="{58E35804-C540-4CAB-B33A-F757719B8C3E}" destId="{9CA23439-77D7-4CB7-89FD-8F0E251D14F5}" srcOrd="0" destOrd="0" presId="urn:microsoft.com/office/officeart/2005/8/layout/hList7"/>
    <dgm:cxn modelId="{A51B6582-8C34-447F-BB52-0BC17DF19CCD}" type="presOf" srcId="{E2A889E1-4F2E-4A24-8FD0-B4568782B708}" destId="{EFFBFB32-F1D5-4CB1-BF6E-4B10349FEBA8}" srcOrd="0" destOrd="0" presId="urn:microsoft.com/office/officeart/2005/8/layout/hList7"/>
    <dgm:cxn modelId="{D5DD039E-D09C-4D79-9415-E94ADC8AAC37}" srcId="{58E35804-C540-4CAB-B33A-F757719B8C3E}" destId="{E2A889E1-4F2E-4A24-8FD0-B4568782B708}" srcOrd="0" destOrd="0" parTransId="{1A53BD94-21F0-4D30-85AC-FC396FCEEA90}" sibTransId="{2EC16648-AE48-40B8-A425-C7077172E82F}"/>
    <dgm:cxn modelId="{901440BD-69DF-4158-AC1A-3AC6323DD3FD}" type="presOf" srcId="{BCC03CB3-E3D5-414E-A7D3-49FEA5F733D1}" destId="{191DB621-C56B-4138-8BF2-1F2F47B4725B}" srcOrd="0" destOrd="0" presId="urn:microsoft.com/office/officeart/2005/8/layout/hList7"/>
    <dgm:cxn modelId="{E8C685CF-D554-4D1B-94AC-6C19AED41840}" type="presOf" srcId="{7011B9BB-1826-4622-B8C1-927893C84126}" destId="{3F8F8402-F4DC-431F-A381-E009E2D9A01A}" srcOrd="0" destOrd="0" presId="urn:microsoft.com/office/officeart/2005/8/layout/hList7"/>
    <dgm:cxn modelId="{3FBDE0DC-7895-4394-AAB2-1F90AEA50049}" type="presOf" srcId="{5478506F-4B7C-4386-8180-4A80BAF96B02}" destId="{E9902908-EC68-4DF1-AA80-65A1F71E28BA}" srcOrd="1" destOrd="0" presId="urn:microsoft.com/office/officeart/2005/8/layout/hList7"/>
    <dgm:cxn modelId="{842268E2-5C4E-4705-A3DE-E0228F4C8144}" srcId="{58E35804-C540-4CAB-B33A-F757719B8C3E}" destId="{5478506F-4B7C-4386-8180-4A80BAF96B02}" srcOrd="1" destOrd="0" parTransId="{9B54AA96-DFF3-4AB0-BCAD-5BE306BA178F}" sibTransId="{7011B9BB-1826-4622-B8C1-927893C84126}"/>
    <dgm:cxn modelId="{8EFF53EB-6886-425B-873A-1423C02DB95E}" srcId="{58E35804-C540-4CAB-B33A-F757719B8C3E}" destId="{BCC03CB3-E3D5-414E-A7D3-49FEA5F733D1}" srcOrd="2" destOrd="0" parTransId="{537719E2-ABD9-4875-8D73-68A769EDB708}" sibTransId="{34CEBD23-8E0C-41E8-9C55-F3AA17A8B883}"/>
    <dgm:cxn modelId="{735611BF-5570-475D-8DCD-2D06F2DFD12C}" type="presParOf" srcId="{9CA23439-77D7-4CB7-89FD-8F0E251D14F5}" destId="{088CBB83-2E38-45B9-BFA5-A41F626FC995}" srcOrd="0" destOrd="0" presId="urn:microsoft.com/office/officeart/2005/8/layout/hList7"/>
    <dgm:cxn modelId="{4301144B-1C76-471B-91B5-EFCED4AA8FA1}" type="presParOf" srcId="{9CA23439-77D7-4CB7-89FD-8F0E251D14F5}" destId="{E89047D9-62AB-4323-8D20-C20FA70A092C}" srcOrd="1" destOrd="0" presId="urn:microsoft.com/office/officeart/2005/8/layout/hList7"/>
    <dgm:cxn modelId="{A620D831-22E7-4A7C-91B8-4FDB99F394D0}" type="presParOf" srcId="{E89047D9-62AB-4323-8D20-C20FA70A092C}" destId="{EFCAF38B-F25D-4869-84C2-805CD506C666}" srcOrd="0" destOrd="0" presId="urn:microsoft.com/office/officeart/2005/8/layout/hList7"/>
    <dgm:cxn modelId="{266804EA-96F1-4DA1-AFD8-4E985417E103}" type="presParOf" srcId="{EFCAF38B-F25D-4869-84C2-805CD506C666}" destId="{EFFBFB32-F1D5-4CB1-BF6E-4B10349FEBA8}" srcOrd="0" destOrd="0" presId="urn:microsoft.com/office/officeart/2005/8/layout/hList7"/>
    <dgm:cxn modelId="{CD98619A-5517-4F8F-8DD6-AB5474797CA0}" type="presParOf" srcId="{EFCAF38B-F25D-4869-84C2-805CD506C666}" destId="{9E9BF5AC-283C-4F70-A4AE-7F7E3DD43516}" srcOrd="1" destOrd="0" presId="urn:microsoft.com/office/officeart/2005/8/layout/hList7"/>
    <dgm:cxn modelId="{F1F6870C-4FC0-4384-9D79-062254670506}" type="presParOf" srcId="{EFCAF38B-F25D-4869-84C2-805CD506C666}" destId="{BF642F44-4F8C-4FF5-BD43-84216760414B}" srcOrd="2" destOrd="0" presId="urn:microsoft.com/office/officeart/2005/8/layout/hList7"/>
    <dgm:cxn modelId="{8D219A83-97CC-45E7-BB3D-B65940156295}" type="presParOf" srcId="{EFCAF38B-F25D-4869-84C2-805CD506C666}" destId="{07767679-0D65-4F19-8571-802A95A15EEC}" srcOrd="3" destOrd="0" presId="urn:microsoft.com/office/officeart/2005/8/layout/hList7"/>
    <dgm:cxn modelId="{3261638E-421E-4574-A07A-070EA9C5B2C7}" type="presParOf" srcId="{E89047D9-62AB-4323-8D20-C20FA70A092C}" destId="{B9F96163-EA03-4833-9371-5B1592F9F51F}" srcOrd="1" destOrd="0" presId="urn:microsoft.com/office/officeart/2005/8/layout/hList7"/>
    <dgm:cxn modelId="{DC663539-7B53-411F-9FA4-DC0331A6D4A2}" type="presParOf" srcId="{E89047D9-62AB-4323-8D20-C20FA70A092C}" destId="{9A5446BC-0CBB-4359-ADB0-620B086EE24F}" srcOrd="2" destOrd="0" presId="urn:microsoft.com/office/officeart/2005/8/layout/hList7"/>
    <dgm:cxn modelId="{939D8E3E-4A70-4A13-9DC3-5522E0ACC9BC}" type="presParOf" srcId="{9A5446BC-0CBB-4359-ADB0-620B086EE24F}" destId="{C7E98124-D7AE-45DD-9378-6C74353F84E1}" srcOrd="0" destOrd="0" presId="urn:microsoft.com/office/officeart/2005/8/layout/hList7"/>
    <dgm:cxn modelId="{00739FF0-D298-4567-A916-E09DD542E1EE}" type="presParOf" srcId="{9A5446BC-0CBB-4359-ADB0-620B086EE24F}" destId="{E9902908-EC68-4DF1-AA80-65A1F71E28BA}" srcOrd="1" destOrd="0" presId="urn:microsoft.com/office/officeart/2005/8/layout/hList7"/>
    <dgm:cxn modelId="{0E1F2A4E-FD03-4DDC-A3F1-67EC09176188}" type="presParOf" srcId="{9A5446BC-0CBB-4359-ADB0-620B086EE24F}" destId="{083F5164-2C67-4EAE-99EB-139B5BC62F69}" srcOrd="2" destOrd="0" presId="urn:microsoft.com/office/officeart/2005/8/layout/hList7"/>
    <dgm:cxn modelId="{D1E462D7-4D51-49F3-85C5-FD414AA4C497}" type="presParOf" srcId="{9A5446BC-0CBB-4359-ADB0-620B086EE24F}" destId="{2D84295E-38BB-41E9-9B9A-910D8D46AC1E}" srcOrd="3" destOrd="0" presId="urn:microsoft.com/office/officeart/2005/8/layout/hList7"/>
    <dgm:cxn modelId="{6DFE6408-C79A-4AA3-91B5-1E4118C8B4FD}" type="presParOf" srcId="{E89047D9-62AB-4323-8D20-C20FA70A092C}" destId="{3F8F8402-F4DC-431F-A381-E009E2D9A01A}" srcOrd="3" destOrd="0" presId="urn:microsoft.com/office/officeart/2005/8/layout/hList7"/>
    <dgm:cxn modelId="{25EC6F5D-11C3-4A50-8FAB-C593F6F9D27F}" type="presParOf" srcId="{E89047D9-62AB-4323-8D20-C20FA70A092C}" destId="{111F9B0F-9909-49F9-A9AC-56290F0612FD}" srcOrd="4" destOrd="0" presId="urn:microsoft.com/office/officeart/2005/8/layout/hList7"/>
    <dgm:cxn modelId="{2CC7CE54-D3A3-4AF2-A1AD-8D586A533018}" type="presParOf" srcId="{111F9B0F-9909-49F9-A9AC-56290F0612FD}" destId="{191DB621-C56B-4138-8BF2-1F2F47B4725B}" srcOrd="0" destOrd="0" presId="urn:microsoft.com/office/officeart/2005/8/layout/hList7"/>
    <dgm:cxn modelId="{EEE1A173-828B-4A84-9883-87F67DC318E6}" type="presParOf" srcId="{111F9B0F-9909-49F9-A9AC-56290F0612FD}" destId="{82FB20DE-EE4F-44AE-980C-C4D085513689}" srcOrd="1" destOrd="0" presId="urn:microsoft.com/office/officeart/2005/8/layout/hList7"/>
    <dgm:cxn modelId="{2FE0B3CD-702D-46A3-9F57-C140497AF52B}" type="presParOf" srcId="{111F9B0F-9909-49F9-A9AC-56290F0612FD}" destId="{E52A036C-B388-42AE-9DAF-0A9E245D97E4}" srcOrd="2" destOrd="0" presId="urn:microsoft.com/office/officeart/2005/8/layout/hList7"/>
    <dgm:cxn modelId="{71805524-AD78-4FD0-9A25-C442AAEBD904}" type="presParOf" srcId="{111F9B0F-9909-49F9-A9AC-56290F0612FD}" destId="{55CF37F7-B46B-4A24-961A-D877547D2F2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870F93-84F9-4F12-82B7-12BFBBFC594C}">
      <dsp:nvSpPr>
        <dsp:cNvPr id="0" name=""/>
        <dsp:cNvSpPr/>
      </dsp:nvSpPr>
      <dsp:spPr>
        <a:xfrm>
          <a:off x="0" y="1676322"/>
          <a:ext cx="12191999" cy="2173965"/>
        </a:xfrm>
        <a:prstGeom prst="notched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CD4765-CAFB-4139-9F97-040A2BE2159B}">
      <dsp:nvSpPr>
        <dsp:cNvPr id="0" name=""/>
        <dsp:cNvSpPr/>
      </dsp:nvSpPr>
      <dsp:spPr>
        <a:xfrm>
          <a:off x="0" y="55936"/>
          <a:ext cx="1814662" cy="2173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0" kern="1200" dirty="0"/>
            <a:t>Laaditaan nykytila-analyysi työllisyyden edistämisen rakenteista ja toimintamalleista</a:t>
          </a:r>
        </a:p>
      </dsp:txBody>
      <dsp:txXfrm>
        <a:off x="0" y="55936"/>
        <a:ext cx="1814662" cy="2173965"/>
      </dsp:txXfrm>
    </dsp:sp>
    <dsp:sp modelId="{455A7428-25F2-48DA-96F5-74B747FAA9A9}">
      <dsp:nvSpPr>
        <dsp:cNvPr id="0" name=""/>
        <dsp:cNvSpPr/>
      </dsp:nvSpPr>
      <dsp:spPr>
        <a:xfrm>
          <a:off x="637256" y="2442841"/>
          <a:ext cx="543491" cy="54349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FC9B8E-A541-4074-AB42-D424FA4D1FA1}">
      <dsp:nvSpPr>
        <dsp:cNvPr id="0" name=""/>
        <dsp:cNvSpPr/>
      </dsp:nvSpPr>
      <dsp:spPr>
        <a:xfrm>
          <a:off x="1846784" y="3260947"/>
          <a:ext cx="1567508" cy="2173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0" kern="1200" dirty="0"/>
            <a:t>Selvitetään vaihtoehtoiset osuuskunta- ja rahoitusmallit</a:t>
          </a:r>
        </a:p>
      </dsp:txBody>
      <dsp:txXfrm>
        <a:off x="1846784" y="3260947"/>
        <a:ext cx="1567508" cy="2173965"/>
      </dsp:txXfrm>
    </dsp:sp>
    <dsp:sp modelId="{FBCA5933-174F-42FB-B9DB-51922E4E0FC4}">
      <dsp:nvSpPr>
        <dsp:cNvPr id="0" name=""/>
        <dsp:cNvSpPr/>
      </dsp:nvSpPr>
      <dsp:spPr>
        <a:xfrm>
          <a:off x="2385101" y="2445710"/>
          <a:ext cx="543491" cy="543491"/>
        </a:xfrm>
        <a:prstGeom prst="ellipse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592EC2-80B6-451D-9A1E-375076A586FE}">
      <dsp:nvSpPr>
        <dsp:cNvPr id="0" name=""/>
        <dsp:cNvSpPr/>
      </dsp:nvSpPr>
      <dsp:spPr>
        <a:xfrm>
          <a:off x="3527552" y="36283"/>
          <a:ext cx="1814662" cy="2173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0" kern="1200" dirty="0"/>
            <a:t>Selvitetään kuntien ja säätiöiden halukkuus perustaa Lapin tuetun työllistymisen osuuskunta</a:t>
          </a:r>
        </a:p>
      </dsp:txBody>
      <dsp:txXfrm>
        <a:off x="3527552" y="36283"/>
        <a:ext cx="1814662" cy="2173965"/>
      </dsp:txXfrm>
    </dsp:sp>
    <dsp:sp modelId="{59439CF0-D8FD-4107-9B95-864041881BC1}">
      <dsp:nvSpPr>
        <dsp:cNvPr id="0" name=""/>
        <dsp:cNvSpPr/>
      </dsp:nvSpPr>
      <dsp:spPr>
        <a:xfrm>
          <a:off x="4134185" y="2445710"/>
          <a:ext cx="543491" cy="543491"/>
        </a:xfrm>
        <a:prstGeom prst="ellipse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9C97A1-F596-47BC-B1BE-02F6E2609D1C}">
      <dsp:nvSpPr>
        <dsp:cNvPr id="0" name=""/>
        <dsp:cNvSpPr/>
      </dsp:nvSpPr>
      <dsp:spPr>
        <a:xfrm>
          <a:off x="5416070" y="3260947"/>
          <a:ext cx="1840379" cy="2173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0" kern="1200" dirty="0"/>
            <a:t>Selvitetään oppilaitosten halukkuus hyödyntää osuuskuntaa tuettujen työelämälähtöisten koulutusten alustana</a:t>
          </a:r>
        </a:p>
      </dsp:txBody>
      <dsp:txXfrm>
        <a:off x="5416070" y="3260947"/>
        <a:ext cx="1840379" cy="2173965"/>
      </dsp:txXfrm>
    </dsp:sp>
    <dsp:sp modelId="{7A887666-5D0B-4471-82B9-58BE8420FD44}">
      <dsp:nvSpPr>
        <dsp:cNvPr id="0" name=""/>
        <dsp:cNvSpPr/>
      </dsp:nvSpPr>
      <dsp:spPr>
        <a:xfrm>
          <a:off x="6019705" y="2445710"/>
          <a:ext cx="543491" cy="543491"/>
        </a:xfrm>
        <a:prstGeom prst="ellipse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4F7F90-8EE7-4FFB-BBBE-FF8F7C89A349}">
      <dsp:nvSpPr>
        <dsp:cNvPr id="0" name=""/>
        <dsp:cNvSpPr/>
      </dsp:nvSpPr>
      <dsp:spPr>
        <a:xfrm>
          <a:off x="7280832" y="509740"/>
          <a:ext cx="1800000" cy="1619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0" kern="1200" dirty="0"/>
            <a:t>Kartoitetaan työnantajien tilapäisen työvoiman tarve sekä  silppu-, alihankinta- ja avustavat työtehtävät</a:t>
          </a:r>
        </a:p>
      </dsp:txBody>
      <dsp:txXfrm>
        <a:off x="7280832" y="509740"/>
        <a:ext cx="1800000" cy="1619995"/>
      </dsp:txXfrm>
    </dsp:sp>
    <dsp:sp modelId="{AF6C5118-1C81-4822-84A0-1F34D602EB94}">
      <dsp:nvSpPr>
        <dsp:cNvPr id="0" name=""/>
        <dsp:cNvSpPr/>
      </dsp:nvSpPr>
      <dsp:spPr>
        <a:xfrm>
          <a:off x="7910709" y="2444401"/>
          <a:ext cx="543491" cy="543599"/>
        </a:xfrm>
        <a:prstGeom prst="ellipse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BAFC9C-F198-4493-BDA7-80C50EDF995B}">
      <dsp:nvSpPr>
        <dsp:cNvPr id="0" name=""/>
        <dsp:cNvSpPr/>
      </dsp:nvSpPr>
      <dsp:spPr>
        <a:xfrm>
          <a:off x="8972330" y="3260947"/>
          <a:ext cx="1844729" cy="2173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0" kern="1200" dirty="0"/>
            <a:t>Luodaan säätiöalustalle Lapin tuetun työllistymisen osuuskuntamalli </a:t>
          </a:r>
          <a:br>
            <a:rPr lang="fi-FI" sz="1600" b="0" kern="1200" dirty="0"/>
          </a:br>
          <a:r>
            <a:rPr lang="fi-FI" sz="1600" b="0" kern="1200" dirty="0"/>
            <a:t>ja sen rahoitus</a:t>
          </a:r>
        </a:p>
      </dsp:txBody>
      <dsp:txXfrm>
        <a:off x="8972330" y="3260947"/>
        <a:ext cx="1844729" cy="2173965"/>
      </dsp:txXfrm>
    </dsp:sp>
    <dsp:sp modelId="{A2D3A96D-6062-452D-99C0-D5CCEBEEDD11}">
      <dsp:nvSpPr>
        <dsp:cNvPr id="0" name=""/>
        <dsp:cNvSpPr/>
      </dsp:nvSpPr>
      <dsp:spPr>
        <a:xfrm>
          <a:off x="11195280" y="2408400"/>
          <a:ext cx="543491" cy="543491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4C9136-CB8A-431F-8FD4-B1DB23152209}">
      <dsp:nvSpPr>
        <dsp:cNvPr id="0" name=""/>
        <dsp:cNvSpPr/>
      </dsp:nvSpPr>
      <dsp:spPr>
        <a:xfrm rot="16200000">
          <a:off x="1611709" y="-1611709"/>
          <a:ext cx="2262981" cy="548640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fi-FI" sz="2300" kern="1200" dirty="0">
              <a:hlinkClick xmlns:r="http://schemas.openxmlformats.org/officeDocument/2006/relationships" r:id="" action="ppaction://hlinksldjump"/>
            </a:rPr>
          </a:br>
          <a:br>
            <a:rPr lang="fi-FI" sz="2300" kern="1200" dirty="0"/>
          </a:br>
          <a:r>
            <a:rPr lang="fi-FI" sz="2300" kern="1200" dirty="0"/>
            <a:t> </a:t>
          </a:r>
          <a:r>
            <a:rPr lang="fi-FI" sz="2300" kern="1200" dirty="0">
              <a:hlinkClick xmlns:r="http://schemas.openxmlformats.org/officeDocument/2006/relationships" r:id="" action="ppaction://hlinksldjump"/>
            </a:rPr>
            <a:t>Työttömyysturva ja kunnan osarahoittama työmarkkinatuki  2019</a:t>
          </a:r>
          <a:endParaRPr lang="fi-FI" sz="2300" kern="1200" dirty="0"/>
        </a:p>
      </dsp:txBody>
      <dsp:txXfrm rot="5400000">
        <a:off x="-1" y="1"/>
        <a:ext cx="5486400" cy="1697236"/>
      </dsp:txXfrm>
    </dsp:sp>
    <dsp:sp modelId="{292035E9-C87B-4FF8-96B3-319A5305C1E8}">
      <dsp:nvSpPr>
        <dsp:cNvPr id="0" name=""/>
        <dsp:cNvSpPr/>
      </dsp:nvSpPr>
      <dsp:spPr>
        <a:xfrm>
          <a:off x="5486400" y="0"/>
          <a:ext cx="5486400" cy="2262981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kern="1200" dirty="0"/>
            <a:t>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kern="1200" dirty="0">
              <a:hlinkClick xmlns:r="http://schemas.openxmlformats.org/officeDocument/2006/relationships" r:id="" action="ppaction://hlinksldjump"/>
            </a:rPr>
            <a:t>Kunnan osarahoittaman työmarkkinatuen </a:t>
          </a:r>
          <a:br>
            <a:rPr lang="fi-FI" sz="2300" kern="1200" dirty="0">
              <a:hlinkClick xmlns:r="http://schemas.openxmlformats.org/officeDocument/2006/relationships" r:id="" action="ppaction://hlinksldjump"/>
            </a:rPr>
          </a:br>
          <a:r>
            <a:rPr lang="fi-FI" sz="2300" kern="1200" dirty="0">
              <a:hlinkClick xmlns:r="http://schemas.openxmlformats.org/officeDocument/2006/relationships" r:id="" action="ppaction://hlinksldjump"/>
            </a:rPr>
            <a:t>eri kohderyhmien aktivointiasteet % 2019</a:t>
          </a:r>
          <a:endParaRPr lang="fi-FI" sz="2300" kern="1200" dirty="0"/>
        </a:p>
      </dsp:txBody>
      <dsp:txXfrm>
        <a:off x="5486400" y="0"/>
        <a:ext cx="5486400" cy="1697236"/>
      </dsp:txXfrm>
    </dsp:sp>
    <dsp:sp modelId="{BBABCB3E-E541-4C10-A206-4FBDB982490F}">
      <dsp:nvSpPr>
        <dsp:cNvPr id="0" name=""/>
        <dsp:cNvSpPr/>
      </dsp:nvSpPr>
      <dsp:spPr>
        <a:xfrm rot="10800000">
          <a:off x="0" y="2262981"/>
          <a:ext cx="5486400" cy="2262981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kern="1200" dirty="0">
              <a:hlinkClick xmlns:r="http://schemas.openxmlformats.org/officeDocument/2006/relationships" r:id="" action="ppaction://hlinksldjump"/>
            </a:rPr>
            <a:t>Kunnan osarahoittama työmarkkinatuki</a:t>
          </a:r>
          <a:br>
            <a:rPr lang="fi-FI" sz="2300" kern="1200" dirty="0">
              <a:hlinkClick xmlns:r="http://schemas.openxmlformats.org/officeDocument/2006/relationships" r:id="" action="ppaction://hlinksldjump"/>
            </a:rPr>
          </a:br>
          <a:r>
            <a:rPr lang="fi-FI" sz="2300" kern="1200" dirty="0">
              <a:hlinkClick xmlns:r="http://schemas.openxmlformats.org/officeDocument/2006/relationships" r:id="" action="ppaction://hlinksldjump"/>
            </a:rPr>
            <a:t>saajien määrät ikäryhmittäin 2019</a:t>
          </a:r>
          <a:endParaRPr lang="fi-FI" sz="2300" kern="1200" dirty="0"/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300" kern="1200" dirty="0"/>
        </a:p>
      </dsp:txBody>
      <dsp:txXfrm rot="10800000">
        <a:off x="0" y="2828726"/>
        <a:ext cx="5486400" cy="1697236"/>
      </dsp:txXfrm>
    </dsp:sp>
    <dsp:sp modelId="{DC09E883-53E7-4955-AE06-3BD28DE2C0C4}">
      <dsp:nvSpPr>
        <dsp:cNvPr id="0" name=""/>
        <dsp:cNvSpPr/>
      </dsp:nvSpPr>
      <dsp:spPr>
        <a:xfrm rot="5400000">
          <a:off x="6999628" y="651272"/>
          <a:ext cx="2262981" cy="548640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kern="1200" dirty="0">
              <a:hlinkClick xmlns:r="http://schemas.openxmlformats.org/officeDocument/2006/relationships" r:id="" action="ppaction://hlinksldjump"/>
            </a:rPr>
            <a:t>Perustoimeentulotuen saajat ja eurot 2019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kern="1200" dirty="0">
              <a:hlinkClick xmlns:r="http://schemas.openxmlformats.org/officeDocument/2006/relationships" r:id="" action="ppaction://hlinksldjump"/>
            </a:rPr>
            <a:t> </a:t>
          </a:r>
          <a:endParaRPr lang="fi-FI" sz="2300" kern="1200" dirty="0"/>
        </a:p>
      </dsp:txBody>
      <dsp:txXfrm rot="-5400000">
        <a:off x="5387919" y="2828726"/>
        <a:ext cx="5486400" cy="1697236"/>
      </dsp:txXfrm>
    </dsp:sp>
    <dsp:sp modelId="{3BFB5D74-2F17-401F-B383-5EE4B59E991E}">
      <dsp:nvSpPr>
        <dsp:cNvPr id="0" name=""/>
        <dsp:cNvSpPr/>
      </dsp:nvSpPr>
      <dsp:spPr>
        <a:xfrm>
          <a:off x="3742021" y="1697236"/>
          <a:ext cx="3291840" cy="1131490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kern="1200" dirty="0"/>
            <a:t>KUSTANNUKSET </a:t>
          </a:r>
          <a:br>
            <a:rPr lang="fi-FI" sz="2300" kern="1200" dirty="0"/>
          </a:br>
          <a:r>
            <a:rPr lang="fi-FI" sz="2300" kern="1200" dirty="0"/>
            <a:t>JA SAAJAT</a:t>
          </a:r>
        </a:p>
      </dsp:txBody>
      <dsp:txXfrm>
        <a:off x="3797256" y="1752471"/>
        <a:ext cx="3181370" cy="10210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4C9136-CB8A-431F-8FD4-B1DB23152209}">
      <dsp:nvSpPr>
        <dsp:cNvPr id="0" name=""/>
        <dsp:cNvSpPr/>
      </dsp:nvSpPr>
      <dsp:spPr>
        <a:xfrm rot="16200000">
          <a:off x="1611709" y="-1611709"/>
          <a:ext cx="2262981" cy="548640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200" kern="1200" dirty="0">
            <a:hlinkClick xmlns:r="http://schemas.openxmlformats.org/officeDocument/2006/relationships" r:id="" action="ppaction://hlinksldjump"/>
          </a:endParaRP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dirty="0">
              <a:hlinkClick xmlns:r="http://schemas.openxmlformats.org/officeDocument/2006/relationships" r:id="" action="ppaction://hlinksldjump"/>
            </a:rPr>
            <a:t>Palvelutarjotin</a:t>
          </a:r>
          <a:br>
            <a:rPr lang="fi-FI" sz="2200" kern="1200" dirty="0">
              <a:hlinkClick xmlns:r="http://schemas.openxmlformats.org/officeDocument/2006/relationships" r:id="" action="ppaction://hlinksldjump"/>
            </a:rPr>
          </a:br>
          <a:br>
            <a:rPr lang="fi-FI" sz="2200" kern="1200" dirty="0"/>
          </a:br>
          <a:endParaRPr lang="fi-FI" sz="2200" kern="1200" dirty="0"/>
        </a:p>
      </dsp:txBody>
      <dsp:txXfrm rot="5400000">
        <a:off x="-1" y="1"/>
        <a:ext cx="5486400" cy="1697236"/>
      </dsp:txXfrm>
    </dsp:sp>
    <dsp:sp modelId="{292035E9-C87B-4FF8-96B3-319A5305C1E8}">
      <dsp:nvSpPr>
        <dsp:cNvPr id="0" name=""/>
        <dsp:cNvSpPr/>
      </dsp:nvSpPr>
      <dsp:spPr>
        <a:xfrm>
          <a:off x="5486400" y="0"/>
          <a:ext cx="5486400" cy="2262981"/>
        </a:xfrm>
        <a:prstGeom prst="round1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dirty="0"/>
            <a:t> </a:t>
          </a:r>
          <a:r>
            <a:rPr lang="fi-FI" sz="2200" kern="1200" dirty="0">
              <a:hlinkClick xmlns:r="http://schemas.openxmlformats.org/officeDocument/2006/relationships" r:id="" action="ppaction://hlinksldjump"/>
            </a:rPr>
            <a:t>Osatyökykyisille on paljon </a:t>
          </a:r>
          <a:br>
            <a:rPr lang="fi-FI" sz="2200" kern="1200" dirty="0">
              <a:hlinkClick xmlns:r="http://schemas.openxmlformats.org/officeDocument/2006/relationships" r:id="" action="ppaction://hlinksldjump"/>
            </a:rPr>
          </a:br>
          <a:r>
            <a:rPr lang="fi-FI" sz="2200" kern="1200" dirty="0">
              <a:hlinkClick xmlns:r="http://schemas.openxmlformats.org/officeDocument/2006/relationships" r:id="" action="ppaction://hlinksldjump"/>
            </a:rPr>
            <a:t>palveluita tarjolla</a:t>
          </a:r>
          <a:endParaRPr lang="fi-FI" sz="2200" kern="1200" dirty="0"/>
        </a:p>
      </dsp:txBody>
      <dsp:txXfrm>
        <a:off x="5486400" y="0"/>
        <a:ext cx="5486400" cy="1697236"/>
      </dsp:txXfrm>
    </dsp:sp>
    <dsp:sp modelId="{BBABCB3E-E541-4C10-A206-4FBDB982490F}">
      <dsp:nvSpPr>
        <dsp:cNvPr id="0" name=""/>
        <dsp:cNvSpPr/>
      </dsp:nvSpPr>
      <dsp:spPr>
        <a:xfrm rot="10800000">
          <a:off x="13277" y="2262981"/>
          <a:ext cx="5486400" cy="2262981"/>
        </a:xfrm>
        <a:prstGeom prst="round1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dirty="0">
              <a:hlinkClick xmlns:r="http://schemas.openxmlformats.org/officeDocument/2006/relationships" r:id="" action="ppaction://hlinksldjump"/>
            </a:rPr>
            <a:t>Osatyökykyisen polku työelämään</a:t>
          </a:r>
          <a:endParaRPr lang="fi-FI" sz="2200" kern="1200" dirty="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200" kern="1200" dirty="0"/>
        </a:p>
      </dsp:txBody>
      <dsp:txXfrm rot="10800000">
        <a:off x="13277" y="2828726"/>
        <a:ext cx="5486400" cy="1697236"/>
      </dsp:txXfrm>
    </dsp:sp>
    <dsp:sp modelId="{DC09E883-53E7-4955-AE06-3BD28DE2C0C4}">
      <dsp:nvSpPr>
        <dsp:cNvPr id="0" name=""/>
        <dsp:cNvSpPr/>
      </dsp:nvSpPr>
      <dsp:spPr>
        <a:xfrm rot="5400000">
          <a:off x="6999628" y="651272"/>
          <a:ext cx="2262981" cy="5486400"/>
        </a:xfrm>
        <a:prstGeom prst="round1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dirty="0">
              <a:hlinkClick xmlns:r="http://schemas.openxmlformats.org/officeDocument/2006/relationships" r:id="" action="ppaction://hlinksldjump"/>
            </a:rPr>
            <a:t>Avoimet ja täyttyneet työpaikat 2015 – 2019</a:t>
          </a:r>
          <a:endParaRPr lang="fi-FI" sz="2200" kern="1200" dirty="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200" kern="1200" dirty="0"/>
        </a:p>
      </dsp:txBody>
      <dsp:txXfrm rot="-5400000">
        <a:off x="5387919" y="2828726"/>
        <a:ext cx="5486400" cy="1697236"/>
      </dsp:txXfrm>
    </dsp:sp>
    <dsp:sp modelId="{3BFB5D74-2F17-401F-B383-5EE4B59E991E}">
      <dsp:nvSpPr>
        <dsp:cNvPr id="0" name=""/>
        <dsp:cNvSpPr/>
      </dsp:nvSpPr>
      <dsp:spPr>
        <a:xfrm>
          <a:off x="3742021" y="1697236"/>
          <a:ext cx="3291840" cy="1131490"/>
        </a:xfrm>
        <a:prstGeom prst="roundRect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dirty="0"/>
            <a:t>UUDEN TYÖMARKKINA-RAKENTEEN TARVE</a:t>
          </a:r>
        </a:p>
      </dsp:txBody>
      <dsp:txXfrm>
        <a:off x="3797256" y="1752471"/>
        <a:ext cx="3181370" cy="10210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897F04-9E10-4D4F-9142-0FC20BD0C74C}">
      <dsp:nvSpPr>
        <dsp:cNvPr id="0" name=""/>
        <dsp:cNvSpPr/>
      </dsp:nvSpPr>
      <dsp:spPr>
        <a:xfrm>
          <a:off x="8489" y="-134251"/>
          <a:ext cx="2587195" cy="72859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Koulutustarjotin</a:t>
          </a:r>
        </a:p>
      </dsp:txBody>
      <dsp:txXfrm>
        <a:off x="8489" y="-134251"/>
        <a:ext cx="2587195" cy="728597"/>
      </dsp:txXfrm>
    </dsp:sp>
    <dsp:sp modelId="{DB792E7E-4C6C-4D91-9B79-DD5840D1D5BD}">
      <dsp:nvSpPr>
        <dsp:cNvPr id="0" name=""/>
        <dsp:cNvSpPr/>
      </dsp:nvSpPr>
      <dsp:spPr>
        <a:xfrm>
          <a:off x="1038" y="555067"/>
          <a:ext cx="2585632" cy="486719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42672" rIns="56896" bIns="64008" numCol="1" spcCol="1270" anchor="t" anchorCtr="0">
          <a:noAutofit/>
        </a:bodyPr>
        <a:lstStyle/>
        <a:p>
          <a:pPr marL="171450" lvl="1" indent="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fi-FI" sz="800" kern="1200" dirty="0"/>
        </a:p>
        <a:p>
          <a:pPr marL="172800" marR="0" lvl="0" indent="-17280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Char char="§"/>
            <a:tabLst/>
            <a:defRPr/>
          </a:pPr>
          <a:r>
            <a:rPr lang="fi-FI" sz="1800" kern="1200" dirty="0">
              <a:solidFill>
                <a:schemeClr val="tx1"/>
              </a:solidFill>
              <a:latin typeface="Calibri"/>
              <a:ea typeface="+mn-ea"/>
              <a:cs typeface="+mn-cs"/>
              <a:hlinkClick xmlns:r="http://schemas.openxmlformats.org/officeDocument/2006/relationships" r:id="rId1"/>
            </a:rPr>
            <a:t>Pajaopiskelu</a:t>
          </a:r>
          <a:endParaRPr lang="fi-FI" sz="180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  <a:p>
          <a:pPr marL="172800" lvl="0" indent="-172800" algn="l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fi-FI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  <a:hlinkClick xmlns:r="http://schemas.openxmlformats.org/officeDocument/2006/relationships" r:id="rId2"/>
            </a:rPr>
            <a:t>SUJUVA  maahanmuuttajan koulutuspolku Lapissa </a:t>
          </a:r>
          <a:endParaRPr lang="fi-FI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Wingdings" panose="05000000000000000000" pitchFamily="2" charset="2"/>
            <a:buChar char="§"/>
          </a:pPr>
          <a:r>
            <a:rPr lang="fi-FI" sz="1800" kern="1200" dirty="0">
              <a:hlinkClick xmlns:r="http://schemas.openxmlformats.org/officeDocument/2006/relationships" r:id="rId3"/>
            </a:rPr>
            <a:t>VALMA –valmentava</a:t>
          </a:r>
          <a:endParaRPr lang="fi-FI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Wingdings" panose="05000000000000000000" pitchFamily="2" charset="2"/>
            <a:buChar char="§"/>
          </a:pPr>
          <a:r>
            <a:rPr lang="fi-FI" sz="1800" kern="1200" dirty="0">
              <a:hlinkClick xmlns:r="http://schemas.openxmlformats.org/officeDocument/2006/relationships" r:id="rId4"/>
            </a:rPr>
            <a:t>Koulutussopimus</a:t>
          </a:r>
          <a:endParaRPr lang="fi-FI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Wingdings" panose="05000000000000000000" pitchFamily="2" charset="2"/>
            <a:buChar char="§"/>
          </a:pPr>
          <a:r>
            <a:rPr lang="fi-FI" sz="1800" kern="1200" dirty="0">
              <a:hlinkClick xmlns:r="http://schemas.openxmlformats.org/officeDocument/2006/relationships" r:id="rId5"/>
            </a:rPr>
            <a:t>Kotoutumiskoulutus</a:t>
          </a:r>
          <a:endParaRPr lang="fi-FI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Wingdings" panose="05000000000000000000" pitchFamily="2" charset="2"/>
            <a:buChar char="§"/>
          </a:pPr>
          <a:r>
            <a:rPr lang="fi-FI" sz="1800" kern="1200" dirty="0">
              <a:hlinkClick xmlns:r="http://schemas.openxmlformats.org/officeDocument/2006/relationships" r:id="rId6"/>
            </a:rPr>
            <a:t>Sivutoiminen opiskelu työttömyysetuudella</a:t>
          </a:r>
          <a:endParaRPr lang="fi-FI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Wingdings" panose="05000000000000000000" pitchFamily="2" charset="2"/>
            <a:buChar char="§"/>
          </a:pPr>
          <a:r>
            <a:rPr lang="fi-FI" sz="1800" kern="1200" dirty="0">
              <a:hlinkClick xmlns:r="http://schemas.openxmlformats.org/officeDocument/2006/relationships" r:id="rId7"/>
            </a:rPr>
            <a:t>Lyhytkestoinen opiskelu työttömyyssetuudella</a:t>
          </a:r>
          <a:endParaRPr lang="fi-FI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Wingdings" panose="05000000000000000000" pitchFamily="2" charset="2"/>
            <a:buChar char="§"/>
          </a:pPr>
          <a:r>
            <a:rPr lang="fi-FI" sz="1800" kern="1200" dirty="0">
              <a:hlinkClick xmlns:r="http://schemas.openxmlformats.org/officeDocument/2006/relationships" r:id="rId8"/>
            </a:rPr>
            <a:t>Omaehtoinen koulutus työttömyysetuudella</a:t>
          </a:r>
          <a:endParaRPr lang="fi-FI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Wingdings" panose="05000000000000000000" pitchFamily="2" charset="2"/>
            <a:buChar char="§"/>
          </a:pPr>
          <a:r>
            <a:rPr lang="fi-FI" sz="1800" kern="1200" dirty="0">
              <a:hlinkClick xmlns:r="http://schemas.openxmlformats.org/officeDocument/2006/relationships" r:id="rId9"/>
            </a:rPr>
            <a:t>Ammatillinen työvoimakoulutus</a:t>
          </a:r>
          <a:endParaRPr lang="fi-FI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800" kern="1200" dirty="0">
              <a:hlinkClick xmlns:r="http://schemas.openxmlformats.org/officeDocument/2006/relationships" r:id="rId10"/>
            </a:rPr>
            <a:t>Oppisopimuskoulutus</a:t>
          </a:r>
          <a:endParaRPr lang="fi-FI" sz="1800" kern="1200" dirty="0"/>
        </a:p>
      </dsp:txBody>
      <dsp:txXfrm>
        <a:off x="1038" y="555067"/>
        <a:ext cx="2585632" cy="4867192"/>
      </dsp:txXfrm>
    </dsp:sp>
    <dsp:sp modelId="{2B3CF7D3-1B75-46B1-A61F-7FDE02CB499F}">
      <dsp:nvSpPr>
        <dsp:cNvPr id="0" name=""/>
        <dsp:cNvSpPr/>
      </dsp:nvSpPr>
      <dsp:spPr>
        <a:xfrm>
          <a:off x="2940514" y="-142645"/>
          <a:ext cx="2785072" cy="728597"/>
        </a:xfrm>
        <a:prstGeom prst="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Työllistymistarjotin</a:t>
          </a:r>
        </a:p>
      </dsp:txBody>
      <dsp:txXfrm>
        <a:off x="2940514" y="-142645"/>
        <a:ext cx="2785072" cy="728597"/>
      </dsp:txXfrm>
    </dsp:sp>
    <dsp:sp modelId="{CD68241A-ED63-4309-B9E4-3676A5B8816F}">
      <dsp:nvSpPr>
        <dsp:cNvPr id="0" name=""/>
        <dsp:cNvSpPr/>
      </dsp:nvSpPr>
      <dsp:spPr>
        <a:xfrm>
          <a:off x="2921857" y="555067"/>
          <a:ext cx="2822386" cy="4867192"/>
        </a:xfrm>
        <a:prstGeom prst="rect">
          <a:avLst/>
        </a:prstGeom>
        <a:solidFill>
          <a:schemeClr val="accent4">
            <a:tint val="40000"/>
            <a:alpha val="90000"/>
            <a:hueOff val="-1315237"/>
            <a:satOff val="7386"/>
            <a:lumOff val="469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315237"/>
              <a:satOff val="7386"/>
              <a:lumOff val="4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96012" rIns="128016" bIns="144018" numCol="1" spcCol="1270" anchor="t" anchorCtr="0">
          <a:noAutofit/>
        </a:bodyPr>
        <a:lstStyle/>
        <a:p>
          <a:pPr marL="72000" marR="0" lvl="1" indent="-180000" algn="l" defTabSz="84455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15000"/>
            </a:spcAft>
            <a:buClrTx/>
            <a:buSzTx/>
            <a:buFont typeface="Wingdings" panose="05000000000000000000" pitchFamily="2" charset="2"/>
            <a:buChar char="§"/>
            <a:tabLst/>
            <a:defRPr/>
          </a:pPr>
          <a:r>
            <a:rPr lang="fi-FI" sz="1800" kern="1200" dirty="0">
              <a:solidFill>
                <a:schemeClr val="tx1"/>
              </a:solidFill>
              <a:hlinkClick xmlns:r="http://schemas.openxmlformats.org/officeDocument/2006/relationships" r:id="rId11"/>
            </a:rPr>
            <a:t>Työnetsijä</a:t>
          </a:r>
          <a:endParaRPr lang="fi-FI" sz="1800" kern="1200" dirty="0">
            <a:solidFill>
              <a:schemeClr val="tx1"/>
            </a:solidFill>
          </a:endParaRPr>
        </a:p>
        <a:p>
          <a:pPr marL="72000" marR="0" lvl="1" indent="-180000" algn="l" defTabSz="84455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15000"/>
            </a:spcAft>
            <a:buClrTx/>
            <a:buSzTx/>
            <a:buFont typeface="Wingdings" panose="05000000000000000000" pitchFamily="2" charset="2"/>
            <a:buChar char="§"/>
            <a:tabLst/>
            <a:defRPr/>
          </a:pPr>
          <a:r>
            <a:rPr lang="fi-FI" sz="1800" kern="1200" dirty="0">
              <a:hlinkClick xmlns:r="http://schemas.openxmlformats.org/officeDocument/2006/relationships" r:id="rId12"/>
            </a:rPr>
            <a:t>Työnhakuvalmennus</a:t>
          </a:r>
          <a:endParaRPr lang="fi-FI" sz="1800" kern="1200" dirty="0">
            <a:solidFill>
              <a:srgbClr val="FF0000"/>
            </a:solidFill>
          </a:endParaRPr>
        </a:p>
        <a:p>
          <a:pPr marL="72000" marR="0" lvl="1" indent="-180000" algn="l" defTabSz="84455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15000"/>
            </a:spcAft>
            <a:buClrTx/>
            <a:buSzTx/>
            <a:buFont typeface="Wingdings" panose="05000000000000000000" pitchFamily="2" charset="2"/>
            <a:buChar char="§"/>
            <a:tabLst/>
            <a:defRPr/>
          </a:pPr>
          <a:r>
            <a:rPr lang="fi-FI" sz="1800" kern="1200" dirty="0">
              <a:hlinkClick xmlns:r="http://schemas.openxmlformats.org/officeDocument/2006/relationships" r:id="rId13"/>
            </a:rPr>
            <a:t>Uravalmennus</a:t>
          </a:r>
          <a:endParaRPr lang="fi-FI" sz="1800" kern="1200" dirty="0"/>
        </a:p>
        <a:p>
          <a:pPr marL="72000" marR="0" lvl="1" indent="-180000" algn="l" defTabSz="84455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15000"/>
            </a:spcAft>
            <a:buClrTx/>
            <a:buSzTx/>
            <a:buFont typeface="Wingdings" panose="05000000000000000000" pitchFamily="2" charset="2"/>
            <a:buChar char="§"/>
            <a:tabLst/>
            <a:defRPr/>
          </a:pPr>
          <a:r>
            <a:rPr lang="fi-FI" sz="1800" kern="1200" dirty="0">
              <a:hlinkClick xmlns:r="http://schemas.openxmlformats.org/officeDocument/2006/relationships" r:id="rId14"/>
            </a:rPr>
            <a:t>Työkokeilu</a:t>
          </a:r>
          <a:endParaRPr lang="fi-FI" sz="1800" kern="1200" dirty="0"/>
        </a:p>
        <a:p>
          <a:pPr marL="72000" marR="0" lvl="1" indent="-180000" algn="l" defTabSz="84455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15000"/>
            </a:spcAft>
            <a:buClrTx/>
            <a:buSzTx/>
            <a:buFont typeface="Wingdings" panose="05000000000000000000" pitchFamily="2" charset="2"/>
            <a:buChar char="§"/>
            <a:tabLst/>
            <a:defRPr/>
          </a:pPr>
          <a:r>
            <a:rPr lang="fi-FI" sz="1800" kern="1200" dirty="0">
              <a:hlinkClick xmlns:r="http://schemas.openxmlformats.org/officeDocument/2006/relationships" r:id="rId15"/>
            </a:rPr>
            <a:t>Lupa- ja korttikoulutukset</a:t>
          </a:r>
          <a:endParaRPr lang="fi-FI" sz="1800" kern="1200" dirty="0"/>
        </a:p>
        <a:p>
          <a:pPr marL="72000" marR="0" lvl="1" indent="-180000" algn="l" defTabSz="84455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15000"/>
            </a:spcAft>
            <a:buClrTx/>
            <a:buSzTx/>
            <a:buFont typeface="Wingdings" panose="05000000000000000000" pitchFamily="2" charset="2"/>
            <a:buChar char="§"/>
            <a:tabLst/>
            <a:defRPr/>
          </a:pPr>
          <a:r>
            <a:rPr lang="fi-FI" sz="1800" kern="1200" dirty="0">
              <a:hlinkClick xmlns:r="http://schemas.openxmlformats.org/officeDocument/2006/relationships" r:id="rId16"/>
            </a:rPr>
            <a:t>Kelan työllistymistä edistävä ammatillinen kuntoutus</a:t>
          </a:r>
          <a:endParaRPr lang="fi-FI" sz="1800" kern="1200" dirty="0"/>
        </a:p>
        <a:p>
          <a:pPr marL="72000" marR="0" lvl="1" indent="-180000" algn="l" defTabSz="84455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15000"/>
            </a:spcAft>
            <a:buClrTx/>
            <a:buSzTx/>
            <a:buFont typeface="Wingdings" panose="05000000000000000000" pitchFamily="2" charset="2"/>
            <a:buChar char="§"/>
            <a:tabLst/>
            <a:defRPr/>
          </a:pPr>
          <a:r>
            <a:rPr lang="fi-FI" sz="1800" kern="1200" dirty="0">
              <a:hlinkClick xmlns:r="http://schemas.openxmlformats.org/officeDocument/2006/relationships" r:id="rId17"/>
            </a:rPr>
            <a:t>Palkkatuki </a:t>
          </a:r>
          <a:endParaRPr lang="fi-FI" sz="1800" kern="1200" dirty="0"/>
        </a:p>
        <a:p>
          <a:pPr marL="72000" marR="0" lvl="1" indent="-180000" algn="l" defTabSz="84455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15000"/>
            </a:spcAft>
            <a:buClrTx/>
            <a:buSzTx/>
            <a:buFont typeface="Wingdings" panose="05000000000000000000" pitchFamily="2" charset="2"/>
            <a:buChar char="§"/>
            <a:tabLst/>
            <a:defRPr/>
          </a:pPr>
          <a:r>
            <a:rPr lang="fi-FI" sz="1800" kern="1200" dirty="0">
              <a:hlinkClick xmlns:r="http://schemas.openxmlformats.org/officeDocument/2006/relationships" r:id="rId18"/>
            </a:rPr>
            <a:t>Palkkatuen siirtäminen</a:t>
          </a:r>
          <a:endParaRPr lang="fi-FI" sz="1800" kern="1200" dirty="0"/>
        </a:p>
        <a:p>
          <a:pPr marL="72000" lvl="1" indent="-180000" algn="l" defTabSz="84455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fi-FI" sz="1800" kern="1200" dirty="0">
              <a:hlinkClick xmlns:r="http://schemas.openxmlformats.org/officeDocument/2006/relationships" r:id="rId10"/>
            </a:rPr>
            <a:t>Oppisopimuskoulutus</a:t>
          </a:r>
          <a:endParaRPr lang="fi-FI" sz="1800" kern="1200" dirty="0"/>
        </a:p>
        <a:p>
          <a:pPr marL="72000" lvl="1" indent="-180000" algn="l" defTabSz="844550">
            <a:lnSpc>
              <a:spcPct val="100000"/>
            </a:lnSpc>
            <a:spcBef>
              <a:spcPct val="0"/>
            </a:spcBef>
            <a:spcAft>
              <a:spcPct val="15000"/>
            </a:spcAft>
            <a:buClrTx/>
            <a:buSzTx/>
            <a:buFont typeface="Wingdings" panose="05000000000000000000" pitchFamily="2" charset="2"/>
            <a:buChar char="§"/>
          </a:pPr>
          <a:r>
            <a:rPr lang="fi-FI" sz="1800" kern="1200" dirty="0">
              <a:solidFill>
                <a:schemeClr val="tx1"/>
              </a:solidFill>
              <a:latin typeface="+mn-lt"/>
              <a:hlinkClick xmlns:r="http://schemas.openxmlformats.org/officeDocument/2006/relationships" r:id="rId19"/>
            </a:rPr>
            <a:t>Työolosuhteiden järjestelytuki</a:t>
          </a:r>
          <a:r>
            <a:rPr lang="fi-FI" sz="1800" kern="1200" dirty="0"/>
            <a:t> </a:t>
          </a:r>
        </a:p>
      </dsp:txBody>
      <dsp:txXfrm>
        <a:off x="2921857" y="555067"/>
        <a:ext cx="2822386" cy="4867192"/>
      </dsp:txXfrm>
    </dsp:sp>
    <dsp:sp modelId="{3166900A-B6A2-49D2-A34E-52F62C2D6F6F}">
      <dsp:nvSpPr>
        <dsp:cNvPr id="0" name=""/>
        <dsp:cNvSpPr/>
      </dsp:nvSpPr>
      <dsp:spPr>
        <a:xfrm>
          <a:off x="6096000" y="-129042"/>
          <a:ext cx="2826630" cy="728597"/>
        </a:xfrm>
        <a:prstGeom prst="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Asiakkaan tarjotin </a:t>
          </a:r>
        </a:p>
      </dsp:txBody>
      <dsp:txXfrm>
        <a:off x="6096000" y="-129042"/>
        <a:ext cx="2826630" cy="728597"/>
      </dsp:txXfrm>
    </dsp:sp>
    <dsp:sp modelId="{D8C0CC28-FC6F-4E73-B84F-F5C539DEC7EC}">
      <dsp:nvSpPr>
        <dsp:cNvPr id="0" name=""/>
        <dsp:cNvSpPr/>
      </dsp:nvSpPr>
      <dsp:spPr>
        <a:xfrm>
          <a:off x="6042618" y="540222"/>
          <a:ext cx="2856014" cy="4867192"/>
        </a:xfrm>
        <a:prstGeom prst="rect">
          <a:avLst/>
        </a:prstGeom>
        <a:solidFill>
          <a:schemeClr val="accent4">
            <a:tint val="40000"/>
            <a:alpha val="90000"/>
            <a:hueOff val="-2630473"/>
            <a:satOff val="14771"/>
            <a:lumOff val="939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2800" lvl="1" indent="-1728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lrTx/>
            <a:buSzTx/>
            <a:buFont typeface="Wingdings" panose="05000000000000000000" pitchFamily="2" charset="2"/>
            <a:buChar char="§"/>
          </a:pPr>
          <a:r>
            <a:rPr lang="fi-FI" sz="1800" kern="1200" dirty="0">
              <a:solidFill>
                <a:schemeClr val="tx1"/>
              </a:solidFill>
              <a:latin typeface="Calibri"/>
              <a:ea typeface="+mn-ea"/>
              <a:cs typeface="+mn-cs"/>
              <a:hlinkClick xmlns:r="http://schemas.openxmlformats.org/officeDocument/2006/relationships" r:id="rId20"/>
            </a:rPr>
            <a:t>Palveluneuvoja</a:t>
          </a:r>
          <a:endParaRPr lang="fi-FI" sz="180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  <a:p>
          <a:pPr marL="172800" lvl="1" indent="-1728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lrTx/>
            <a:buSzTx/>
            <a:buFont typeface="Wingdings" panose="05000000000000000000" pitchFamily="2" charset="2"/>
            <a:buChar char="§"/>
          </a:pPr>
          <a:r>
            <a:rPr lang="fi-FI" sz="1800" kern="1200" dirty="0">
              <a:solidFill>
                <a:schemeClr val="tx1"/>
              </a:solidFill>
              <a:latin typeface="Calibri"/>
              <a:ea typeface="+mn-ea"/>
              <a:cs typeface="+mn-cs"/>
              <a:hlinkClick xmlns:r="http://schemas.openxmlformats.org/officeDocument/2006/relationships" r:id="rId21"/>
            </a:rPr>
            <a:t>Yksilövalmennus</a:t>
          </a:r>
          <a:endParaRPr lang="fi-FI" sz="180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  <a:p>
          <a:pPr marL="172800" lvl="1" indent="-1728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lrTx/>
            <a:buSzTx/>
            <a:buFont typeface="Wingdings" panose="05000000000000000000" pitchFamily="2" charset="2"/>
            <a:buChar char="§"/>
          </a:pPr>
          <a:r>
            <a:rPr lang="fi-FI" sz="1800" kern="1200" dirty="0">
              <a:solidFill>
                <a:schemeClr val="tx1"/>
              </a:solidFill>
              <a:latin typeface="Calibri"/>
              <a:ea typeface="+mn-ea"/>
              <a:cs typeface="+mn-cs"/>
              <a:hlinkClick xmlns:r="http://schemas.openxmlformats.org/officeDocument/2006/relationships" r:id="rId22"/>
            </a:rPr>
            <a:t>Kartoitusjakso</a:t>
          </a:r>
          <a:endParaRPr lang="fi-FI" sz="180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  <a:p>
          <a:pPr marL="172800" lvl="1" indent="-1728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lrTx/>
            <a:buSzTx/>
            <a:buFont typeface="Wingdings" panose="05000000000000000000" pitchFamily="2" charset="2"/>
            <a:buChar char="§"/>
          </a:pPr>
          <a:r>
            <a:rPr lang="fi-FI" sz="1800" kern="1200" dirty="0">
              <a:solidFill>
                <a:schemeClr val="tx1"/>
              </a:solidFill>
              <a:latin typeface="Calibri"/>
              <a:ea typeface="+mn-ea"/>
              <a:cs typeface="+mn-cs"/>
              <a:hlinkClick xmlns:r="http://schemas.openxmlformats.org/officeDocument/2006/relationships" r:id="rId23"/>
            </a:rPr>
            <a:t>Nuorisovalmennus</a:t>
          </a:r>
          <a:endParaRPr lang="fi-FI" sz="180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  <a:p>
          <a:pPr marL="172800" lvl="1" indent="-1728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lrTx/>
            <a:buSzTx/>
            <a:buFont typeface="Wingdings" panose="05000000000000000000" pitchFamily="2" charset="2"/>
            <a:buChar char="§"/>
          </a:pPr>
          <a:r>
            <a:rPr lang="fi-FI" sz="1800" kern="1200" dirty="0">
              <a:solidFill>
                <a:schemeClr val="tx1"/>
              </a:solidFill>
              <a:latin typeface="+mn-lt"/>
              <a:hlinkClick xmlns:r="http://schemas.openxmlformats.org/officeDocument/2006/relationships" r:id="rId24"/>
            </a:rPr>
            <a:t>Te-palveluiden työhönvalmennuspalvelu</a:t>
          </a:r>
          <a:endParaRPr lang="fi-FI" sz="180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Wingdings" panose="05000000000000000000" pitchFamily="2" charset="2"/>
            <a:buChar char="§"/>
          </a:pPr>
          <a:r>
            <a:rPr lang="fi-FI" sz="1800" kern="1200" dirty="0">
              <a:latin typeface="+mn-lt"/>
              <a:hlinkClick xmlns:r="http://schemas.openxmlformats.org/officeDocument/2006/relationships" r:id="rId25"/>
            </a:rPr>
            <a:t>Vamman tai sairauden vaikutus työllistymiseen</a:t>
          </a:r>
          <a:r>
            <a:rPr lang="fi-FI" sz="1800" kern="1200" dirty="0">
              <a:latin typeface="+mn-lt"/>
            </a:rPr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Wingdings" panose="05000000000000000000" pitchFamily="2" charset="2"/>
            <a:buChar char="§"/>
          </a:pPr>
          <a:r>
            <a:rPr lang="fi-FI" sz="1800" kern="1200" dirty="0">
              <a:latin typeface="+mn-lt"/>
              <a:hlinkClick xmlns:r="http://schemas.openxmlformats.org/officeDocument/2006/relationships" r:id="rId26"/>
            </a:rPr>
            <a:t>Työllistymistä edistävä monialainen yhteispalvelu</a:t>
          </a:r>
          <a:endParaRPr lang="fi-FI" sz="1800" kern="1200" dirty="0">
            <a:latin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Wingdings" panose="05000000000000000000" pitchFamily="2" charset="2"/>
            <a:buChar char="§"/>
          </a:pPr>
          <a:r>
            <a:rPr lang="fi-FI" sz="1800" kern="1200" dirty="0">
              <a:latin typeface="+mn-lt"/>
              <a:hlinkClick xmlns:r="http://schemas.openxmlformats.org/officeDocument/2006/relationships" r:id="rId27"/>
            </a:rPr>
            <a:t>Ammattia tai koulutusta valitsemassa</a:t>
          </a:r>
          <a:endParaRPr lang="fi-FI" sz="1800" kern="1200" dirty="0">
            <a:latin typeface="+mn-lt"/>
          </a:endParaRPr>
        </a:p>
        <a:p>
          <a:pPr marL="172800" marR="0" lvl="1" indent="-172800" algn="l" defTabSz="88900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15000"/>
            </a:spcAft>
            <a:buClrTx/>
            <a:buSzTx/>
            <a:buFont typeface="Wingdings" panose="05000000000000000000" pitchFamily="2" charset="2"/>
            <a:buChar char="§"/>
            <a:tabLst/>
            <a:defRPr/>
          </a:pPr>
          <a:r>
            <a:rPr lang="fi-FI" sz="1800" kern="1200" dirty="0">
              <a:solidFill>
                <a:schemeClr val="tx1"/>
              </a:solidFill>
              <a:latin typeface="+mn-lt"/>
              <a:hlinkClick xmlns:r="http://schemas.openxmlformats.org/officeDocument/2006/relationships" r:id="rId11"/>
            </a:rPr>
            <a:t>Korttikoulutukset</a:t>
          </a:r>
          <a:endParaRPr lang="fi-FI" sz="1800" kern="1200" dirty="0">
            <a:solidFill>
              <a:schemeClr val="tx1"/>
            </a:solidFill>
            <a:latin typeface="+mn-lt"/>
          </a:endParaRPr>
        </a:p>
      </dsp:txBody>
      <dsp:txXfrm>
        <a:off x="6042618" y="540222"/>
        <a:ext cx="2856014" cy="4867192"/>
      </dsp:txXfrm>
    </dsp:sp>
    <dsp:sp modelId="{EB937F5C-FA55-4A56-8D7F-5BF9DA8C7A0C}">
      <dsp:nvSpPr>
        <dsp:cNvPr id="0" name=""/>
        <dsp:cNvSpPr/>
      </dsp:nvSpPr>
      <dsp:spPr>
        <a:xfrm>
          <a:off x="9252605" y="-128430"/>
          <a:ext cx="2587195" cy="728597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Työnantajan tarjotin</a:t>
          </a:r>
        </a:p>
      </dsp:txBody>
      <dsp:txXfrm>
        <a:off x="9252605" y="-128430"/>
        <a:ext cx="2587195" cy="728597"/>
      </dsp:txXfrm>
    </dsp:sp>
    <dsp:sp modelId="{D042C1D3-4C3F-4710-B6B1-29636AB674DB}">
      <dsp:nvSpPr>
        <dsp:cNvPr id="0" name=""/>
        <dsp:cNvSpPr/>
      </dsp:nvSpPr>
      <dsp:spPr>
        <a:xfrm>
          <a:off x="9243988" y="555067"/>
          <a:ext cx="2585632" cy="4867192"/>
        </a:xfrm>
        <a:prstGeom prst="rect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fi-FI" sz="1800" kern="1200" dirty="0">
              <a:hlinkClick xmlns:r="http://schemas.openxmlformats.org/officeDocument/2006/relationships" r:id="rId28"/>
            </a:rPr>
            <a:t>Työpaikkailmoitukset</a:t>
          </a:r>
          <a:r>
            <a:rPr lang="fi-FI" sz="1800" kern="1200" dirty="0"/>
            <a:t> </a:t>
          </a:r>
          <a:endParaRPr lang="fi-FI" sz="1800" kern="1200" dirty="0">
            <a:solidFill>
              <a:srgbClr val="FF0000"/>
            </a:solidFill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fi-FI" sz="1800" kern="1200">
              <a:hlinkClick xmlns:r="http://schemas.openxmlformats.org/officeDocument/2006/relationships" r:id="rId29"/>
            </a:rPr>
            <a:t>Rekrytointipalvelut</a:t>
          </a:r>
          <a:r>
            <a:rPr lang="fi-FI" sz="1800" kern="1200"/>
            <a:t> </a:t>
          </a:r>
          <a:endParaRPr lang="fi-FI" sz="1800" kern="1200" dirty="0"/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fi-FI" sz="1800" kern="1200" dirty="0">
              <a:hlinkClick xmlns:r="http://schemas.openxmlformats.org/officeDocument/2006/relationships" r:id="rId30"/>
            </a:rPr>
            <a:t>Palkkatuki</a:t>
          </a:r>
          <a:r>
            <a:rPr lang="fi-FI" sz="1800" kern="1200" dirty="0"/>
            <a:t> 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fi-FI" sz="1800" kern="1200">
              <a:hlinkClick xmlns:r="http://schemas.openxmlformats.org/officeDocument/2006/relationships" r:id="rId31"/>
            </a:rPr>
            <a:t>Starttiraha</a:t>
          </a:r>
          <a:r>
            <a:rPr lang="fi-FI" sz="1800" kern="1200"/>
            <a:t> </a:t>
          </a:r>
          <a:endParaRPr lang="fi-FI" sz="1800" kern="1200" dirty="0"/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fi-FI" sz="1800" kern="1200" dirty="0">
              <a:hlinkClick xmlns:r="http://schemas.openxmlformats.org/officeDocument/2006/relationships" r:id="rId32"/>
            </a:rPr>
            <a:t>Lomauttaminen</a:t>
          </a:r>
          <a:r>
            <a:rPr lang="fi-FI" sz="1800" kern="1200" dirty="0"/>
            <a:t> 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fi-FI" sz="1800" kern="1200" dirty="0">
              <a:hlinkClick xmlns:r="http://schemas.openxmlformats.org/officeDocument/2006/relationships" r:id="rId33"/>
            </a:rPr>
            <a:t>Henkilöstöön ja yrittäjyyteen liittyvät koulutukset ja valmennukset</a:t>
          </a:r>
          <a:r>
            <a:rPr lang="fi-FI" sz="1800" kern="1200" dirty="0"/>
            <a:t> 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lrTx/>
            <a:buSzTx/>
            <a:buFont typeface="Wingdings" panose="05000000000000000000" pitchFamily="2" charset="2"/>
            <a:buChar char="§"/>
          </a:pPr>
          <a:r>
            <a:rPr lang="fi-FI" sz="1800" kern="1200" dirty="0">
              <a:solidFill>
                <a:schemeClr val="tx1"/>
              </a:solidFill>
              <a:hlinkClick xmlns:r="http://schemas.openxmlformats.org/officeDocument/2006/relationships" r:id="rId11"/>
            </a:rPr>
            <a:t>Työnetsijä</a:t>
          </a:r>
          <a:endParaRPr lang="fi-FI" sz="1800" kern="1200" dirty="0"/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endParaRPr lang="fi-FI" sz="1800" kern="1200" dirty="0"/>
        </a:p>
      </dsp:txBody>
      <dsp:txXfrm>
        <a:off x="9243988" y="555067"/>
        <a:ext cx="2585632" cy="48671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4C9136-CB8A-431F-8FD4-B1DB23152209}">
      <dsp:nvSpPr>
        <dsp:cNvPr id="0" name=""/>
        <dsp:cNvSpPr/>
      </dsp:nvSpPr>
      <dsp:spPr>
        <a:xfrm rot="16200000">
          <a:off x="1611709" y="-1611709"/>
          <a:ext cx="2262981" cy="5486400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700" kern="1200" dirty="0">
            <a:hlinkClick xmlns:r="http://schemas.openxmlformats.org/officeDocument/2006/relationships" r:id="" action="ppaction://hlinksldjump"/>
          </a:endParaRP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700" kern="1200" dirty="0">
              <a:hlinkClick xmlns:r="http://schemas.openxmlformats.org/officeDocument/2006/relationships" r:id="" action="ppaction://hlinksldjump"/>
            </a:rPr>
            <a:t>Ketkä hyötyvät tuetun </a:t>
          </a:r>
          <a:br>
            <a:rPr lang="fi-FI" sz="2700" kern="1200" dirty="0">
              <a:hlinkClick xmlns:r="http://schemas.openxmlformats.org/officeDocument/2006/relationships" r:id="" action="ppaction://hlinksldjump"/>
            </a:rPr>
          </a:br>
          <a:r>
            <a:rPr lang="fi-FI" sz="2700" kern="1200" dirty="0">
              <a:hlinkClick xmlns:r="http://schemas.openxmlformats.org/officeDocument/2006/relationships" r:id="" action="ppaction://hlinksldjump"/>
            </a:rPr>
            <a:t>työllistymisen osuuskunnasta?</a:t>
          </a:r>
          <a:endParaRPr lang="fi-FI" sz="2700" kern="1200" dirty="0"/>
        </a:p>
      </dsp:txBody>
      <dsp:txXfrm rot="5400000">
        <a:off x="-1" y="1"/>
        <a:ext cx="5486400" cy="1697236"/>
      </dsp:txXfrm>
    </dsp:sp>
    <dsp:sp modelId="{292035E9-C87B-4FF8-96B3-319A5305C1E8}">
      <dsp:nvSpPr>
        <dsp:cNvPr id="0" name=""/>
        <dsp:cNvSpPr/>
      </dsp:nvSpPr>
      <dsp:spPr>
        <a:xfrm>
          <a:off x="5486400" y="0"/>
          <a:ext cx="5486400" cy="2262981"/>
        </a:xfrm>
        <a:prstGeom prst="round1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700" kern="1200" dirty="0">
            <a:hlinkClick xmlns:r="http://schemas.openxmlformats.org/officeDocument/2006/relationships" r:id="" action="ppaction://hlinksldjump"/>
          </a:endParaRP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700" kern="1200" dirty="0">
              <a:hlinkClick xmlns:r="http://schemas.openxmlformats.org/officeDocument/2006/relationships" r:id="" action="ppaction://hlinksldjump"/>
            </a:rPr>
            <a:t>Tuetun työllistymisen osuuskunta </a:t>
          </a:r>
          <a:br>
            <a:rPr lang="fi-FI" sz="2700" kern="1200" dirty="0">
              <a:hlinkClick xmlns:r="http://schemas.openxmlformats.org/officeDocument/2006/relationships" r:id="" action="ppaction://hlinksldjump"/>
            </a:rPr>
          </a:br>
          <a:r>
            <a:rPr lang="fi-FI" sz="2700" kern="1200" dirty="0">
              <a:hlinkClick xmlns:r="http://schemas.openxmlformats.org/officeDocument/2006/relationships" r:id="" action="ppaction://hlinksldjump"/>
            </a:rPr>
            <a:t>työllistymisen edistäjänä</a:t>
          </a:r>
          <a:endParaRPr lang="fi-FI" sz="2700" kern="1200" dirty="0"/>
        </a:p>
      </dsp:txBody>
      <dsp:txXfrm>
        <a:off x="5486400" y="0"/>
        <a:ext cx="5486400" cy="1697236"/>
      </dsp:txXfrm>
    </dsp:sp>
    <dsp:sp modelId="{BBABCB3E-E541-4C10-A206-4FBDB982490F}">
      <dsp:nvSpPr>
        <dsp:cNvPr id="0" name=""/>
        <dsp:cNvSpPr/>
      </dsp:nvSpPr>
      <dsp:spPr>
        <a:xfrm rot="10800000">
          <a:off x="0" y="2262981"/>
          <a:ext cx="5486400" cy="2262981"/>
        </a:xfrm>
        <a:prstGeom prst="round1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700" kern="1200" dirty="0">
              <a:solidFill>
                <a:schemeClr val="tx1"/>
              </a:solidFill>
              <a:hlinkClick xmlns:r="http://schemas.openxmlformats.org/officeDocument/2006/relationships" r:id="" action="ppaction://hlinksldjump"/>
            </a:rPr>
            <a:t>Tuetun työllistymisen osuuskunta tukee osaamisen vahvistamista</a:t>
          </a:r>
          <a:endParaRPr lang="fi-FI" sz="2700" kern="1200" dirty="0">
            <a:solidFill>
              <a:schemeClr val="tx1"/>
            </a:solidFill>
          </a:endParaRP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700" kern="1200" dirty="0"/>
        </a:p>
      </dsp:txBody>
      <dsp:txXfrm rot="10800000">
        <a:off x="0" y="2828726"/>
        <a:ext cx="5486400" cy="1697236"/>
      </dsp:txXfrm>
    </dsp:sp>
    <dsp:sp modelId="{DC09E883-53E7-4955-AE06-3BD28DE2C0C4}">
      <dsp:nvSpPr>
        <dsp:cNvPr id="0" name=""/>
        <dsp:cNvSpPr/>
      </dsp:nvSpPr>
      <dsp:spPr>
        <a:xfrm rot="5400000">
          <a:off x="7098109" y="651272"/>
          <a:ext cx="2262981" cy="5486400"/>
        </a:xfrm>
        <a:prstGeom prst="round1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700" kern="1200" dirty="0">
              <a:solidFill>
                <a:schemeClr val="tx1"/>
              </a:solidFill>
              <a:hlinkClick xmlns:r="http://schemas.openxmlformats.org/officeDocument/2006/relationships" r:id="" action="ppaction://hlinksldjump"/>
            </a:rPr>
            <a:t>Tuetun työllistymisen </a:t>
          </a:r>
          <a:br>
            <a:rPr lang="fi-FI" sz="2700" kern="1200" dirty="0">
              <a:solidFill>
                <a:schemeClr val="tx1"/>
              </a:solidFill>
              <a:hlinkClick xmlns:r="http://schemas.openxmlformats.org/officeDocument/2006/relationships" r:id="" action="ppaction://hlinksldjump"/>
            </a:rPr>
          </a:br>
          <a:r>
            <a:rPr lang="fi-FI" sz="2700" kern="1200" dirty="0">
              <a:solidFill>
                <a:schemeClr val="tx1"/>
              </a:solidFill>
              <a:hlinkClick xmlns:r="http://schemas.openxmlformats.org/officeDocument/2006/relationships" r:id="" action="ppaction://hlinksldjump"/>
            </a:rPr>
            <a:t>osuuskunnan toiminta</a:t>
          </a:r>
          <a:endParaRPr lang="fi-FI" sz="2700" kern="1200" dirty="0"/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700" kern="1200" dirty="0"/>
        </a:p>
      </dsp:txBody>
      <dsp:txXfrm rot="-5400000">
        <a:off x="5486399" y="2828726"/>
        <a:ext cx="5486400" cy="1697236"/>
      </dsp:txXfrm>
    </dsp:sp>
    <dsp:sp modelId="{3BFB5D74-2F17-401F-B383-5EE4B59E991E}">
      <dsp:nvSpPr>
        <dsp:cNvPr id="0" name=""/>
        <dsp:cNvSpPr/>
      </dsp:nvSpPr>
      <dsp:spPr>
        <a:xfrm>
          <a:off x="3840480" y="1697236"/>
          <a:ext cx="3291840" cy="1131490"/>
        </a:xfrm>
        <a:prstGeom prst="roundRect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700" kern="1200" dirty="0"/>
            <a:t>TYÖLLISYYSASTEEN</a:t>
          </a:r>
          <a:br>
            <a:rPr lang="fi-FI" sz="2700" kern="1200" dirty="0"/>
          </a:br>
          <a:r>
            <a:rPr lang="fi-FI" sz="2700" kern="1200" dirty="0"/>
            <a:t>NOSTO</a:t>
          </a:r>
        </a:p>
      </dsp:txBody>
      <dsp:txXfrm>
        <a:off x="3895715" y="1752471"/>
        <a:ext cx="3181370" cy="10210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FBFB32-F1D5-4CB1-BF6E-4B10349FEBA8}">
      <dsp:nvSpPr>
        <dsp:cNvPr id="0" name=""/>
        <dsp:cNvSpPr/>
      </dsp:nvSpPr>
      <dsp:spPr>
        <a:xfrm>
          <a:off x="17471" y="0"/>
          <a:ext cx="3763125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4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Kehitysvammaiset,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jotka ovat työtoiminnassa tai avotyössä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Pitkäaikaissairaat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800" kern="1200" dirty="0"/>
        </a:p>
      </dsp:txBody>
      <dsp:txXfrm>
        <a:off x="17471" y="2167466"/>
        <a:ext cx="3763125" cy="2167466"/>
      </dsp:txXfrm>
    </dsp:sp>
    <dsp:sp modelId="{07767679-0D65-4F19-8571-802A95A15EEC}">
      <dsp:nvSpPr>
        <dsp:cNvPr id="0" name=""/>
        <dsp:cNvSpPr/>
      </dsp:nvSpPr>
      <dsp:spPr>
        <a:xfrm>
          <a:off x="981773" y="325120"/>
          <a:ext cx="1804416" cy="180441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E98124-D7AE-45DD-9378-6C74353F84E1}">
      <dsp:nvSpPr>
        <dsp:cNvPr id="0" name=""/>
        <dsp:cNvSpPr/>
      </dsp:nvSpPr>
      <dsp:spPr>
        <a:xfrm>
          <a:off x="3878437" y="0"/>
          <a:ext cx="3763125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2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Tukea tarvitsevat opiskelijat ja siirtymävaiheen valmistuvat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Koulupudokkaat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Työn kautta oppijat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 </a:t>
          </a:r>
        </a:p>
      </dsp:txBody>
      <dsp:txXfrm>
        <a:off x="3878437" y="2167466"/>
        <a:ext cx="3763125" cy="2167466"/>
      </dsp:txXfrm>
    </dsp:sp>
    <dsp:sp modelId="{2D84295E-38BB-41E9-9B9A-910D8D46AC1E}">
      <dsp:nvSpPr>
        <dsp:cNvPr id="0" name=""/>
        <dsp:cNvSpPr/>
      </dsp:nvSpPr>
      <dsp:spPr>
        <a:xfrm>
          <a:off x="4857791" y="246140"/>
          <a:ext cx="1804416" cy="180441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1DB621-C56B-4138-8BF2-1F2F47B4725B}">
      <dsp:nvSpPr>
        <dsp:cNvPr id="0" name=""/>
        <dsp:cNvSpPr/>
      </dsp:nvSpPr>
      <dsp:spPr>
        <a:xfrm>
          <a:off x="7756875" y="0"/>
          <a:ext cx="3763125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Osatyökykyiset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Vaikeasti työllistyvät ml. Nuoret ja ikääntyneet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Työmarkkinoiden ulkopuolella olevat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Osa-aikatyötä tekevät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400" kern="1200" dirty="0"/>
        </a:p>
      </dsp:txBody>
      <dsp:txXfrm>
        <a:off x="7756875" y="2167466"/>
        <a:ext cx="3763125" cy="2167466"/>
      </dsp:txXfrm>
    </dsp:sp>
    <dsp:sp modelId="{55CF37F7-B46B-4A24-961A-D877547D2F23}">
      <dsp:nvSpPr>
        <dsp:cNvPr id="0" name=""/>
        <dsp:cNvSpPr/>
      </dsp:nvSpPr>
      <dsp:spPr>
        <a:xfrm>
          <a:off x="8733810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8CBB83-2E38-45B9-BFA5-A41F626FC995}">
      <dsp:nvSpPr>
        <dsp:cNvPr id="0" name=""/>
        <dsp:cNvSpPr/>
      </dsp:nvSpPr>
      <dsp:spPr>
        <a:xfrm>
          <a:off x="460799" y="4605866"/>
          <a:ext cx="10598400" cy="8128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FBFB32-F1D5-4CB1-BF6E-4B10349FEBA8}">
      <dsp:nvSpPr>
        <dsp:cNvPr id="0" name=""/>
        <dsp:cNvSpPr/>
      </dsp:nvSpPr>
      <dsp:spPr>
        <a:xfrm>
          <a:off x="17471" y="0"/>
          <a:ext cx="3763125" cy="5539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Vahvuuksien ja kärkiosaamisen tunnistaminen ja vahvistaminen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8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Työn yksilöllinen räätälöinti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Työn koordinointi ja ohjaus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Siirtymien tuki avoimille työmarkkinoille</a:t>
          </a:r>
          <a:endParaRPr lang="fi-FI" sz="1800" kern="1200" dirty="0"/>
        </a:p>
      </dsp:txBody>
      <dsp:txXfrm>
        <a:off x="17471" y="2215946"/>
        <a:ext cx="3763125" cy="2215946"/>
      </dsp:txXfrm>
    </dsp:sp>
    <dsp:sp modelId="{07767679-0D65-4F19-8571-802A95A15EEC}">
      <dsp:nvSpPr>
        <dsp:cNvPr id="0" name=""/>
        <dsp:cNvSpPr/>
      </dsp:nvSpPr>
      <dsp:spPr>
        <a:xfrm>
          <a:off x="961593" y="177615"/>
          <a:ext cx="1844775" cy="184477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E98124-D7AE-45DD-9378-6C74353F84E1}">
      <dsp:nvSpPr>
        <dsp:cNvPr id="0" name=""/>
        <dsp:cNvSpPr/>
      </dsp:nvSpPr>
      <dsp:spPr>
        <a:xfrm>
          <a:off x="3878437" y="0"/>
          <a:ext cx="3763125" cy="5539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400" kern="120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i-FI" sz="2000" kern="120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i-FI" sz="2000" kern="1200" dirty="0"/>
        </a:p>
        <a:p>
          <a:pPr marL="0"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Vahvuuksien ja osaamisen tunnistaminen ja vahvistaminen</a:t>
          </a:r>
        </a:p>
        <a:p>
          <a:pPr marL="0"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Koulutuksen yksiköllinen räätälöinti</a:t>
          </a:r>
        </a:p>
        <a:p>
          <a:pPr marL="0"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Koulutusvalmennus ja tuki opiskelun aikana</a:t>
          </a:r>
        </a:p>
        <a:p>
          <a:pPr marL="0"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Siirtymien tuki avoimille työmarkkinoille</a:t>
          </a:r>
        </a:p>
        <a:p>
          <a:pPr marL="0"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800" kern="1200" dirty="0"/>
        </a:p>
        <a:p>
          <a:pPr marL="0"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800" kern="1200" dirty="0"/>
        </a:p>
      </dsp:txBody>
      <dsp:txXfrm>
        <a:off x="3878437" y="2215946"/>
        <a:ext cx="3763125" cy="2215946"/>
      </dsp:txXfrm>
    </dsp:sp>
    <dsp:sp modelId="{2D84295E-38BB-41E9-9B9A-910D8D46AC1E}">
      <dsp:nvSpPr>
        <dsp:cNvPr id="0" name=""/>
        <dsp:cNvSpPr/>
      </dsp:nvSpPr>
      <dsp:spPr>
        <a:xfrm>
          <a:off x="4837612" y="177615"/>
          <a:ext cx="1844775" cy="184477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1DB621-C56B-4138-8BF2-1F2F47B4725B}">
      <dsp:nvSpPr>
        <dsp:cNvPr id="0" name=""/>
        <dsp:cNvSpPr/>
      </dsp:nvSpPr>
      <dsp:spPr>
        <a:xfrm>
          <a:off x="7756875" y="0"/>
          <a:ext cx="3763125" cy="5539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8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Vahvuuksien ja kärkiosaamisen tunnistaminen ja vahvistaminen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Työn yksilöllinen räätälöinti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Työn koordinointi ja valmennus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Siirtymien tuki avoimille työmarkkinoille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400" kern="1200" dirty="0"/>
        </a:p>
      </dsp:txBody>
      <dsp:txXfrm>
        <a:off x="7756875" y="2215946"/>
        <a:ext cx="3763125" cy="2215946"/>
      </dsp:txXfrm>
    </dsp:sp>
    <dsp:sp modelId="{55CF37F7-B46B-4A24-961A-D877547D2F23}">
      <dsp:nvSpPr>
        <dsp:cNvPr id="0" name=""/>
        <dsp:cNvSpPr/>
      </dsp:nvSpPr>
      <dsp:spPr>
        <a:xfrm>
          <a:off x="8713631" y="177615"/>
          <a:ext cx="1844775" cy="1844775"/>
        </a:xfrm>
        <a:prstGeom prst="ellipse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8CBB83-2E38-45B9-BFA5-A41F626FC995}">
      <dsp:nvSpPr>
        <dsp:cNvPr id="0" name=""/>
        <dsp:cNvSpPr/>
      </dsp:nvSpPr>
      <dsp:spPr>
        <a:xfrm>
          <a:off x="460799" y="4708885"/>
          <a:ext cx="10598400" cy="830979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E2F27-E21D-4111-BBE5-8B471F91FDCA}" type="datetimeFigureOut">
              <a:rPr lang="fi-FI" smtClean="0"/>
              <a:t>31.1.2020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453" y="4776791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1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59E9D-A4C2-4196-B975-BF4C2BE5F141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5977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59E9D-A4C2-4196-B975-BF4C2BE5F141}" type="slidenum">
              <a:rPr lang="fi-FI" smtClean="0"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8815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sz="16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59E9D-A4C2-4196-B975-BF4C2BE5F141}" type="slidenum">
              <a:rPr lang="fi-FI" smtClean="0"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0706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Tiedot Rakennetyöttömät yhteensä Rakennetyöttömät yhteensä=yhteismäärä kuukauden lopussa pitkäaikaistyöttömien, rinnasteisten pitkäaikaistyöttömien, palveluilta työttömäksi jääneiden ja palveluilta palveluille siirtyneiden määristä.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Pitkäaikaistyöttömät </a:t>
            </a:r>
            <a:r>
              <a:rPr lang="fi-FI" dirty="0" err="1"/>
              <a:t>Pitkäaikaistyöttömät</a:t>
            </a:r>
            <a:r>
              <a:rPr lang="fi-FI" dirty="0"/>
              <a:t> sisältää vähintään vuoden yhdenjaksoisesti työttömänä työnhakijana olleet.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Rinnasteiset pitkäaikaistyöttömät Rinnasteiset pitkäaikaistyöttömät sisältää viimeisen 16 kuukauden aikana yhteensä vähintään 12 kuukautta työttömänä työnhakijana olleet. Ei kuitenkaan edelliseen ryhmään kuuluvia yhdenjaksoisia pitkäaikaistyöttömiä.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Palveluilta työttömäksi Palveluilta työttömäksi jääneisiin lasketaan viimeisen 12 kuukauden aikana työllistämisessä, työharjoittelussa/työelämävalmennuksessa, kokeiluissa, työvoimakoulutuksessa, valmennuksissa, vuorotteluvapaasijaisena, omaehtoisessa opiskelussa tai kuntouttavassa työtoiminnassa olleet, joiden sijoitus on päättynyt 3 kuukautta ennen laskentapäivää ja jotka ovat kuukauden laskentapäivänä työttöminä työnhakijoina. Henkilöt eivät sisälly pitkäaikaistyöttömien tai rinnasteisten pitkäaikaistyöttömien muuttujiin.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Palveluilta palveluille Palveluilta palveluille sijoittuneisiin lasketaan työllistämisessä, työharjoittelussa/työelämävalmennuksessa, kokeiluissa, työvoimakoulutuksessa, valmennuksissa, vuorotteluvapaasijaisena, omaehtoisessa opiskelussa tai kuntouttavassa työtoiminnassa laskentapäivänä olevat, jotka ovat olleet viimeisen 16 kuukauden aikana em. palveluissa, joka on kuitenkin päättynyt 3 kuukautta ennen laskentapäivänä voimassa olevan palvelun alkua. Lisäksi henkilön on täytynyt olla viimeisen 16 kuukauden aikana yhteensä vähintään 12 kuukautta työttömänä työnhakijana tai em. aktiivipalveluissa. 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59E9D-A4C2-4196-B975-BF4C2BE5F141}" type="slidenum">
              <a:rPr lang="fi-FI" smtClean="0"/>
              <a:t>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54359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259E9D-A4C2-4196-B975-BF4C2BE5F14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8609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Avoimet työpaikat -tilasto kattaa sekä vakituiset että määrä­aikaiset työ­paikat, mutta alle kuukauden kestävät työ­suhteet on rajattu tilaston ulko­puolelle. Mukaan ei siis lasketa tila­päistä, esimerkiksi lyhyistä sairas­poissaoloista johtuvaa, sijaisten tarvetta.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59E9D-A4C2-4196-B975-BF4C2BE5F141}" type="slidenum">
              <a:rPr lang="fi-FI" smtClean="0"/>
              <a:t>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05085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3BEBC-0FC8-4B39-96CC-98412E4E0B28}" type="datetimeFigureOut">
              <a:rPr lang="fi-FI" smtClean="0"/>
              <a:t>31.1.2020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CBB2-0C0B-4D4F-937F-B5BEE197226B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44794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3BEBC-0FC8-4B39-96CC-98412E4E0B28}" type="datetimeFigureOut">
              <a:rPr lang="fi-FI" smtClean="0"/>
              <a:t>31.1.2020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CBB2-0C0B-4D4F-937F-B5BEE197226B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60942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3BEBC-0FC8-4B39-96CC-98412E4E0B28}" type="datetimeFigureOut">
              <a:rPr lang="fi-FI" smtClean="0"/>
              <a:t>31.1.2020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CBB2-0C0B-4D4F-937F-B5BEE197226B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37904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6">
            <a:extLst>
              <a:ext uri="{FF2B5EF4-FFF2-40B4-BE49-F238E27FC236}">
                <a16:creationId xmlns:a16="http://schemas.microsoft.com/office/drawing/2014/main" id="{483557E8-A6D2-43DE-BD6F-33A623F3E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156555C7-4C3C-4C96-A9D6-580D7AEBB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B35B2-5C30-4BE6-9477-6EDDE678DE3B}" type="datetimeFigureOut">
              <a:rPr lang="fi-FI"/>
              <a:pPr>
                <a:defRPr/>
              </a:pPr>
              <a:t>31.1.2020</a:t>
            </a:fld>
            <a:endParaRPr lang="fi-FI" dirty="0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1A718B50-4EF0-4DFE-961A-E61F79585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5589C5D4-7C45-48B8-AA17-DB8F65BB5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A0FE3-46ED-4B34-8653-97DEC667436E}" type="slidenum">
              <a:rPr lang="fi-FI" altLang="fi-FI"/>
              <a:pPr>
                <a:defRPr/>
              </a:pPr>
              <a:t>‹#›</a:t>
            </a:fld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3276596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6">
            <a:extLst>
              <a:ext uri="{FF2B5EF4-FFF2-40B4-BE49-F238E27FC236}">
                <a16:creationId xmlns:a16="http://schemas.microsoft.com/office/drawing/2014/main" id="{6B6F2614-2574-438E-899E-3C88745C5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ACFE2B8A-983F-4E85-9D7D-FCEC82E44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A9110-9722-4E3B-B0D4-1F08BF82A267}" type="datetimeFigureOut">
              <a:rPr lang="fi-FI"/>
              <a:pPr>
                <a:defRPr/>
              </a:pPr>
              <a:t>31.1.2020</a:t>
            </a:fld>
            <a:endParaRPr lang="fi-FI" dirty="0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316B7E79-E35C-4A67-B26C-0C65ABA03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C55DEE6-88E1-46E4-8D6C-9E553F053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67728-40BD-4B60-AA68-D65B66FBCD3E}" type="slidenum">
              <a:rPr lang="fi-FI" altLang="fi-FI"/>
              <a:pPr>
                <a:defRPr/>
              </a:pPr>
              <a:t>‹#›</a:t>
            </a:fld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3614437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6">
            <a:extLst>
              <a:ext uri="{FF2B5EF4-FFF2-40B4-BE49-F238E27FC236}">
                <a16:creationId xmlns:a16="http://schemas.microsoft.com/office/drawing/2014/main" id="{89F010D7-1313-4AF8-A710-90C30F0FE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76347C06-8F26-4D4E-A059-5665A9BA3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C2D1A-6D4A-4AB7-B11B-7141DD0199EB}" type="datetimeFigureOut">
              <a:rPr lang="fi-FI"/>
              <a:pPr>
                <a:defRPr/>
              </a:pPr>
              <a:t>31.1.2020</a:t>
            </a:fld>
            <a:endParaRPr lang="fi-FI" dirty="0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AA06D5AB-9B90-4553-ADFA-25525CE6C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1786ADA8-24C1-4591-862D-1D9328505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2964D-40FE-4415-9EF8-8510851E8764}" type="slidenum">
              <a:rPr lang="fi-FI" altLang="fi-FI"/>
              <a:pPr>
                <a:defRPr/>
              </a:pPr>
              <a:t>‹#›</a:t>
            </a:fld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248416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6">
            <a:extLst>
              <a:ext uri="{FF2B5EF4-FFF2-40B4-BE49-F238E27FC236}">
                <a16:creationId xmlns:a16="http://schemas.microsoft.com/office/drawing/2014/main" id="{AC19787E-FA7E-4B2B-91E6-3516F7160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Päivämäärän paikkamerkki 4">
            <a:extLst>
              <a:ext uri="{FF2B5EF4-FFF2-40B4-BE49-F238E27FC236}">
                <a16:creationId xmlns:a16="http://schemas.microsoft.com/office/drawing/2014/main" id="{883CD862-8326-4FD5-8D01-E72411905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09BEB-9663-4F4F-90FB-6B17CB63743E}" type="datetimeFigureOut">
              <a:rPr lang="fi-FI"/>
              <a:pPr>
                <a:defRPr/>
              </a:pPr>
              <a:t>31.1.2020</a:t>
            </a:fld>
            <a:endParaRPr lang="fi-FI" dirty="0"/>
          </a:p>
        </p:txBody>
      </p:sp>
      <p:sp>
        <p:nvSpPr>
          <p:cNvPr id="7" name="Alatunnisteen paikkamerkki 5">
            <a:extLst>
              <a:ext uri="{FF2B5EF4-FFF2-40B4-BE49-F238E27FC236}">
                <a16:creationId xmlns:a16="http://schemas.microsoft.com/office/drawing/2014/main" id="{764292F0-B0A8-4A39-8EE3-6D6E68FEF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8" name="Dian numeron paikkamerkki 6">
            <a:extLst>
              <a:ext uri="{FF2B5EF4-FFF2-40B4-BE49-F238E27FC236}">
                <a16:creationId xmlns:a16="http://schemas.microsoft.com/office/drawing/2014/main" id="{FDDF64C9-3A25-423F-8557-0631F23C0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85B38-248B-40BB-BD95-6AABB7338ED0}" type="slidenum">
              <a:rPr lang="fi-FI" altLang="fi-FI"/>
              <a:pPr>
                <a:defRPr/>
              </a:pPr>
              <a:t>‹#›</a:t>
            </a:fld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3117266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A489A660-E7DD-425C-A2A3-3772C1E61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Päivämäärän paikkamerkki 6">
            <a:extLst>
              <a:ext uri="{FF2B5EF4-FFF2-40B4-BE49-F238E27FC236}">
                <a16:creationId xmlns:a16="http://schemas.microsoft.com/office/drawing/2014/main" id="{2C48EB91-04B8-4F54-A283-8BAC12E53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CDD48-9997-40FB-A493-90A52E4069DC}" type="datetimeFigureOut">
              <a:rPr lang="fi-FI"/>
              <a:pPr>
                <a:defRPr/>
              </a:pPr>
              <a:t>31.1.2020</a:t>
            </a:fld>
            <a:endParaRPr lang="fi-FI" dirty="0"/>
          </a:p>
        </p:txBody>
      </p:sp>
      <p:sp>
        <p:nvSpPr>
          <p:cNvPr id="9" name="Alatunnisteen paikkamerkki 7">
            <a:extLst>
              <a:ext uri="{FF2B5EF4-FFF2-40B4-BE49-F238E27FC236}">
                <a16:creationId xmlns:a16="http://schemas.microsoft.com/office/drawing/2014/main" id="{5F163536-E30D-4A64-914F-E2C4593E8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0" name="Dian numeron paikkamerkki 8">
            <a:extLst>
              <a:ext uri="{FF2B5EF4-FFF2-40B4-BE49-F238E27FC236}">
                <a16:creationId xmlns:a16="http://schemas.microsoft.com/office/drawing/2014/main" id="{CAB12253-EADA-4D6B-BF1F-B52559FA4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AFCB1-C048-4ADD-8047-AC2E45DF3A76}" type="slidenum">
              <a:rPr lang="fi-FI" altLang="fi-FI"/>
              <a:pPr>
                <a:defRPr/>
              </a:pPr>
              <a:t>‹#›</a:t>
            </a:fld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1997927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6">
            <a:extLst>
              <a:ext uri="{FF2B5EF4-FFF2-40B4-BE49-F238E27FC236}">
                <a16:creationId xmlns:a16="http://schemas.microsoft.com/office/drawing/2014/main" id="{33B99E87-FAFF-4EDD-9863-F060533030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4" name="Päivämäärän paikkamerkki 2">
            <a:extLst>
              <a:ext uri="{FF2B5EF4-FFF2-40B4-BE49-F238E27FC236}">
                <a16:creationId xmlns:a16="http://schemas.microsoft.com/office/drawing/2014/main" id="{47DEEC94-BB78-4EB1-B8EC-E382E263F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9D073-52E4-4D56-BAAC-DBC074B3058B}" type="datetimeFigureOut">
              <a:rPr lang="fi-FI"/>
              <a:pPr>
                <a:defRPr/>
              </a:pPr>
              <a:t>31.1.2020</a:t>
            </a:fld>
            <a:endParaRPr lang="fi-FI" dirty="0"/>
          </a:p>
        </p:txBody>
      </p:sp>
      <p:sp>
        <p:nvSpPr>
          <p:cNvPr id="5" name="Alatunnisteen paikkamerkki 3">
            <a:extLst>
              <a:ext uri="{FF2B5EF4-FFF2-40B4-BE49-F238E27FC236}">
                <a16:creationId xmlns:a16="http://schemas.microsoft.com/office/drawing/2014/main" id="{475F17D7-C22F-4991-9389-8EDDB071B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FD456C42-51A8-4111-945F-AD47F929C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32F17-2F0D-4884-B8E0-561D1E5A16DB}" type="slidenum">
              <a:rPr lang="fi-FI" altLang="fi-FI"/>
              <a:pPr>
                <a:defRPr/>
              </a:pPr>
              <a:t>‹#›</a:t>
            </a:fld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30497839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6">
            <a:extLst>
              <a:ext uri="{FF2B5EF4-FFF2-40B4-BE49-F238E27FC236}">
                <a16:creationId xmlns:a16="http://schemas.microsoft.com/office/drawing/2014/main" id="{7585F614-1E87-488E-BA17-EC2DC5CDDC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äivämäärän paikkamerkki 1">
            <a:extLst>
              <a:ext uri="{FF2B5EF4-FFF2-40B4-BE49-F238E27FC236}">
                <a16:creationId xmlns:a16="http://schemas.microsoft.com/office/drawing/2014/main" id="{64ED8565-3966-443D-82E2-7269F32ED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2E6B5-589D-4979-B8DC-23C875A01E0E}" type="datetimeFigureOut">
              <a:rPr lang="fi-FI"/>
              <a:pPr>
                <a:defRPr/>
              </a:pPr>
              <a:t>31.1.2020</a:t>
            </a:fld>
            <a:endParaRPr lang="fi-FI" dirty="0"/>
          </a:p>
        </p:txBody>
      </p:sp>
      <p:sp>
        <p:nvSpPr>
          <p:cNvPr id="4" name="Alatunnisteen paikkamerkki 2">
            <a:extLst>
              <a:ext uri="{FF2B5EF4-FFF2-40B4-BE49-F238E27FC236}">
                <a16:creationId xmlns:a16="http://schemas.microsoft.com/office/drawing/2014/main" id="{7BAA08AC-301C-4685-A50E-9D1C072AF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5" name="Dian numeron paikkamerkki 3">
            <a:extLst>
              <a:ext uri="{FF2B5EF4-FFF2-40B4-BE49-F238E27FC236}">
                <a16:creationId xmlns:a16="http://schemas.microsoft.com/office/drawing/2014/main" id="{C8B979EC-A950-4F97-AEB7-F74A745C0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751EB-4EF3-4021-9F2D-9E8D78CC1094}" type="slidenum">
              <a:rPr lang="fi-FI" altLang="fi-FI"/>
              <a:pPr>
                <a:defRPr/>
              </a:pPr>
              <a:t>‹#›</a:t>
            </a:fld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41270653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6">
            <a:extLst>
              <a:ext uri="{FF2B5EF4-FFF2-40B4-BE49-F238E27FC236}">
                <a16:creationId xmlns:a16="http://schemas.microsoft.com/office/drawing/2014/main" id="{F31FA9F9-8400-48B3-91B4-AF4C55F9E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4">
            <a:extLst>
              <a:ext uri="{FF2B5EF4-FFF2-40B4-BE49-F238E27FC236}">
                <a16:creationId xmlns:a16="http://schemas.microsoft.com/office/drawing/2014/main" id="{0A10D73D-1B52-4B64-8F91-A47D87BE4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284D0-53EE-47E2-A82F-C40861BEE0E3}" type="datetimeFigureOut">
              <a:rPr lang="fi-FI"/>
              <a:pPr>
                <a:defRPr/>
              </a:pPr>
              <a:t>31.1.2020</a:t>
            </a:fld>
            <a:endParaRPr lang="fi-FI" dirty="0"/>
          </a:p>
        </p:txBody>
      </p:sp>
      <p:sp>
        <p:nvSpPr>
          <p:cNvPr id="7" name="Alatunnisteen paikkamerkki 5">
            <a:extLst>
              <a:ext uri="{FF2B5EF4-FFF2-40B4-BE49-F238E27FC236}">
                <a16:creationId xmlns:a16="http://schemas.microsoft.com/office/drawing/2014/main" id="{448BDCE5-E1C4-4630-ADD1-6A735EBD2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8" name="Dian numeron paikkamerkki 6">
            <a:extLst>
              <a:ext uri="{FF2B5EF4-FFF2-40B4-BE49-F238E27FC236}">
                <a16:creationId xmlns:a16="http://schemas.microsoft.com/office/drawing/2014/main" id="{023F27A2-E9B8-4D95-AF46-33F9A8C84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1A561-2900-4189-8D4F-26B8D3EFB037}" type="slidenum">
              <a:rPr lang="fi-FI" altLang="fi-FI"/>
              <a:pPr>
                <a:defRPr/>
              </a:pPr>
              <a:t>‹#›</a:t>
            </a:fld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166995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3BEBC-0FC8-4B39-96CC-98412E4E0B28}" type="datetimeFigureOut">
              <a:rPr lang="fi-FI" smtClean="0"/>
              <a:t>31.1.2020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CBB2-0C0B-4D4F-937F-B5BEE197226B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73727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6">
            <a:extLst>
              <a:ext uri="{FF2B5EF4-FFF2-40B4-BE49-F238E27FC236}">
                <a16:creationId xmlns:a16="http://schemas.microsoft.com/office/drawing/2014/main" id="{201F6776-BAB0-4CBA-A1A9-C37917C25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4">
            <a:extLst>
              <a:ext uri="{FF2B5EF4-FFF2-40B4-BE49-F238E27FC236}">
                <a16:creationId xmlns:a16="http://schemas.microsoft.com/office/drawing/2014/main" id="{C29061F7-60BD-40FB-BAA7-595574E1D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F8C8A-21E3-4C60-8157-B9891C1A76AA}" type="datetimeFigureOut">
              <a:rPr lang="fi-FI"/>
              <a:pPr>
                <a:defRPr/>
              </a:pPr>
              <a:t>31.1.2020</a:t>
            </a:fld>
            <a:endParaRPr lang="fi-FI" dirty="0"/>
          </a:p>
        </p:txBody>
      </p:sp>
      <p:sp>
        <p:nvSpPr>
          <p:cNvPr id="7" name="Alatunnisteen paikkamerkki 5">
            <a:extLst>
              <a:ext uri="{FF2B5EF4-FFF2-40B4-BE49-F238E27FC236}">
                <a16:creationId xmlns:a16="http://schemas.microsoft.com/office/drawing/2014/main" id="{A937D6DE-C18D-416A-8F22-D48E6B4F5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8" name="Dian numeron paikkamerkki 6">
            <a:extLst>
              <a:ext uri="{FF2B5EF4-FFF2-40B4-BE49-F238E27FC236}">
                <a16:creationId xmlns:a16="http://schemas.microsoft.com/office/drawing/2014/main" id="{BB8B0D9D-D1E5-4E15-A3BB-ABA2F273C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989C7-2C16-4E5C-AF14-6B6F3339489F}" type="slidenum">
              <a:rPr lang="fi-FI" altLang="fi-FI"/>
              <a:pPr>
                <a:defRPr/>
              </a:pPr>
              <a:t>‹#›</a:t>
            </a:fld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15647389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6">
            <a:extLst>
              <a:ext uri="{FF2B5EF4-FFF2-40B4-BE49-F238E27FC236}">
                <a16:creationId xmlns:a16="http://schemas.microsoft.com/office/drawing/2014/main" id="{78676152-1C75-4C45-968C-5EB763445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27F88D57-C631-4DA7-98DC-EB2937EA1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3E408-B459-4916-90EF-C47F7834D28C}" type="datetimeFigureOut">
              <a:rPr lang="fi-FI"/>
              <a:pPr>
                <a:defRPr/>
              </a:pPr>
              <a:t>31.1.2020</a:t>
            </a:fld>
            <a:endParaRPr lang="fi-FI" dirty="0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E7E84A75-896F-4C11-8EAB-DE703A5D9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085CDE13-8E45-46EB-8E18-1F2112923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D56CC-B32E-45C2-864F-944FBEB4D19B}" type="slidenum">
              <a:rPr lang="fi-FI" altLang="fi-FI"/>
              <a:pPr>
                <a:defRPr/>
              </a:pPr>
              <a:t>‹#›</a:t>
            </a:fld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32298015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6">
            <a:extLst>
              <a:ext uri="{FF2B5EF4-FFF2-40B4-BE49-F238E27FC236}">
                <a16:creationId xmlns:a16="http://schemas.microsoft.com/office/drawing/2014/main" id="{487D8DE9-E02D-4842-A9CA-8CEE2458D2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EEAE8A8-B38D-4BFC-A927-C8D6C64C5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FABA6-3B03-416A-9E2E-E658CBA09847}" type="datetimeFigureOut">
              <a:rPr lang="fi-FI"/>
              <a:pPr>
                <a:defRPr/>
              </a:pPr>
              <a:t>31.1.2020</a:t>
            </a:fld>
            <a:endParaRPr lang="fi-FI" dirty="0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33470048-9F7B-4E7E-B9F8-ABEB63005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BD431A6C-63E3-4D61-BF4A-DD81F98D3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3C893-9043-414F-A834-A805C9E19D81}" type="slidenum">
              <a:rPr lang="fi-FI" altLang="fi-FI"/>
              <a:pPr>
                <a:defRPr/>
              </a:pPr>
              <a:t>‹#›</a:t>
            </a:fld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28590084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6">
            <a:extLst>
              <a:ext uri="{FF2B5EF4-FFF2-40B4-BE49-F238E27FC236}">
                <a16:creationId xmlns:a16="http://schemas.microsoft.com/office/drawing/2014/main" id="{483557E8-A6D2-43DE-BD6F-33A623F3E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156555C7-4C3C-4C96-A9D6-580D7AEBB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B35B2-5C30-4BE6-9477-6EDDE678DE3B}" type="datetimeFigureOut">
              <a:rPr lang="fi-FI"/>
              <a:pPr>
                <a:defRPr/>
              </a:pPr>
              <a:t>31.1.2020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1A718B50-4EF0-4DFE-961A-E61F79585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5589C5D4-7C45-48B8-AA17-DB8F65BB5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A0FE3-46ED-4B34-8653-97DEC667436E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2179818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6">
            <a:extLst>
              <a:ext uri="{FF2B5EF4-FFF2-40B4-BE49-F238E27FC236}">
                <a16:creationId xmlns:a16="http://schemas.microsoft.com/office/drawing/2014/main" id="{6B6F2614-2574-438E-899E-3C88745C5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latin typeface="Copperplate Gothic Bold" panose="020E07050202060204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ACFE2B8A-983F-4E85-9D7D-FCEC82E44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A9110-9722-4E3B-B0D4-1F08BF82A267}" type="datetimeFigureOut">
              <a:rPr lang="fi-FI"/>
              <a:pPr>
                <a:defRPr/>
              </a:pPr>
              <a:t>31.1.2020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316B7E79-E35C-4A67-B26C-0C65ABA03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C55DEE6-88E1-46E4-8D6C-9E553F053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67728-40BD-4B60-AA68-D65B66FBCD3E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556477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6">
            <a:extLst>
              <a:ext uri="{FF2B5EF4-FFF2-40B4-BE49-F238E27FC236}">
                <a16:creationId xmlns:a16="http://schemas.microsoft.com/office/drawing/2014/main" id="{89F010D7-1313-4AF8-A710-90C30F0FE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76347C06-8F26-4D4E-A059-5665A9BA3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C2D1A-6D4A-4AB7-B11B-7141DD0199EB}" type="datetimeFigureOut">
              <a:rPr lang="fi-FI"/>
              <a:pPr>
                <a:defRPr/>
              </a:pPr>
              <a:t>31.1.2020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AA06D5AB-9B90-4553-ADFA-25525CE6C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1786ADA8-24C1-4591-862D-1D9328505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2964D-40FE-4415-9EF8-8510851E8764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6998500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6">
            <a:extLst>
              <a:ext uri="{FF2B5EF4-FFF2-40B4-BE49-F238E27FC236}">
                <a16:creationId xmlns:a16="http://schemas.microsoft.com/office/drawing/2014/main" id="{AC19787E-FA7E-4B2B-91E6-3516F7160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Päivämäärän paikkamerkki 4">
            <a:extLst>
              <a:ext uri="{FF2B5EF4-FFF2-40B4-BE49-F238E27FC236}">
                <a16:creationId xmlns:a16="http://schemas.microsoft.com/office/drawing/2014/main" id="{883CD862-8326-4FD5-8D01-E72411905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09BEB-9663-4F4F-90FB-6B17CB63743E}" type="datetimeFigureOut">
              <a:rPr lang="fi-FI"/>
              <a:pPr>
                <a:defRPr/>
              </a:pPr>
              <a:t>31.1.2020</a:t>
            </a:fld>
            <a:endParaRPr lang="fi-FI"/>
          </a:p>
        </p:txBody>
      </p:sp>
      <p:sp>
        <p:nvSpPr>
          <p:cNvPr id="7" name="Alatunnisteen paikkamerkki 5">
            <a:extLst>
              <a:ext uri="{FF2B5EF4-FFF2-40B4-BE49-F238E27FC236}">
                <a16:creationId xmlns:a16="http://schemas.microsoft.com/office/drawing/2014/main" id="{764292F0-B0A8-4A39-8EE3-6D6E68FEF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Dian numeron paikkamerkki 6">
            <a:extLst>
              <a:ext uri="{FF2B5EF4-FFF2-40B4-BE49-F238E27FC236}">
                <a16:creationId xmlns:a16="http://schemas.microsoft.com/office/drawing/2014/main" id="{FDDF64C9-3A25-423F-8557-0631F23C0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85B38-248B-40BB-BD95-6AABB7338ED0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6521771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A489A660-E7DD-425C-A2A3-3772C1E61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Päivämäärän paikkamerkki 6">
            <a:extLst>
              <a:ext uri="{FF2B5EF4-FFF2-40B4-BE49-F238E27FC236}">
                <a16:creationId xmlns:a16="http://schemas.microsoft.com/office/drawing/2014/main" id="{2C48EB91-04B8-4F54-A283-8BAC12E53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CDD48-9997-40FB-A493-90A52E4069DC}" type="datetimeFigureOut">
              <a:rPr lang="fi-FI"/>
              <a:pPr>
                <a:defRPr/>
              </a:pPr>
              <a:t>31.1.2020</a:t>
            </a:fld>
            <a:endParaRPr lang="fi-FI"/>
          </a:p>
        </p:txBody>
      </p:sp>
      <p:sp>
        <p:nvSpPr>
          <p:cNvPr id="9" name="Alatunnisteen paikkamerkki 7">
            <a:extLst>
              <a:ext uri="{FF2B5EF4-FFF2-40B4-BE49-F238E27FC236}">
                <a16:creationId xmlns:a16="http://schemas.microsoft.com/office/drawing/2014/main" id="{5F163536-E30D-4A64-914F-E2C4593E8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" name="Dian numeron paikkamerkki 8">
            <a:extLst>
              <a:ext uri="{FF2B5EF4-FFF2-40B4-BE49-F238E27FC236}">
                <a16:creationId xmlns:a16="http://schemas.microsoft.com/office/drawing/2014/main" id="{CAB12253-EADA-4D6B-BF1F-B52559FA4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AFCB1-C048-4ADD-8047-AC2E45DF3A76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9179196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6">
            <a:extLst>
              <a:ext uri="{FF2B5EF4-FFF2-40B4-BE49-F238E27FC236}">
                <a16:creationId xmlns:a16="http://schemas.microsoft.com/office/drawing/2014/main" id="{33B99E87-FAFF-4EDD-9863-F060533030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4" name="Päivämäärän paikkamerkki 2">
            <a:extLst>
              <a:ext uri="{FF2B5EF4-FFF2-40B4-BE49-F238E27FC236}">
                <a16:creationId xmlns:a16="http://schemas.microsoft.com/office/drawing/2014/main" id="{47DEEC94-BB78-4EB1-B8EC-E382E263F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9D073-52E4-4D56-BAAC-DBC074B3058B}" type="datetimeFigureOut">
              <a:rPr lang="fi-FI"/>
              <a:pPr>
                <a:defRPr/>
              </a:pPr>
              <a:t>31.1.2020</a:t>
            </a:fld>
            <a:endParaRPr lang="fi-FI"/>
          </a:p>
        </p:txBody>
      </p:sp>
      <p:sp>
        <p:nvSpPr>
          <p:cNvPr id="5" name="Alatunnisteen paikkamerkki 3">
            <a:extLst>
              <a:ext uri="{FF2B5EF4-FFF2-40B4-BE49-F238E27FC236}">
                <a16:creationId xmlns:a16="http://schemas.microsoft.com/office/drawing/2014/main" id="{475F17D7-C22F-4991-9389-8EDDB071B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FD456C42-51A8-4111-945F-AD47F929C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32F17-2F0D-4884-B8E0-561D1E5A16DB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9205589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6">
            <a:extLst>
              <a:ext uri="{FF2B5EF4-FFF2-40B4-BE49-F238E27FC236}">
                <a16:creationId xmlns:a16="http://schemas.microsoft.com/office/drawing/2014/main" id="{7585F614-1E87-488E-BA17-EC2DC5CDDC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äivämäärän paikkamerkki 1">
            <a:extLst>
              <a:ext uri="{FF2B5EF4-FFF2-40B4-BE49-F238E27FC236}">
                <a16:creationId xmlns:a16="http://schemas.microsoft.com/office/drawing/2014/main" id="{64ED8565-3966-443D-82E2-7269F32ED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2E6B5-589D-4979-B8DC-23C875A01E0E}" type="datetimeFigureOut">
              <a:rPr lang="fi-FI"/>
              <a:pPr>
                <a:defRPr/>
              </a:pPr>
              <a:t>31.1.2020</a:t>
            </a:fld>
            <a:endParaRPr lang="fi-FI"/>
          </a:p>
        </p:txBody>
      </p:sp>
      <p:sp>
        <p:nvSpPr>
          <p:cNvPr id="4" name="Alatunnisteen paikkamerkki 2">
            <a:extLst>
              <a:ext uri="{FF2B5EF4-FFF2-40B4-BE49-F238E27FC236}">
                <a16:creationId xmlns:a16="http://schemas.microsoft.com/office/drawing/2014/main" id="{7BAA08AC-301C-4685-A50E-9D1C072AF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3">
            <a:extLst>
              <a:ext uri="{FF2B5EF4-FFF2-40B4-BE49-F238E27FC236}">
                <a16:creationId xmlns:a16="http://schemas.microsoft.com/office/drawing/2014/main" id="{C8B979EC-A950-4F97-AEB7-F74A745C0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751EB-4EF3-4021-9F2D-9E8D78CC1094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997624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3BEBC-0FC8-4B39-96CC-98412E4E0B28}" type="datetimeFigureOut">
              <a:rPr lang="fi-FI" smtClean="0"/>
              <a:t>31.1.2020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CBB2-0C0B-4D4F-937F-B5BEE197226B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946578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6">
            <a:extLst>
              <a:ext uri="{FF2B5EF4-FFF2-40B4-BE49-F238E27FC236}">
                <a16:creationId xmlns:a16="http://schemas.microsoft.com/office/drawing/2014/main" id="{F31FA9F9-8400-48B3-91B4-AF4C55F9E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4">
            <a:extLst>
              <a:ext uri="{FF2B5EF4-FFF2-40B4-BE49-F238E27FC236}">
                <a16:creationId xmlns:a16="http://schemas.microsoft.com/office/drawing/2014/main" id="{0A10D73D-1B52-4B64-8F91-A47D87BE4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284D0-53EE-47E2-A82F-C40861BEE0E3}" type="datetimeFigureOut">
              <a:rPr lang="fi-FI"/>
              <a:pPr>
                <a:defRPr/>
              </a:pPr>
              <a:t>31.1.2020</a:t>
            </a:fld>
            <a:endParaRPr lang="fi-FI"/>
          </a:p>
        </p:txBody>
      </p:sp>
      <p:sp>
        <p:nvSpPr>
          <p:cNvPr id="7" name="Alatunnisteen paikkamerkki 5">
            <a:extLst>
              <a:ext uri="{FF2B5EF4-FFF2-40B4-BE49-F238E27FC236}">
                <a16:creationId xmlns:a16="http://schemas.microsoft.com/office/drawing/2014/main" id="{448BDCE5-E1C4-4630-ADD1-6A735EBD2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Dian numeron paikkamerkki 6">
            <a:extLst>
              <a:ext uri="{FF2B5EF4-FFF2-40B4-BE49-F238E27FC236}">
                <a16:creationId xmlns:a16="http://schemas.microsoft.com/office/drawing/2014/main" id="{023F27A2-E9B8-4D95-AF46-33F9A8C84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1A561-2900-4189-8D4F-26B8D3EFB037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890237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6">
            <a:extLst>
              <a:ext uri="{FF2B5EF4-FFF2-40B4-BE49-F238E27FC236}">
                <a16:creationId xmlns:a16="http://schemas.microsoft.com/office/drawing/2014/main" id="{201F6776-BAB0-4CBA-A1A9-C37917C25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4">
            <a:extLst>
              <a:ext uri="{FF2B5EF4-FFF2-40B4-BE49-F238E27FC236}">
                <a16:creationId xmlns:a16="http://schemas.microsoft.com/office/drawing/2014/main" id="{C29061F7-60BD-40FB-BAA7-595574E1D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F8C8A-21E3-4C60-8157-B9891C1A76AA}" type="datetimeFigureOut">
              <a:rPr lang="fi-FI"/>
              <a:pPr>
                <a:defRPr/>
              </a:pPr>
              <a:t>31.1.2020</a:t>
            </a:fld>
            <a:endParaRPr lang="fi-FI"/>
          </a:p>
        </p:txBody>
      </p:sp>
      <p:sp>
        <p:nvSpPr>
          <p:cNvPr id="7" name="Alatunnisteen paikkamerkki 5">
            <a:extLst>
              <a:ext uri="{FF2B5EF4-FFF2-40B4-BE49-F238E27FC236}">
                <a16:creationId xmlns:a16="http://schemas.microsoft.com/office/drawing/2014/main" id="{A937D6DE-C18D-416A-8F22-D48E6B4F5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Dian numeron paikkamerkki 6">
            <a:extLst>
              <a:ext uri="{FF2B5EF4-FFF2-40B4-BE49-F238E27FC236}">
                <a16:creationId xmlns:a16="http://schemas.microsoft.com/office/drawing/2014/main" id="{BB8B0D9D-D1E5-4E15-A3BB-ABA2F273C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989C7-2C16-4E5C-AF14-6B6F3339489F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9456054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6">
            <a:extLst>
              <a:ext uri="{FF2B5EF4-FFF2-40B4-BE49-F238E27FC236}">
                <a16:creationId xmlns:a16="http://schemas.microsoft.com/office/drawing/2014/main" id="{78676152-1C75-4C45-968C-5EB763445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27F88D57-C631-4DA7-98DC-EB2937EA1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3E408-B459-4916-90EF-C47F7834D28C}" type="datetimeFigureOut">
              <a:rPr lang="fi-FI"/>
              <a:pPr>
                <a:defRPr/>
              </a:pPr>
              <a:t>31.1.2020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E7E84A75-896F-4C11-8EAB-DE703A5D9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085CDE13-8E45-46EB-8E18-1F2112923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D56CC-B32E-45C2-864F-944FBEB4D19B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720255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6">
            <a:extLst>
              <a:ext uri="{FF2B5EF4-FFF2-40B4-BE49-F238E27FC236}">
                <a16:creationId xmlns:a16="http://schemas.microsoft.com/office/drawing/2014/main" id="{487D8DE9-E02D-4842-A9CA-8CEE2458D2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EEAE8A8-B38D-4BFC-A927-C8D6C64C5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FABA6-3B03-416A-9E2E-E658CBA09847}" type="datetimeFigureOut">
              <a:rPr lang="fi-FI"/>
              <a:pPr>
                <a:defRPr/>
              </a:pPr>
              <a:t>31.1.2020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33470048-9F7B-4E7E-B9F8-ABEB63005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BD431A6C-63E3-4D61-BF4A-DD81F98D3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3C893-9043-414F-A834-A805C9E19D8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7332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3BEBC-0FC8-4B39-96CC-98412E4E0B28}" type="datetimeFigureOut">
              <a:rPr lang="fi-FI" smtClean="0"/>
              <a:t>31.1.2020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CBB2-0C0B-4D4F-937F-B5BEE197226B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00359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3BEBC-0FC8-4B39-96CC-98412E4E0B28}" type="datetimeFigureOut">
              <a:rPr lang="fi-FI" smtClean="0"/>
              <a:t>31.1.2020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CBB2-0C0B-4D4F-937F-B5BEE197226B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088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3BEBC-0FC8-4B39-96CC-98412E4E0B28}" type="datetimeFigureOut">
              <a:rPr lang="fi-FI" smtClean="0"/>
              <a:t>31.1.2020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CBB2-0C0B-4D4F-937F-B5BEE197226B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816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3BEBC-0FC8-4B39-96CC-98412E4E0B28}" type="datetimeFigureOut">
              <a:rPr lang="fi-FI" smtClean="0"/>
              <a:t>31.1.2020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CBB2-0C0B-4D4F-937F-B5BEE197226B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472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3BEBC-0FC8-4B39-96CC-98412E4E0B28}" type="datetimeFigureOut">
              <a:rPr lang="fi-FI" smtClean="0"/>
              <a:t>31.1.2020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CBB2-0C0B-4D4F-937F-B5BEE197226B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8016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3BEBC-0FC8-4B39-96CC-98412E4E0B28}" type="datetimeFigureOut">
              <a:rPr lang="fi-FI" smtClean="0"/>
              <a:t>31.1.2020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CBB2-0C0B-4D4F-937F-B5BEE197226B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3210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493BEBC-0FC8-4B39-96CC-98412E4E0B28}" type="datetimeFigureOut">
              <a:rPr lang="fi-FI" smtClean="0"/>
              <a:t>31.1.2020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9CBB2-0C0B-4D4F-937F-B5BEE197226B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71238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>
            <a:extLst>
              <a:ext uri="{FF2B5EF4-FFF2-40B4-BE49-F238E27FC236}">
                <a16:creationId xmlns:a16="http://schemas.microsoft.com/office/drawing/2014/main" id="{040C6A58-32C2-4933-BE6D-A324C94F677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1027" name="Tekstin paikkamerkki 2">
            <a:extLst>
              <a:ext uri="{FF2B5EF4-FFF2-40B4-BE49-F238E27FC236}">
                <a16:creationId xmlns:a16="http://schemas.microsoft.com/office/drawing/2014/main" id="{4CB6BBA3-3177-478D-BC68-4BFA6915CA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B2FA141-D80E-441C-B950-E8A6621649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72CA84-AAC1-4D2F-9B8F-AE7DB778773A}" type="datetimeFigureOut">
              <a:rPr lang="fi-FI"/>
              <a:pPr>
                <a:defRPr/>
              </a:pPr>
              <a:t>31.1.2020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B922D6F-A537-4D44-8045-3AE272BD33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5F3DA5B-57BD-4F59-9FED-C50370EE10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6CAD23F-C44B-4A10-9A72-4B9B737DAD2C}" type="slidenum">
              <a:rPr lang="fi-FI" altLang="fi-FI"/>
              <a:pPr>
                <a:defRPr/>
              </a:pPr>
              <a:t>‹#›</a:t>
            </a:fld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2705648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7F7F7F"/>
          </a:solidFill>
          <a:latin typeface="Copperplate Gothic Light" panose="020E05070202060204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Copperplate Gothic Light" panose="020E05070202060204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Copperplate Gothic Light" panose="020E05070202060204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Copperplate Gothic Light" panose="020E05070202060204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Copperplate Gothic Light" panose="020E05070202060204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Copperplate Gothic Light" panose="020E05070202060204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Copperplate Gothic Light" panose="020E05070202060204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Copperplate Gothic Light" panose="020E05070202060204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Copperplate Gothic Light" panose="020E05070202060204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>
            <a:extLst>
              <a:ext uri="{FF2B5EF4-FFF2-40B4-BE49-F238E27FC236}">
                <a16:creationId xmlns:a16="http://schemas.microsoft.com/office/drawing/2014/main" id="{040C6A58-32C2-4933-BE6D-A324C94F677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1027" name="Tekstin paikkamerkki 2">
            <a:extLst>
              <a:ext uri="{FF2B5EF4-FFF2-40B4-BE49-F238E27FC236}">
                <a16:creationId xmlns:a16="http://schemas.microsoft.com/office/drawing/2014/main" id="{4CB6BBA3-3177-478D-BC68-4BFA6915CA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B2FA141-D80E-441C-B950-E8A6621649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72CA84-AAC1-4D2F-9B8F-AE7DB778773A}" type="datetimeFigureOut">
              <a:rPr lang="fi-FI"/>
              <a:pPr>
                <a:defRPr/>
              </a:pPr>
              <a:t>31.1.2020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B922D6F-A537-4D44-8045-3AE272BD33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5F3DA5B-57BD-4F59-9FED-C50370EE10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6CAD23F-C44B-4A10-9A72-4B9B737DAD2C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97598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7F7F7F"/>
          </a:solidFill>
          <a:latin typeface="Copperplate Gothic Light" panose="020E05070202060204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Copperplate Gothic Light" panose="020E05070202060204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Copperplate Gothic Light" panose="020E05070202060204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Copperplate Gothic Light" panose="020E05070202060204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Copperplate Gothic Light" panose="020E05070202060204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Copperplate Gothic Light" panose="020E05070202060204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Copperplate Gothic Light" panose="020E05070202060204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Copperplate Gothic Light" panose="020E05070202060204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Copperplate Gothic Light" panose="020E05070202060204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" Target="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" Target="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" Target="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slide" Target="slide19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1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4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518F17-4B31-416E-AB30-5753B433B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39290"/>
            <a:ext cx="12192000" cy="710724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br>
              <a:rPr lang="fi-FI" sz="3600" dirty="0"/>
            </a:br>
            <a:br>
              <a:rPr lang="fi-FI" sz="3600" dirty="0"/>
            </a:br>
            <a:r>
              <a:rPr lang="fi-FI" sz="3600" dirty="0">
                <a:solidFill>
                  <a:schemeClr val="tx1"/>
                </a:solidFill>
              </a:rPr>
              <a:t>Lapin tuetun työllistymisen </a:t>
            </a:r>
            <a:br>
              <a:rPr lang="fi-FI" sz="3600" dirty="0">
                <a:solidFill>
                  <a:schemeClr val="tx1"/>
                </a:solidFill>
              </a:rPr>
            </a:br>
            <a:r>
              <a:rPr lang="fi-FI" sz="3600" dirty="0">
                <a:solidFill>
                  <a:schemeClr val="tx1"/>
                </a:solidFill>
              </a:rPr>
              <a:t>osuuskunta –hanke</a:t>
            </a:r>
            <a:br>
              <a:rPr lang="fi-FI" sz="3600" dirty="0"/>
            </a:br>
            <a:br>
              <a:rPr lang="fi-FI" sz="3600" dirty="0"/>
            </a:br>
            <a:br>
              <a:rPr lang="fi-FI" sz="3600" dirty="0"/>
            </a:br>
            <a:br>
              <a:rPr lang="fi-FI" sz="3600" dirty="0"/>
            </a:br>
            <a:br>
              <a:rPr lang="fi-FI" sz="3600" dirty="0">
                <a:solidFill>
                  <a:schemeClr val="tx1"/>
                </a:solidFill>
              </a:rPr>
            </a:br>
            <a:r>
              <a:rPr lang="fi-FI" sz="2400" dirty="0">
                <a:solidFill>
                  <a:schemeClr val="tx1"/>
                </a:solidFill>
              </a:rPr>
              <a:t>Tuetun työllistymisen osuuskunta ja sen tarve</a:t>
            </a:r>
            <a:br>
              <a:rPr lang="fi-FI" sz="1600" dirty="0">
                <a:solidFill>
                  <a:schemeClr val="tx1"/>
                </a:solidFill>
              </a:rPr>
            </a:br>
            <a:r>
              <a:rPr lang="fi-FI" sz="1600" dirty="0">
                <a:solidFill>
                  <a:schemeClr val="tx1"/>
                </a:solidFill>
              </a:rPr>
              <a:t>TORNIO 31.1.2020</a:t>
            </a:r>
            <a:br>
              <a:rPr lang="fi-FI" sz="1600" dirty="0">
                <a:solidFill>
                  <a:schemeClr val="tx1"/>
                </a:solidFill>
              </a:rPr>
            </a:br>
            <a:br>
              <a:rPr lang="fi-FI" sz="1600" dirty="0">
                <a:solidFill>
                  <a:schemeClr val="tx1"/>
                </a:solidFill>
              </a:rPr>
            </a:br>
            <a:br>
              <a:rPr lang="fi-FI" sz="1400" dirty="0">
                <a:solidFill>
                  <a:schemeClr val="tx1"/>
                </a:solidFill>
              </a:rPr>
            </a:br>
            <a:r>
              <a:rPr lang="fi-FI" sz="1400" dirty="0">
                <a:solidFill>
                  <a:schemeClr val="tx1"/>
                </a:solidFill>
              </a:rPr>
              <a:t>Pirjo Lehtola, projektipäällikkö</a:t>
            </a:r>
            <a:br>
              <a:rPr lang="fi-FI" sz="1600" dirty="0">
                <a:solidFill>
                  <a:schemeClr val="tx1"/>
                </a:solidFill>
              </a:rPr>
            </a:br>
            <a:endParaRPr lang="fi-FI" sz="1600" dirty="0">
              <a:solidFill>
                <a:schemeClr val="tx1"/>
              </a:solidFill>
            </a:endParaRPr>
          </a:p>
        </p:txBody>
      </p:sp>
      <p:grpSp>
        <p:nvGrpSpPr>
          <p:cNvPr id="3" name="Ryhmä 5">
            <a:extLst>
              <a:ext uri="{FF2B5EF4-FFF2-40B4-BE49-F238E27FC236}">
                <a16:creationId xmlns:a16="http://schemas.microsoft.com/office/drawing/2014/main" id="{EB7B6CF5-B646-4006-9AFE-E709CF2F6E9A}"/>
              </a:ext>
            </a:extLst>
          </p:cNvPr>
          <p:cNvGrpSpPr>
            <a:grpSpLocks/>
          </p:cNvGrpSpPr>
          <p:nvPr/>
        </p:nvGrpSpPr>
        <p:grpSpPr bwMode="auto">
          <a:xfrm>
            <a:off x="2000755" y="463549"/>
            <a:ext cx="8631386" cy="1260475"/>
            <a:chOff x="0" y="0"/>
            <a:chExt cx="6581140" cy="1118235"/>
          </a:xfrm>
        </p:grpSpPr>
        <p:pic>
          <p:nvPicPr>
            <p:cNvPr id="4" name="Kuva 1">
              <a:extLst>
                <a:ext uri="{FF2B5EF4-FFF2-40B4-BE49-F238E27FC236}">
                  <a16:creationId xmlns:a16="http://schemas.microsoft.com/office/drawing/2014/main" id="{B950263A-878E-44CD-99C7-6349B2B74A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3260" y="175260"/>
              <a:ext cx="1694815" cy="71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Kuva 4">
              <a:extLst>
                <a:ext uri="{FF2B5EF4-FFF2-40B4-BE49-F238E27FC236}">
                  <a16:creationId xmlns:a16="http://schemas.microsoft.com/office/drawing/2014/main" id="{53F36C1D-FB27-432F-B624-39C665D37F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9060"/>
              <a:ext cx="981075" cy="1019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Kuva 3">
              <a:extLst>
                <a:ext uri="{FF2B5EF4-FFF2-40B4-BE49-F238E27FC236}">
                  <a16:creationId xmlns:a16="http://schemas.microsoft.com/office/drawing/2014/main" id="{FE609E1B-18EA-47C4-957D-77F453B879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3020" y="0"/>
              <a:ext cx="1468120" cy="1039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Kuva 2">
              <a:extLst>
                <a:ext uri="{FF2B5EF4-FFF2-40B4-BE49-F238E27FC236}">
                  <a16:creationId xmlns:a16="http://schemas.microsoft.com/office/drawing/2014/main" id="{EF521497-9D49-4721-A308-53607B825A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660" y="137160"/>
              <a:ext cx="1981200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Kuva 8">
            <a:extLst>
              <a:ext uri="{FF2B5EF4-FFF2-40B4-BE49-F238E27FC236}">
                <a16:creationId xmlns:a16="http://schemas.microsoft.com/office/drawing/2014/main" id="{94EF84B1-68E6-427E-8757-8B5815E04E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086" y="2959414"/>
            <a:ext cx="28956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343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936A74-C26C-4BFD-94F0-712204430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15" y="0"/>
            <a:ext cx="10972800" cy="1143000"/>
          </a:xfrm>
        </p:spPr>
        <p:txBody>
          <a:bodyPr/>
          <a:lstStyle/>
          <a:p>
            <a:r>
              <a:rPr lang="fi-FI" sz="2800" dirty="0">
                <a:solidFill>
                  <a:schemeClr val="tx1"/>
                </a:solidFill>
              </a:rPr>
              <a:t>Kunnan osarahoittaman työmarkkinatuen </a:t>
            </a:r>
            <a:br>
              <a:rPr lang="fi-FI" sz="2800" dirty="0">
                <a:solidFill>
                  <a:schemeClr val="tx1"/>
                </a:solidFill>
              </a:rPr>
            </a:br>
            <a:r>
              <a:rPr lang="fi-FI" sz="2800" dirty="0">
                <a:solidFill>
                  <a:schemeClr val="tx1"/>
                </a:solidFill>
              </a:rPr>
              <a:t>aktivointiaste % työttömyyden keston perusteella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A467A774-0738-4433-A8D2-452F7BAFC93E}"/>
              </a:ext>
            </a:extLst>
          </p:cNvPr>
          <p:cNvSpPr txBox="1"/>
          <p:nvPr/>
        </p:nvSpPr>
        <p:spPr>
          <a:xfrm>
            <a:off x="10243930" y="1520693"/>
            <a:ext cx="194807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Kunnan osuus työmarkkinatuen rahoituksesta:</a:t>
            </a:r>
          </a:p>
          <a:p>
            <a:pPr>
              <a:spcBef>
                <a:spcPts val="2400"/>
              </a:spcBef>
            </a:pPr>
            <a:r>
              <a:rPr lang="fi-FI" dirty="0"/>
              <a:t>Alle 300 pv 0 %</a:t>
            </a:r>
          </a:p>
          <a:p>
            <a:pPr>
              <a:spcBef>
                <a:spcPts val="2400"/>
              </a:spcBef>
            </a:pPr>
            <a:r>
              <a:rPr lang="fi-FI" dirty="0"/>
              <a:t>300-499 pv 50 % </a:t>
            </a:r>
          </a:p>
          <a:p>
            <a:pPr>
              <a:spcBef>
                <a:spcPts val="2400"/>
              </a:spcBef>
            </a:pPr>
            <a:r>
              <a:rPr lang="fi-FI" dirty="0"/>
              <a:t>500-999 pv 50 %</a:t>
            </a:r>
          </a:p>
          <a:p>
            <a:pPr>
              <a:spcBef>
                <a:spcPts val="2400"/>
              </a:spcBef>
            </a:pPr>
            <a:r>
              <a:rPr lang="fi-FI" dirty="0"/>
              <a:t>Yli 1000 pv 70 %</a:t>
            </a: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A42053B1-2DE5-4BF4-9706-2A56173578E7}"/>
              </a:ext>
            </a:extLst>
          </p:cNvPr>
          <p:cNvSpPr/>
          <p:nvPr/>
        </p:nvSpPr>
        <p:spPr>
          <a:xfrm>
            <a:off x="7776139" y="6487224"/>
            <a:ext cx="1143561" cy="34962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  <a:hlinkClick r:id="rId2" action="ppaction://hlinksldjump"/>
              </a:rPr>
              <a:t>PALUU</a:t>
            </a:r>
            <a:endParaRPr lang="fi-FI" dirty="0">
              <a:solidFill>
                <a:schemeClr val="tx1"/>
              </a:solidFill>
            </a:endParaRPr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8A5B0AEE-B8CF-4CFD-8B80-3AB90BC448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9785130"/>
              </p:ext>
            </p:extLst>
          </p:nvPr>
        </p:nvGraphicFramePr>
        <p:xfrm>
          <a:off x="192024" y="1225296"/>
          <a:ext cx="9848088" cy="493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22687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7B7F5B9-4A4E-41AA-97E0-36C87ED7E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0547"/>
            <a:ext cx="12192000" cy="662472"/>
          </a:xfrm>
        </p:spPr>
        <p:txBody>
          <a:bodyPr/>
          <a:lstStyle/>
          <a:p>
            <a:r>
              <a:rPr lang="fi-FI" sz="2800" dirty="0">
                <a:solidFill>
                  <a:schemeClr val="tx1"/>
                </a:solidFill>
              </a:rPr>
              <a:t>Työttömyysturva ja Kunnan osarahoittama </a:t>
            </a:r>
            <a:r>
              <a:rPr lang="fi-FI" sz="2800" dirty="0" err="1">
                <a:solidFill>
                  <a:schemeClr val="tx1"/>
                </a:solidFill>
              </a:rPr>
              <a:t>tmt</a:t>
            </a:r>
            <a:endParaRPr lang="fi-FI" sz="2800" dirty="0">
              <a:solidFill>
                <a:schemeClr val="tx1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3EDAFF3-7DE4-4629-9CB5-945502506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1164" y="1357744"/>
            <a:ext cx="3920836" cy="5098473"/>
          </a:xfrm>
        </p:spPr>
        <p:txBody>
          <a:bodyPr/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fi-FI" sz="1800" b="1" dirty="0"/>
              <a:t>Työttömyysturvaa</a:t>
            </a:r>
            <a:r>
              <a:rPr lang="fi-FI" sz="1800" dirty="0"/>
              <a:t> maksettiin Torniolaisille vuonna 2018 työttömyyden perusteella yhteensä</a:t>
            </a:r>
            <a:br>
              <a:rPr lang="fi-FI" sz="1800" dirty="0"/>
            </a:br>
            <a:r>
              <a:rPr lang="fi-FI" sz="1800" b="1" dirty="0"/>
              <a:t>12 508 899 </a:t>
            </a:r>
            <a:r>
              <a:rPr lang="fi-FI" sz="1800" dirty="0"/>
              <a:t>euroa (</a:t>
            </a:r>
            <a:r>
              <a:rPr lang="fi-FI" sz="1800" dirty="0" err="1"/>
              <a:t>Kelasto</a:t>
            </a:r>
            <a:r>
              <a:rPr lang="fi-FI" sz="1800" dirty="0"/>
              <a:t>) 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i-FI" sz="1800" dirty="0"/>
              <a:t>Työttömyysturvan saajia oli 31.12.2018 yhteensä </a:t>
            </a:r>
            <a:r>
              <a:rPr lang="fi-FI" sz="1800" b="1" dirty="0"/>
              <a:t>1 120</a:t>
            </a:r>
            <a:r>
              <a:rPr lang="fi-FI" sz="1800" dirty="0"/>
              <a:t> henkilöä.</a:t>
            </a:r>
          </a:p>
          <a:p>
            <a:pPr marL="457200" lvl="1" indent="0">
              <a:spcBef>
                <a:spcPts val="600"/>
              </a:spcBef>
              <a:buNone/>
            </a:pPr>
            <a:endParaRPr lang="fi-FI" sz="1800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i-FI" sz="1800" b="1" dirty="0"/>
              <a:t>Kunnan osarahoittamaa työmarkkinatukea </a:t>
            </a:r>
            <a:r>
              <a:rPr lang="fi-FI" sz="1800" dirty="0"/>
              <a:t>maksettiin vuonna 2019 yhteensä </a:t>
            </a:r>
            <a:r>
              <a:rPr lang="fi-FI" sz="1800" b="1" dirty="0"/>
              <a:t>1 118 516 </a:t>
            </a:r>
            <a:r>
              <a:rPr lang="fi-FI" sz="1800" dirty="0"/>
              <a:t>euroa 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i-FI" sz="1800" dirty="0"/>
              <a:t>Kunnan osarahoittaman työmarkkinatuen saajia oli  yhteensä </a:t>
            </a:r>
            <a:r>
              <a:rPr lang="fi-FI" sz="1800" b="1" dirty="0"/>
              <a:t>507 </a:t>
            </a:r>
            <a:r>
              <a:rPr lang="fi-FI" sz="1800" dirty="0"/>
              <a:t>(590) henkilöä. </a:t>
            </a:r>
          </a:p>
          <a:p>
            <a:pPr marL="457200" lvl="1" indent="0">
              <a:spcBef>
                <a:spcPts val="600"/>
              </a:spcBef>
              <a:buNone/>
            </a:pPr>
            <a:endParaRPr lang="fi-FI" sz="1800" dirty="0"/>
          </a:p>
          <a:p>
            <a:pPr marL="457200" lvl="1" indent="0">
              <a:spcBef>
                <a:spcPts val="600"/>
              </a:spcBef>
              <a:buNone/>
            </a:pPr>
            <a:endParaRPr lang="fi-FI" sz="1800" dirty="0"/>
          </a:p>
          <a:p>
            <a:pPr marL="457200" lvl="1" indent="0">
              <a:spcBef>
                <a:spcPts val="600"/>
              </a:spcBef>
              <a:buNone/>
            </a:pPr>
            <a:endParaRPr lang="fi-FI" sz="1800" dirty="0"/>
          </a:p>
          <a:p>
            <a:pPr marL="0" indent="0">
              <a:spcBef>
                <a:spcPts val="600"/>
              </a:spcBef>
              <a:buNone/>
            </a:pPr>
            <a:endParaRPr lang="fi-FI" sz="800" dirty="0"/>
          </a:p>
          <a:p>
            <a:pPr marL="0" indent="0">
              <a:spcBef>
                <a:spcPts val="900"/>
              </a:spcBef>
              <a:buNone/>
            </a:pPr>
            <a:r>
              <a:rPr lang="fi-FI" sz="1800" dirty="0"/>
              <a:t>						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1B7B6FCC-B646-479F-B55A-DB4C451BF398}"/>
              </a:ext>
            </a:extLst>
          </p:cNvPr>
          <p:cNvSpPr/>
          <p:nvPr/>
        </p:nvSpPr>
        <p:spPr>
          <a:xfrm>
            <a:off x="7776139" y="6487224"/>
            <a:ext cx="1143561" cy="34962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  <a:hlinkClick r:id="rId2" action="ppaction://hlinksldjump"/>
              </a:rPr>
              <a:t>PALUU</a:t>
            </a:r>
            <a:endParaRPr lang="fi-FI" dirty="0">
              <a:solidFill>
                <a:schemeClr val="tx1"/>
              </a:solidFill>
            </a:endParaRPr>
          </a:p>
        </p:txBody>
      </p:sp>
      <p:graphicFrame>
        <p:nvGraphicFramePr>
          <p:cNvPr id="7" name="Kaavio 6">
            <a:extLst>
              <a:ext uri="{FF2B5EF4-FFF2-40B4-BE49-F238E27FC236}">
                <a16:creationId xmlns:a16="http://schemas.microsoft.com/office/drawing/2014/main" id="{984D8F78-A220-435A-B346-463D2C0649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4267089"/>
              </p:ext>
            </p:extLst>
          </p:nvPr>
        </p:nvGraphicFramePr>
        <p:xfrm>
          <a:off x="362712" y="1092568"/>
          <a:ext cx="7528560" cy="482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54252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38BD07-18AC-4827-8598-56DEFB3A4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7656"/>
            <a:ext cx="12192000" cy="722889"/>
          </a:xfrm>
        </p:spPr>
        <p:txBody>
          <a:bodyPr/>
          <a:lstStyle/>
          <a:p>
            <a:r>
              <a:rPr lang="fi-FI" sz="2800" dirty="0">
                <a:solidFill>
                  <a:schemeClr val="tx1"/>
                </a:solidFill>
              </a:rPr>
              <a:t>Kunnan osarahoittama </a:t>
            </a:r>
            <a:r>
              <a:rPr lang="fi-FI" sz="2800" dirty="0" err="1">
                <a:solidFill>
                  <a:schemeClr val="tx1"/>
                </a:solidFill>
              </a:rPr>
              <a:t>tmt</a:t>
            </a:r>
            <a:r>
              <a:rPr lang="fi-FI" sz="2800" dirty="0">
                <a:solidFill>
                  <a:schemeClr val="tx1"/>
                </a:solidFill>
              </a:rPr>
              <a:t> saajien määrät ikäryhmittäin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097BCCD3-F07B-4DA9-A770-E8D10E2B6B4C}"/>
              </a:ext>
            </a:extLst>
          </p:cNvPr>
          <p:cNvSpPr/>
          <p:nvPr/>
        </p:nvSpPr>
        <p:spPr>
          <a:xfrm>
            <a:off x="7776139" y="6487224"/>
            <a:ext cx="1143561" cy="34962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  <a:hlinkClick r:id="rId2" action="ppaction://hlinksldjump"/>
              </a:rPr>
              <a:t>PALUU</a:t>
            </a:r>
            <a:endParaRPr lang="fi-FI" dirty="0">
              <a:solidFill>
                <a:schemeClr val="tx1"/>
              </a:solidFill>
            </a:endParaRPr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5DA53E1C-9157-4162-98CC-8377D514D2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3519659"/>
              </p:ext>
            </p:extLst>
          </p:nvPr>
        </p:nvGraphicFramePr>
        <p:xfrm>
          <a:off x="609600" y="832104"/>
          <a:ext cx="10972800" cy="5294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4583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C27316-13AA-4E03-B368-311FC6E6F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03792"/>
            <a:ext cx="10972800" cy="764453"/>
          </a:xfrm>
        </p:spPr>
        <p:txBody>
          <a:bodyPr/>
          <a:lstStyle/>
          <a:p>
            <a:r>
              <a:rPr lang="fi-FI" sz="2800" dirty="0">
                <a:solidFill>
                  <a:schemeClr val="tx1"/>
                </a:solidFill>
              </a:rPr>
              <a:t>Tornio: Perustoimeentulotuen saajat ja eurot 2019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AFCB509-DF13-4520-A496-E72F6DB1E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8981" y="1489363"/>
            <a:ext cx="3338945" cy="4525963"/>
          </a:xfrm>
        </p:spPr>
        <p:txBody>
          <a:bodyPr/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i-FI" sz="2000" b="1" dirty="0"/>
              <a:t>Perustoimeentulotukea </a:t>
            </a:r>
            <a:r>
              <a:rPr lang="fi-FI" sz="2000" dirty="0"/>
              <a:t>maksettiin vuonna 2019 yhteensä </a:t>
            </a:r>
            <a:r>
              <a:rPr lang="fi-FI" sz="2000" b="1" dirty="0"/>
              <a:t>1 847 905 </a:t>
            </a:r>
            <a:r>
              <a:rPr lang="fi-FI" sz="2000" dirty="0"/>
              <a:t>euroa (netto).</a:t>
            </a:r>
          </a:p>
          <a:p>
            <a:pPr marL="0" indent="0">
              <a:spcBef>
                <a:spcPts val="600"/>
              </a:spcBef>
              <a:buNone/>
            </a:pPr>
            <a:endParaRPr lang="fi-FI" sz="2000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i-FI" sz="2000" b="1" dirty="0"/>
              <a:t>Kunnan osuus </a:t>
            </a:r>
            <a:r>
              <a:rPr lang="fi-FI" sz="2000" dirty="0"/>
              <a:t>oli yhteensä </a:t>
            </a:r>
            <a:r>
              <a:rPr lang="fi-FI" sz="2000" b="1" dirty="0"/>
              <a:t>1 704 920 </a:t>
            </a:r>
            <a:r>
              <a:rPr lang="fi-FI" sz="2000" dirty="0"/>
              <a:t>euroa.</a:t>
            </a:r>
          </a:p>
          <a:p>
            <a:pPr marL="0" indent="0">
              <a:spcBef>
                <a:spcPts val="600"/>
              </a:spcBef>
              <a:buNone/>
            </a:pPr>
            <a:endParaRPr lang="fi-FI" sz="2000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i-FI" sz="2000" b="1" dirty="0"/>
              <a:t>Perustoimeentulotulon saajia </a:t>
            </a:r>
            <a:r>
              <a:rPr lang="fi-FI" sz="2000" dirty="0"/>
              <a:t>oli yhteensä </a:t>
            </a:r>
            <a:r>
              <a:rPr lang="fi-FI" sz="2000" b="1" dirty="0"/>
              <a:t>1 461 </a:t>
            </a:r>
            <a:r>
              <a:rPr lang="fi-FI" sz="2000" dirty="0"/>
              <a:t>henkilöä.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i-FI" sz="1600" dirty="0"/>
              <a:t>(Saajaksi</a:t>
            </a:r>
            <a:r>
              <a:rPr lang="fi-FI" sz="2000" dirty="0"/>
              <a:t> </a:t>
            </a:r>
            <a:r>
              <a:rPr lang="fi-FI" sz="1600" dirty="0"/>
              <a:t>tilastoidaan henkilö, jonka kotitaloudelle on tilastointijaksolla maksettu nollaa suurempi maksu)</a:t>
            </a:r>
          </a:p>
          <a:p>
            <a:pPr marL="0" indent="0">
              <a:spcBef>
                <a:spcPts val="600"/>
              </a:spcBef>
              <a:buNone/>
            </a:pPr>
            <a:endParaRPr lang="fi-FI" sz="2000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AE220FB4-A442-4124-96B8-52AFAA31EA68}"/>
              </a:ext>
            </a:extLst>
          </p:cNvPr>
          <p:cNvSpPr txBox="1"/>
          <p:nvPr/>
        </p:nvSpPr>
        <p:spPr>
          <a:xfrm>
            <a:off x="10751127" y="6114764"/>
            <a:ext cx="1440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err="1"/>
              <a:t>Kelasto</a:t>
            </a:r>
            <a:r>
              <a:rPr lang="fi-FI" sz="1600" dirty="0"/>
              <a:t> 2019</a:t>
            </a:r>
          </a:p>
        </p:txBody>
      </p:sp>
      <p:graphicFrame>
        <p:nvGraphicFramePr>
          <p:cNvPr id="7" name="Kaavio 6">
            <a:extLst>
              <a:ext uri="{FF2B5EF4-FFF2-40B4-BE49-F238E27FC236}">
                <a16:creationId xmlns:a16="http://schemas.microsoft.com/office/drawing/2014/main" id="{B1564C63-97E3-4988-9F9B-FC793902A6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1449658"/>
              </p:ext>
            </p:extLst>
          </p:nvPr>
        </p:nvGraphicFramePr>
        <p:xfrm>
          <a:off x="304800" y="1068829"/>
          <a:ext cx="7525512" cy="5146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0813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75BCC1-24C4-42F6-B76C-5392A5955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>
                <a:solidFill>
                  <a:schemeClr val="tx1"/>
                </a:solidFill>
              </a:rPr>
              <a:t>Kohderyhmän palvelut ja työmarkkinat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8C85D28C-5CDB-4FFF-9D21-70A9D31ABF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6615180"/>
              </p:ext>
            </p:extLst>
          </p:nvPr>
        </p:nvGraphicFramePr>
        <p:xfrm>
          <a:off x="609600" y="1309254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5302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Kaaviokuva 3">
            <a:extLst>
              <a:ext uri="{FF2B5EF4-FFF2-40B4-BE49-F238E27FC236}">
                <a16:creationId xmlns:a16="http://schemas.microsoft.com/office/drawing/2014/main" id="{03086351-D279-432C-82E5-B8702C76DE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7320852"/>
              </p:ext>
            </p:extLst>
          </p:nvPr>
        </p:nvGraphicFramePr>
        <p:xfrm>
          <a:off x="12388" y="971726"/>
          <a:ext cx="11848290" cy="5248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Otsikko 1">
            <a:extLst>
              <a:ext uri="{FF2B5EF4-FFF2-40B4-BE49-F238E27FC236}">
                <a16:creationId xmlns:a16="http://schemas.microsoft.com/office/drawing/2014/main" id="{80F2F651-C448-4437-B3AD-DCC058838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133" y="0"/>
            <a:ext cx="10972800" cy="647700"/>
          </a:xfrm>
        </p:spPr>
        <p:txBody>
          <a:bodyPr/>
          <a:lstStyle/>
          <a:p>
            <a:r>
              <a:rPr lang="fi-FI" sz="3200" dirty="0">
                <a:solidFill>
                  <a:schemeClr val="tx1"/>
                </a:solidFill>
              </a:rPr>
              <a:t>Palvelutarjotin</a:t>
            </a: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1FA538B7-3EE5-4841-8278-9FF3B25F7469}"/>
              </a:ext>
            </a:extLst>
          </p:cNvPr>
          <p:cNvSpPr/>
          <p:nvPr/>
        </p:nvSpPr>
        <p:spPr>
          <a:xfrm>
            <a:off x="7995595" y="6508377"/>
            <a:ext cx="1143561" cy="3496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  <a:hlinkClick r:id="rId8" action="ppaction://hlinksldjump"/>
              </a:rPr>
              <a:t>PALUU</a:t>
            </a:r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535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6783AC-E94F-470A-B881-824131620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52" y="361410"/>
            <a:ext cx="11860696" cy="421398"/>
          </a:xfrm>
        </p:spPr>
        <p:txBody>
          <a:bodyPr/>
          <a:lstStyle/>
          <a:p>
            <a:r>
              <a:rPr lang="fi-FI" sz="2800" cap="all" dirty="0">
                <a:solidFill>
                  <a:schemeClr val="tx1"/>
                </a:solidFill>
              </a:rPr>
              <a:t>OSATYÖKYKYisille on palveluita tarjolla </a:t>
            </a:r>
            <a:endParaRPr lang="fi-FI" sz="2800" dirty="0">
              <a:solidFill>
                <a:schemeClr val="tx1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89605D-4730-4F9A-ADF3-D64E12EFE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652" y="1023744"/>
            <a:ext cx="11860696" cy="5834256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fi-FI" sz="1800" b="1" i="1" dirty="0"/>
              <a:t>Hallitusohjelman tavoitteena on saavuttaa 75 %:n työllisyysaste. Työllisyyden kasvun suurin mahdollisuus on ryhmissä, joissa työllisyys on nyt matalaa joko työttömyyden tai työmarkkinoiden ulkopuolelle jäämisen takia. </a:t>
            </a:r>
          </a:p>
          <a:p>
            <a:pPr marL="0" indent="0">
              <a:buNone/>
            </a:pPr>
            <a:endParaRPr lang="fi-FI" sz="800" dirty="0"/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fi-FI" sz="1800" dirty="0"/>
              <a:t>Työelämän ulkopuolella olevien osatyökykyisten työkyvyn ylläpitäminen, osaamisen vahvistaminen ja työllisyyden edistäminen ovat sosiaali-, koulutus- kuin työllisyyspolitiikalle suuri haaste.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fi-FI" sz="1800" dirty="0"/>
              <a:t>Osatyökykyisille on tarjolla paljon työhön kuntoutuksen palveluita, mutta työn tekemisen tilaisuudet palveluiden jatkumoiksi usein puuttuvat ja liian moni päätyy kuntoutuksen jälkeen takaisin työttömäksi. 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fi-FI" sz="1600" dirty="0"/>
              <a:t>Tämä on seurausta siitä, että suurin osatyökykyistä tarvitsee tuetumpaa koulutusta tai työtä, jota nykyisillä koulutus- ja työmarkkinoilla ei ole tarjolla. 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fi-FI" sz="1600" dirty="0"/>
              <a:t>Nämä henkilöt jäävät joko kiertämään kehää työllisyystoimijoiden tarjoamissa palveluissa tai pahimmassa tapauksessa ajautuvat lyhyen palkkatuetun työn jälkeen takaisin työttömiksi, kunnes heitä aletaan uudelleen kuntouttamaan.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fi-FI" sz="1800" dirty="0"/>
              <a:t>Matalan työllisyyden ryhmissä on siis paljon henkilöitä, joilla on joko tarve kehittää omaa osaamistaan ja tai heidän tuottavuutensa on alentunut joko väliaikaisesti tai pysyvästi. 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fi-FI" sz="1600" dirty="0"/>
              <a:t>Henkilön osaamiseen liittyvät vajeet johtuvat joko koulutuksen puutteesta tai sen vanhentumisesta.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fi-FI" sz="1600" dirty="0"/>
              <a:t>Tuottavuuden alentuminen voi sen sijaan johtua joko henkilön työkyvyn alenemasta tai tavanomaista suuremmasta, jopa pysyvästä työnohjauksen tai -tuen tarpeesta. 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fi-FI" sz="2000" dirty="0"/>
          </a:p>
          <a:p>
            <a:pPr marL="0" indent="0">
              <a:buNone/>
            </a:pPr>
            <a:endParaRPr lang="fi-FI" sz="1600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D7BE63A-D111-4F5C-B808-880E4E561100}"/>
              </a:ext>
            </a:extLst>
          </p:cNvPr>
          <p:cNvSpPr/>
          <p:nvPr/>
        </p:nvSpPr>
        <p:spPr>
          <a:xfrm>
            <a:off x="7776139" y="6487224"/>
            <a:ext cx="1143561" cy="3496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  <a:hlinkClick r:id="rId2" action="ppaction://hlinksldjump"/>
              </a:rPr>
              <a:t>PALUU</a:t>
            </a:r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432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C9312A-86AB-4E4E-AD66-0D32573EB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40868"/>
            <a:ext cx="10972800" cy="545632"/>
          </a:xfrm>
        </p:spPr>
        <p:txBody>
          <a:bodyPr/>
          <a:lstStyle/>
          <a:p>
            <a:r>
              <a:rPr lang="fi-FI" sz="2800" cap="all" dirty="0">
                <a:solidFill>
                  <a:schemeClr val="tx1"/>
                </a:solidFill>
              </a:rPr>
              <a:t>Osatyökykyisen </a:t>
            </a:r>
            <a:r>
              <a:rPr lang="fi-FI" sz="2800" dirty="0">
                <a:solidFill>
                  <a:schemeClr val="tx1"/>
                </a:solidFill>
              </a:rPr>
              <a:t>POLKU TYÖELÄMÄÄN</a:t>
            </a:r>
          </a:p>
        </p:txBody>
      </p:sp>
      <p:sp>
        <p:nvSpPr>
          <p:cNvPr id="6" name="Nuoli: Viisikulmio 5">
            <a:extLst>
              <a:ext uri="{FF2B5EF4-FFF2-40B4-BE49-F238E27FC236}">
                <a16:creationId xmlns:a16="http://schemas.microsoft.com/office/drawing/2014/main" id="{F035BADE-B35F-4720-958D-C66627F3B0DE}"/>
              </a:ext>
            </a:extLst>
          </p:cNvPr>
          <p:cNvSpPr/>
          <p:nvPr/>
        </p:nvSpPr>
        <p:spPr>
          <a:xfrm>
            <a:off x="2756452" y="632220"/>
            <a:ext cx="3067001" cy="5436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/>
              <a:t>Työhönkuntoutus</a:t>
            </a:r>
            <a:endParaRPr lang="fi-FI" dirty="0"/>
          </a:p>
        </p:txBody>
      </p:sp>
      <p:cxnSp>
        <p:nvCxnSpPr>
          <p:cNvPr id="20" name="Suora yhdysviiva 19">
            <a:extLst>
              <a:ext uri="{FF2B5EF4-FFF2-40B4-BE49-F238E27FC236}">
                <a16:creationId xmlns:a16="http://schemas.microsoft.com/office/drawing/2014/main" id="{5055B229-B85A-4CA2-BC4B-A7E1A5845F56}"/>
              </a:ext>
            </a:extLst>
          </p:cNvPr>
          <p:cNvCxnSpPr/>
          <p:nvPr/>
        </p:nvCxnSpPr>
        <p:spPr>
          <a:xfrm>
            <a:off x="0" y="3763070"/>
            <a:ext cx="12192000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3" name="Suorakulmio: Pyöristetyt kulmat 22">
            <a:extLst>
              <a:ext uri="{FF2B5EF4-FFF2-40B4-BE49-F238E27FC236}">
                <a16:creationId xmlns:a16="http://schemas.microsoft.com/office/drawing/2014/main" id="{DD74DC4D-0CBC-41B1-82BC-C6F1F01BC651}"/>
              </a:ext>
            </a:extLst>
          </p:cNvPr>
          <p:cNvSpPr/>
          <p:nvPr/>
        </p:nvSpPr>
        <p:spPr>
          <a:xfrm>
            <a:off x="3262057" y="1724989"/>
            <a:ext cx="2411617" cy="27000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Sosiaalinen kuntoutus</a:t>
            </a:r>
          </a:p>
        </p:txBody>
      </p:sp>
      <p:sp>
        <p:nvSpPr>
          <p:cNvPr id="24" name="Suorakulmio: Pyöristetyt kulmat 23">
            <a:extLst>
              <a:ext uri="{FF2B5EF4-FFF2-40B4-BE49-F238E27FC236}">
                <a16:creationId xmlns:a16="http://schemas.microsoft.com/office/drawing/2014/main" id="{C11A45BC-37C6-4ACF-8301-2DDD3C31943B}"/>
              </a:ext>
            </a:extLst>
          </p:cNvPr>
          <p:cNvSpPr/>
          <p:nvPr/>
        </p:nvSpPr>
        <p:spPr>
          <a:xfrm>
            <a:off x="3453736" y="2099265"/>
            <a:ext cx="2564188" cy="27000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Kuntouttava työtoiminta</a:t>
            </a:r>
          </a:p>
        </p:txBody>
      </p:sp>
      <p:sp>
        <p:nvSpPr>
          <p:cNvPr id="26" name="Suorakulmio: Pyöristetyt kulmat 25">
            <a:extLst>
              <a:ext uri="{FF2B5EF4-FFF2-40B4-BE49-F238E27FC236}">
                <a16:creationId xmlns:a16="http://schemas.microsoft.com/office/drawing/2014/main" id="{FD59D1B2-9122-445F-8E12-5EFD862014B1}"/>
              </a:ext>
            </a:extLst>
          </p:cNvPr>
          <p:cNvSpPr/>
          <p:nvPr/>
        </p:nvSpPr>
        <p:spPr>
          <a:xfrm>
            <a:off x="6093408" y="5350022"/>
            <a:ext cx="1986345" cy="486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dirty="0"/>
              <a:t>Valmentavat koulutukset</a:t>
            </a:r>
          </a:p>
        </p:txBody>
      </p:sp>
      <p:sp>
        <p:nvSpPr>
          <p:cNvPr id="30" name="Nuoli: Viisikulmio 29">
            <a:extLst>
              <a:ext uri="{FF2B5EF4-FFF2-40B4-BE49-F238E27FC236}">
                <a16:creationId xmlns:a16="http://schemas.microsoft.com/office/drawing/2014/main" id="{3F373EF5-3D99-4CB9-84B0-AE83F6BBCA85}"/>
              </a:ext>
            </a:extLst>
          </p:cNvPr>
          <p:cNvSpPr/>
          <p:nvPr/>
        </p:nvSpPr>
        <p:spPr>
          <a:xfrm rot="5400000">
            <a:off x="15798" y="2930036"/>
            <a:ext cx="1315800" cy="170861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i-FI" sz="1400" dirty="0">
                <a:solidFill>
                  <a:schemeClr val="tx1"/>
                </a:solidFill>
              </a:rPr>
              <a:t>KELA</a:t>
            </a:r>
          </a:p>
        </p:txBody>
      </p:sp>
      <p:sp>
        <p:nvSpPr>
          <p:cNvPr id="31" name="Nuoli: Viisikulmio 30">
            <a:extLst>
              <a:ext uri="{FF2B5EF4-FFF2-40B4-BE49-F238E27FC236}">
                <a16:creationId xmlns:a16="http://schemas.microsoft.com/office/drawing/2014/main" id="{4C27621B-071B-4177-AA16-25EFD4F76E06}"/>
              </a:ext>
            </a:extLst>
          </p:cNvPr>
          <p:cNvSpPr/>
          <p:nvPr/>
        </p:nvSpPr>
        <p:spPr>
          <a:xfrm>
            <a:off x="6218698" y="632220"/>
            <a:ext cx="1848574" cy="5436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Koulutus</a:t>
            </a:r>
          </a:p>
        </p:txBody>
      </p:sp>
      <p:sp>
        <p:nvSpPr>
          <p:cNvPr id="32" name="Nuoli: Viisikulmio 31">
            <a:extLst>
              <a:ext uri="{FF2B5EF4-FFF2-40B4-BE49-F238E27FC236}">
                <a16:creationId xmlns:a16="http://schemas.microsoft.com/office/drawing/2014/main" id="{75818F1F-0930-4A9B-A2C2-CCF663263292}"/>
              </a:ext>
            </a:extLst>
          </p:cNvPr>
          <p:cNvSpPr/>
          <p:nvPr/>
        </p:nvSpPr>
        <p:spPr>
          <a:xfrm rot="5400000">
            <a:off x="-435370" y="1702656"/>
            <a:ext cx="1256124" cy="249995"/>
          </a:xfrm>
          <a:prstGeom prst="homePlat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i-FI" sz="1400" dirty="0">
                <a:solidFill>
                  <a:schemeClr val="tx1"/>
                </a:solidFill>
              </a:rPr>
              <a:t>KUN</a:t>
            </a:r>
          </a:p>
          <a:p>
            <a:pPr algn="ctr"/>
            <a:r>
              <a:rPr lang="fi-FI" sz="1400" dirty="0">
                <a:solidFill>
                  <a:schemeClr val="tx1"/>
                </a:solidFill>
              </a:rPr>
              <a:t>T</a:t>
            </a:r>
          </a:p>
          <a:p>
            <a:pPr algn="ctr"/>
            <a:r>
              <a:rPr lang="fi-FI" sz="1400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35" name="Suora yhdysviiva 34">
            <a:extLst>
              <a:ext uri="{FF2B5EF4-FFF2-40B4-BE49-F238E27FC236}">
                <a16:creationId xmlns:a16="http://schemas.microsoft.com/office/drawing/2014/main" id="{B6EDF3C4-CAB3-4CC3-AF01-25CDD9B48E1C}"/>
              </a:ext>
            </a:extLst>
          </p:cNvPr>
          <p:cNvCxnSpPr/>
          <p:nvPr/>
        </p:nvCxnSpPr>
        <p:spPr>
          <a:xfrm>
            <a:off x="47115" y="2393729"/>
            <a:ext cx="12192000" cy="0"/>
          </a:xfrm>
          <a:prstGeom prst="line">
            <a:avLst/>
          </a:prstGeom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7" name="Suorakulmio: Pyöristetyt kulmat 36">
            <a:extLst>
              <a:ext uri="{FF2B5EF4-FFF2-40B4-BE49-F238E27FC236}">
                <a16:creationId xmlns:a16="http://schemas.microsoft.com/office/drawing/2014/main" id="{ACDD0251-8C74-4BC4-B090-929F835EE4A4}"/>
              </a:ext>
            </a:extLst>
          </p:cNvPr>
          <p:cNvSpPr/>
          <p:nvPr/>
        </p:nvSpPr>
        <p:spPr>
          <a:xfrm>
            <a:off x="2756452" y="1293818"/>
            <a:ext cx="2624914" cy="273709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Työ- ja toimintakykyarvio</a:t>
            </a:r>
          </a:p>
        </p:txBody>
      </p:sp>
      <p:sp>
        <p:nvSpPr>
          <p:cNvPr id="38" name="Nuoli: Viisikulmio 37">
            <a:extLst>
              <a:ext uri="{FF2B5EF4-FFF2-40B4-BE49-F238E27FC236}">
                <a16:creationId xmlns:a16="http://schemas.microsoft.com/office/drawing/2014/main" id="{AA6CCAA8-1703-41AD-89D0-9A8D914539B9}"/>
              </a:ext>
            </a:extLst>
          </p:cNvPr>
          <p:cNvSpPr/>
          <p:nvPr/>
        </p:nvSpPr>
        <p:spPr>
          <a:xfrm>
            <a:off x="8152572" y="941065"/>
            <a:ext cx="2015610" cy="29470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Välityömarkkinat</a:t>
            </a:r>
          </a:p>
        </p:txBody>
      </p:sp>
      <p:sp>
        <p:nvSpPr>
          <p:cNvPr id="43" name="Suorakulmio: Pyöristetyt kulmat 42">
            <a:extLst>
              <a:ext uri="{FF2B5EF4-FFF2-40B4-BE49-F238E27FC236}">
                <a16:creationId xmlns:a16="http://schemas.microsoft.com/office/drawing/2014/main" id="{DF1C21D9-D643-436F-870F-A530D165F74D}"/>
              </a:ext>
            </a:extLst>
          </p:cNvPr>
          <p:cNvSpPr/>
          <p:nvPr/>
        </p:nvSpPr>
        <p:spPr>
          <a:xfrm>
            <a:off x="8344366" y="5949426"/>
            <a:ext cx="3740082" cy="252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Työolosuhteiden järjestelytuki</a:t>
            </a:r>
          </a:p>
        </p:txBody>
      </p:sp>
      <p:sp>
        <p:nvSpPr>
          <p:cNvPr id="44" name="Suorakulmio: Pyöristetyt kulmat 43">
            <a:extLst>
              <a:ext uri="{FF2B5EF4-FFF2-40B4-BE49-F238E27FC236}">
                <a16:creationId xmlns:a16="http://schemas.microsoft.com/office/drawing/2014/main" id="{E7165EE5-643E-4B1D-B485-C029A66C805D}"/>
              </a:ext>
            </a:extLst>
          </p:cNvPr>
          <p:cNvSpPr/>
          <p:nvPr/>
        </p:nvSpPr>
        <p:spPr>
          <a:xfrm>
            <a:off x="8370657" y="5635640"/>
            <a:ext cx="3713791" cy="252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Palkkatuettu työ</a:t>
            </a:r>
          </a:p>
        </p:txBody>
      </p:sp>
      <p:sp>
        <p:nvSpPr>
          <p:cNvPr id="45" name="Suorakulmio: Pyöristetyt kulmat 44">
            <a:extLst>
              <a:ext uri="{FF2B5EF4-FFF2-40B4-BE49-F238E27FC236}">
                <a16:creationId xmlns:a16="http://schemas.microsoft.com/office/drawing/2014/main" id="{E5735038-A1EC-4C17-8487-4DBE2B5B0EB6}"/>
              </a:ext>
            </a:extLst>
          </p:cNvPr>
          <p:cNvSpPr/>
          <p:nvPr/>
        </p:nvSpPr>
        <p:spPr>
          <a:xfrm>
            <a:off x="6080927" y="4362191"/>
            <a:ext cx="1986345" cy="270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Koulutuskokeilu</a:t>
            </a:r>
          </a:p>
        </p:txBody>
      </p:sp>
      <p:sp>
        <p:nvSpPr>
          <p:cNvPr id="46" name="Suorakulmio: Pyöristetyt kulmat 45">
            <a:extLst>
              <a:ext uri="{FF2B5EF4-FFF2-40B4-BE49-F238E27FC236}">
                <a16:creationId xmlns:a16="http://schemas.microsoft.com/office/drawing/2014/main" id="{5C6F4768-4BA0-4AF4-9D63-4B7A330C443F}"/>
              </a:ext>
            </a:extLst>
          </p:cNvPr>
          <p:cNvSpPr/>
          <p:nvPr/>
        </p:nvSpPr>
        <p:spPr>
          <a:xfrm>
            <a:off x="6090522" y="4714023"/>
            <a:ext cx="1951552" cy="486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Ammatillinen työvoimakoulutus</a:t>
            </a:r>
          </a:p>
        </p:txBody>
      </p:sp>
      <p:sp>
        <p:nvSpPr>
          <p:cNvPr id="47" name="Suorakulmio: Pyöristetyt kulmat 46">
            <a:extLst>
              <a:ext uri="{FF2B5EF4-FFF2-40B4-BE49-F238E27FC236}">
                <a16:creationId xmlns:a16="http://schemas.microsoft.com/office/drawing/2014/main" id="{DA19B127-8731-45B8-99D9-F702AE83D14F}"/>
              </a:ext>
            </a:extLst>
          </p:cNvPr>
          <p:cNvSpPr/>
          <p:nvPr/>
        </p:nvSpPr>
        <p:spPr>
          <a:xfrm>
            <a:off x="8344366" y="5336084"/>
            <a:ext cx="3713791" cy="252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Työkokeilu</a:t>
            </a:r>
          </a:p>
        </p:txBody>
      </p:sp>
      <p:sp>
        <p:nvSpPr>
          <p:cNvPr id="49" name="Suorakulmio: Pyöristetyt kulmat 48">
            <a:extLst>
              <a:ext uri="{FF2B5EF4-FFF2-40B4-BE49-F238E27FC236}">
                <a16:creationId xmlns:a16="http://schemas.microsoft.com/office/drawing/2014/main" id="{540B1C4E-A976-4103-BEFC-50A12F74E812}"/>
              </a:ext>
            </a:extLst>
          </p:cNvPr>
          <p:cNvSpPr/>
          <p:nvPr/>
        </p:nvSpPr>
        <p:spPr>
          <a:xfrm>
            <a:off x="8372836" y="3807044"/>
            <a:ext cx="3713791" cy="270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Koulutussopimus</a:t>
            </a:r>
          </a:p>
        </p:txBody>
      </p:sp>
      <p:sp>
        <p:nvSpPr>
          <p:cNvPr id="50" name="Suorakulmio: Pyöristetyt kulmat 49">
            <a:extLst>
              <a:ext uri="{FF2B5EF4-FFF2-40B4-BE49-F238E27FC236}">
                <a16:creationId xmlns:a16="http://schemas.microsoft.com/office/drawing/2014/main" id="{33BD80B5-74ED-40F3-9BD9-C503DBF241CE}"/>
              </a:ext>
            </a:extLst>
          </p:cNvPr>
          <p:cNvSpPr/>
          <p:nvPr/>
        </p:nvSpPr>
        <p:spPr>
          <a:xfrm>
            <a:off x="8372836" y="4134085"/>
            <a:ext cx="3713791" cy="270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Oppisopimus</a:t>
            </a:r>
          </a:p>
        </p:txBody>
      </p:sp>
      <p:sp>
        <p:nvSpPr>
          <p:cNvPr id="51" name="Suorakulmio: Pyöristetyt kulmat 50">
            <a:extLst>
              <a:ext uri="{FF2B5EF4-FFF2-40B4-BE49-F238E27FC236}">
                <a16:creationId xmlns:a16="http://schemas.microsoft.com/office/drawing/2014/main" id="{D1E1D55B-0E6E-4341-B4E3-186A2C6D075B}"/>
              </a:ext>
            </a:extLst>
          </p:cNvPr>
          <p:cNvSpPr/>
          <p:nvPr/>
        </p:nvSpPr>
        <p:spPr>
          <a:xfrm>
            <a:off x="6080927" y="3493070"/>
            <a:ext cx="1986345" cy="2700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Koulutuskokeilu</a:t>
            </a:r>
          </a:p>
        </p:txBody>
      </p:sp>
      <p:sp>
        <p:nvSpPr>
          <p:cNvPr id="52" name="Suorakulmio: Pyöristetyt kulmat 51">
            <a:extLst>
              <a:ext uri="{FF2B5EF4-FFF2-40B4-BE49-F238E27FC236}">
                <a16:creationId xmlns:a16="http://schemas.microsoft.com/office/drawing/2014/main" id="{CF779023-AEA6-409D-A350-2A5ACD0FF795}"/>
              </a:ext>
            </a:extLst>
          </p:cNvPr>
          <p:cNvSpPr/>
          <p:nvPr/>
        </p:nvSpPr>
        <p:spPr>
          <a:xfrm>
            <a:off x="8347548" y="3083496"/>
            <a:ext cx="3713791" cy="2700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Apuvälineet</a:t>
            </a:r>
          </a:p>
        </p:txBody>
      </p:sp>
      <p:sp>
        <p:nvSpPr>
          <p:cNvPr id="54" name="Suorakulmio: Pyöristetyt kulmat 53">
            <a:extLst>
              <a:ext uri="{FF2B5EF4-FFF2-40B4-BE49-F238E27FC236}">
                <a16:creationId xmlns:a16="http://schemas.microsoft.com/office/drawing/2014/main" id="{D36B87F9-ABB4-4FCD-8EDC-8A3C7DA532AB}"/>
              </a:ext>
            </a:extLst>
          </p:cNvPr>
          <p:cNvSpPr/>
          <p:nvPr/>
        </p:nvSpPr>
        <p:spPr>
          <a:xfrm>
            <a:off x="3436917" y="2439052"/>
            <a:ext cx="2564188" cy="2700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Kuntoutusselvitys</a:t>
            </a:r>
          </a:p>
        </p:txBody>
      </p:sp>
      <p:sp>
        <p:nvSpPr>
          <p:cNvPr id="55" name="Suorakulmio: Pyöristetyt kulmat 54">
            <a:extLst>
              <a:ext uri="{FF2B5EF4-FFF2-40B4-BE49-F238E27FC236}">
                <a16:creationId xmlns:a16="http://schemas.microsoft.com/office/drawing/2014/main" id="{5B18D293-DEB6-45B8-87AB-F7BFDA8B9CCA}"/>
              </a:ext>
            </a:extLst>
          </p:cNvPr>
          <p:cNvSpPr/>
          <p:nvPr/>
        </p:nvSpPr>
        <p:spPr>
          <a:xfrm>
            <a:off x="10304060" y="3397207"/>
            <a:ext cx="1754097" cy="2700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Elinkeinotuki</a:t>
            </a:r>
          </a:p>
        </p:txBody>
      </p:sp>
      <p:cxnSp>
        <p:nvCxnSpPr>
          <p:cNvPr id="57" name="Suora yhdysviiva 56">
            <a:extLst>
              <a:ext uri="{FF2B5EF4-FFF2-40B4-BE49-F238E27FC236}">
                <a16:creationId xmlns:a16="http://schemas.microsoft.com/office/drawing/2014/main" id="{FE6AFE46-13A0-4BB9-B728-FB4D7000B8A7}"/>
              </a:ext>
            </a:extLst>
          </p:cNvPr>
          <p:cNvCxnSpPr>
            <a:cxnSpLocks/>
          </p:cNvCxnSpPr>
          <p:nvPr/>
        </p:nvCxnSpPr>
        <p:spPr>
          <a:xfrm>
            <a:off x="6023611" y="1130299"/>
            <a:ext cx="0" cy="5304884"/>
          </a:xfrm>
          <a:prstGeom prst="line">
            <a:avLst/>
          </a:prstGeom>
          <a:ln w="222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0" name="Suora yhdysviiva 59">
            <a:extLst>
              <a:ext uri="{FF2B5EF4-FFF2-40B4-BE49-F238E27FC236}">
                <a16:creationId xmlns:a16="http://schemas.microsoft.com/office/drawing/2014/main" id="{DD137F53-9C03-46FE-8CF5-2651EDB292BA}"/>
              </a:ext>
            </a:extLst>
          </p:cNvPr>
          <p:cNvCxnSpPr/>
          <p:nvPr/>
        </p:nvCxnSpPr>
        <p:spPr>
          <a:xfrm>
            <a:off x="-78076" y="5270798"/>
            <a:ext cx="12192000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1" name="Nuoli: Viisikulmio 40">
            <a:extLst>
              <a:ext uri="{FF2B5EF4-FFF2-40B4-BE49-F238E27FC236}">
                <a16:creationId xmlns:a16="http://schemas.microsoft.com/office/drawing/2014/main" id="{45983B3F-3FBA-46DC-8D83-ACB4562B569D}"/>
              </a:ext>
            </a:extLst>
          </p:cNvPr>
          <p:cNvSpPr/>
          <p:nvPr/>
        </p:nvSpPr>
        <p:spPr>
          <a:xfrm rot="5400000">
            <a:off x="-391387" y="5427567"/>
            <a:ext cx="2182851" cy="163193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i-FI" sz="1400" dirty="0"/>
              <a:t>TE-PALVELU</a:t>
            </a:r>
            <a:endParaRPr lang="fi-FI" dirty="0"/>
          </a:p>
        </p:txBody>
      </p:sp>
      <p:sp>
        <p:nvSpPr>
          <p:cNvPr id="40" name="Nuoli: Viisikulmio 39">
            <a:extLst>
              <a:ext uri="{FF2B5EF4-FFF2-40B4-BE49-F238E27FC236}">
                <a16:creationId xmlns:a16="http://schemas.microsoft.com/office/drawing/2014/main" id="{2F756102-DF6E-4B59-BF7A-E7EB78BEE5EC}"/>
              </a:ext>
            </a:extLst>
          </p:cNvPr>
          <p:cNvSpPr/>
          <p:nvPr/>
        </p:nvSpPr>
        <p:spPr>
          <a:xfrm rot="5400000">
            <a:off x="-877336" y="4272364"/>
            <a:ext cx="2565683" cy="170860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i-FI" sz="1400" dirty="0">
                <a:solidFill>
                  <a:schemeClr val="tx1"/>
                </a:solidFill>
              </a:rPr>
              <a:t>OPPILAITOS</a:t>
            </a:r>
          </a:p>
        </p:txBody>
      </p:sp>
      <p:sp>
        <p:nvSpPr>
          <p:cNvPr id="25" name="Suorakulmio: Pyöristetyt kulmat 24">
            <a:extLst>
              <a:ext uri="{FF2B5EF4-FFF2-40B4-BE49-F238E27FC236}">
                <a16:creationId xmlns:a16="http://schemas.microsoft.com/office/drawing/2014/main" id="{B0EB13E8-3684-45B1-A758-5096A722F2F1}"/>
              </a:ext>
            </a:extLst>
          </p:cNvPr>
          <p:cNvSpPr/>
          <p:nvPr/>
        </p:nvSpPr>
        <p:spPr>
          <a:xfrm>
            <a:off x="4467866" y="2764984"/>
            <a:ext cx="7605114" cy="2700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Työllistymistä edistävä ammatillinen kuntoutus</a:t>
            </a:r>
          </a:p>
        </p:txBody>
      </p:sp>
      <p:sp>
        <p:nvSpPr>
          <p:cNvPr id="61" name="Suorakulmio: Pyöristetyt kulmat 60">
            <a:extLst>
              <a:ext uri="{FF2B5EF4-FFF2-40B4-BE49-F238E27FC236}">
                <a16:creationId xmlns:a16="http://schemas.microsoft.com/office/drawing/2014/main" id="{53A333B3-A92E-4F7E-8CB3-13BCC12C6392}"/>
              </a:ext>
            </a:extLst>
          </p:cNvPr>
          <p:cNvSpPr/>
          <p:nvPr/>
        </p:nvSpPr>
        <p:spPr>
          <a:xfrm>
            <a:off x="10304060" y="6256759"/>
            <a:ext cx="1780388" cy="252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Starttiraha</a:t>
            </a:r>
          </a:p>
        </p:txBody>
      </p:sp>
      <p:sp>
        <p:nvSpPr>
          <p:cNvPr id="33" name="Nuoli: Viisikulmio 32">
            <a:extLst>
              <a:ext uri="{FF2B5EF4-FFF2-40B4-BE49-F238E27FC236}">
                <a16:creationId xmlns:a16="http://schemas.microsoft.com/office/drawing/2014/main" id="{3DAD52E4-B8CB-499F-A36A-B85F3B91CFB8}"/>
              </a:ext>
            </a:extLst>
          </p:cNvPr>
          <p:cNvSpPr/>
          <p:nvPr/>
        </p:nvSpPr>
        <p:spPr>
          <a:xfrm>
            <a:off x="407228" y="630421"/>
            <a:ext cx="2298942" cy="5436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Työtoiminta</a:t>
            </a:r>
          </a:p>
        </p:txBody>
      </p:sp>
      <p:sp>
        <p:nvSpPr>
          <p:cNvPr id="34" name="Suorakulmio: Pyöristetyt kulmat 33">
            <a:extLst>
              <a:ext uri="{FF2B5EF4-FFF2-40B4-BE49-F238E27FC236}">
                <a16:creationId xmlns:a16="http://schemas.microsoft.com/office/drawing/2014/main" id="{86C2C321-D423-4C42-9894-E0195FE41A86}"/>
              </a:ext>
            </a:extLst>
          </p:cNvPr>
          <p:cNvSpPr/>
          <p:nvPr/>
        </p:nvSpPr>
        <p:spPr>
          <a:xfrm>
            <a:off x="401566" y="1301612"/>
            <a:ext cx="2254807" cy="464627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Kehitysvammaisten työtoiminta</a:t>
            </a:r>
          </a:p>
        </p:txBody>
      </p:sp>
      <p:sp>
        <p:nvSpPr>
          <p:cNvPr id="36" name="Suorakulmio: Pyöristetyt kulmat 35">
            <a:extLst>
              <a:ext uri="{FF2B5EF4-FFF2-40B4-BE49-F238E27FC236}">
                <a16:creationId xmlns:a16="http://schemas.microsoft.com/office/drawing/2014/main" id="{931D325F-526D-4AC8-82A2-C7D2C9BC001E}"/>
              </a:ext>
            </a:extLst>
          </p:cNvPr>
          <p:cNvSpPr/>
          <p:nvPr/>
        </p:nvSpPr>
        <p:spPr>
          <a:xfrm>
            <a:off x="387746" y="1818342"/>
            <a:ext cx="2298941" cy="464627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Sosiaalihuoltolain mukainen työtoiminta</a:t>
            </a:r>
          </a:p>
        </p:txBody>
      </p:sp>
      <p:sp>
        <p:nvSpPr>
          <p:cNvPr id="42" name="Nuoli: Viisikulmio 41">
            <a:extLst>
              <a:ext uri="{FF2B5EF4-FFF2-40B4-BE49-F238E27FC236}">
                <a16:creationId xmlns:a16="http://schemas.microsoft.com/office/drawing/2014/main" id="{5138F8CB-91AC-4DE8-ACBF-BDBD96008411}"/>
              </a:ext>
            </a:extLst>
          </p:cNvPr>
          <p:cNvSpPr/>
          <p:nvPr/>
        </p:nvSpPr>
        <p:spPr>
          <a:xfrm>
            <a:off x="8138974" y="587079"/>
            <a:ext cx="3978070" cy="29470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Työmarkkinat</a:t>
            </a:r>
          </a:p>
        </p:txBody>
      </p:sp>
      <p:sp>
        <p:nvSpPr>
          <p:cNvPr id="53" name="Suorakulmio: Pyöristetyt kulmat 52">
            <a:extLst>
              <a:ext uri="{FF2B5EF4-FFF2-40B4-BE49-F238E27FC236}">
                <a16:creationId xmlns:a16="http://schemas.microsoft.com/office/drawing/2014/main" id="{8DBA06AE-DBF1-44F1-B60C-7BA4BAC7180F}"/>
              </a:ext>
            </a:extLst>
          </p:cNvPr>
          <p:cNvSpPr/>
          <p:nvPr/>
        </p:nvSpPr>
        <p:spPr>
          <a:xfrm>
            <a:off x="8132065" y="2066697"/>
            <a:ext cx="2082342" cy="298511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Kuntatyöllistäminen</a:t>
            </a:r>
          </a:p>
        </p:txBody>
      </p:sp>
      <p:sp>
        <p:nvSpPr>
          <p:cNvPr id="56" name="Suorakulmio 55">
            <a:extLst>
              <a:ext uri="{FF2B5EF4-FFF2-40B4-BE49-F238E27FC236}">
                <a16:creationId xmlns:a16="http://schemas.microsoft.com/office/drawing/2014/main" id="{21D4F85D-625B-4978-AA1C-9678F5283457}"/>
              </a:ext>
            </a:extLst>
          </p:cNvPr>
          <p:cNvSpPr/>
          <p:nvPr/>
        </p:nvSpPr>
        <p:spPr>
          <a:xfrm>
            <a:off x="7776139" y="6487224"/>
            <a:ext cx="1143561" cy="3496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  <a:hlinkClick r:id="rId2" action="ppaction://hlinksldjump"/>
              </a:rPr>
              <a:t>PALUU</a:t>
            </a:r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425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7346F6-7CE0-467F-B6A9-B1837F068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2196"/>
            <a:ext cx="12192000" cy="722889"/>
          </a:xfrm>
        </p:spPr>
        <p:txBody>
          <a:bodyPr/>
          <a:lstStyle/>
          <a:p>
            <a:r>
              <a:rPr lang="fi-FI" sz="2800" dirty="0">
                <a:solidFill>
                  <a:schemeClr val="tx1"/>
                </a:solidFill>
              </a:rPr>
              <a:t>Tornio: Avoimet ja täyttyneet työpaikat 1.2015 - 12.2019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A85EFD54-22EE-457B-875E-2F5D8E3260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1"/>
          <a:stretch/>
        </p:blipFill>
        <p:spPr>
          <a:xfrm>
            <a:off x="0" y="1243584"/>
            <a:ext cx="12192000" cy="528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65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54AFAF-2434-4496-BF25-66F3793D5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018"/>
            <a:ext cx="12192000" cy="1143000"/>
          </a:xfrm>
        </p:spPr>
        <p:txBody>
          <a:bodyPr/>
          <a:lstStyle/>
          <a:p>
            <a:r>
              <a:rPr lang="fi-FI" sz="2800" dirty="0">
                <a:solidFill>
                  <a:schemeClr val="tx1"/>
                </a:solidFill>
              </a:rPr>
              <a:t>Tuetun työllistymisen osuuskunta –</a:t>
            </a:r>
            <a:br>
              <a:rPr lang="fi-FI" sz="2800" dirty="0">
                <a:solidFill>
                  <a:schemeClr val="tx1"/>
                </a:solidFill>
              </a:rPr>
            </a:br>
            <a:r>
              <a:rPr lang="fi-FI" sz="2800" dirty="0">
                <a:solidFill>
                  <a:schemeClr val="tx1"/>
                </a:solidFill>
              </a:rPr>
              <a:t>työvoimareservit käyttöön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305A6116-C61B-4E45-9824-8944E5790A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1664909"/>
              </p:ext>
            </p:extLst>
          </p:nvPr>
        </p:nvGraphicFramePr>
        <p:xfrm>
          <a:off x="708074" y="1166018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362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7B7F5B9-4A4E-41AA-97E0-36C87ED7E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6018" y="0"/>
            <a:ext cx="12298018" cy="662472"/>
          </a:xfrm>
        </p:spPr>
        <p:txBody>
          <a:bodyPr/>
          <a:lstStyle/>
          <a:p>
            <a:r>
              <a:rPr lang="fi-FI" sz="2800" dirty="0">
                <a:solidFill>
                  <a:schemeClr val="tx1"/>
                </a:solidFill>
              </a:rPr>
              <a:t>Tutkimustietoa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3EDAFF3-7DE4-4629-9CB5-945502506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619" y="662472"/>
            <a:ext cx="12006381" cy="566346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fi-FI" sz="1800" dirty="0"/>
              <a:t>Pitkäaikaistyöttömien työllistäminen näyttää aiempien tutkimusten valossa erittäin haastavalta.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i-FI" sz="1600" dirty="0"/>
              <a:t>Useimmiten pitkäaikaistyöttömille suunnatut toimenpiteet eivät juurikaan näytä vaikuttavan niihin osallistuvien työllistymiseen. </a:t>
            </a:r>
          </a:p>
          <a:p>
            <a:pPr marL="0" indent="0">
              <a:spcBef>
                <a:spcPts val="0"/>
              </a:spcBef>
              <a:buNone/>
            </a:pPr>
            <a:endParaRPr lang="fi-FI" sz="1200" dirty="0"/>
          </a:p>
          <a:p>
            <a:pPr marL="0" indent="0">
              <a:spcBef>
                <a:spcPts val="0"/>
              </a:spcBef>
              <a:buNone/>
            </a:pPr>
            <a:r>
              <a:rPr lang="fi-FI" sz="1800" dirty="0"/>
              <a:t>Työttömyyden pitkittyminen on lisännyt sekä valtion että kuntien menoja. Työttömyyden pitkittyessä kunnat maksavat valtion ohella osan työmarkkinatuesta.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i-FI" sz="1600" dirty="0"/>
              <a:t>Kunnille työttömyydestä aiheutuvia menoja ovat olleet myös esimerkiksi </a:t>
            </a:r>
            <a:r>
              <a:rPr lang="fi-FI" sz="1600" u="sng" dirty="0"/>
              <a:t>toimeentulotuki. 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i-FI" sz="1600" dirty="0"/>
              <a:t>Työttömyys on todennäköisesti lisännyt </a:t>
            </a:r>
            <a:r>
              <a:rPr lang="fi-FI" sz="1600" u="sng" dirty="0"/>
              <a:t>myös sosiaali- ja terveyspalveluiden käyttöä</a:t>
            </a:r>
            <a:r>
              <a:rPr lang="fi-FI" sz="1600" dirty="0"/>
              <a:t>, sillä tutkimusten mukaan työttömyydellä on </a:t>
            </a:r>
            <a:r>
              <a:rPr lang="fi-FI" sz="1600" u="sng" dirty="0"/>
              <a:t>haitallisia vaikutuksia henkilöiden terveyteen ja hyvinvointiin</a:t>
            </a:r>
            <a:r>
              <a:rPr lang="fi-FI" sz="1600" dirty="0"/>
              <a:t>. 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i-FI" sz="1600" dirty="0"/>
              <a:t>Tosin työttömyyden ja terveydentilan vaikutusyhteydet kulkevat molempiin suuntiin: </a:t>
            </a:r>
            <a:r>
              <a:rPr lang="fi-FI" sz="1600" u="sng" dirty="0"/>
              <a:t>huono terveys ja heikentynyt toimintakyky ovat myös työttömyyden riskitekijöitä.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i-FI" sz="1600" dirty="0"/>
              <a:t>Laajemmin ajateltuna työttömyyden kustannuksiksi voidaan myös katsoa </a:t>
            </a:r>
            <a:r>
              <a:rPr lang="fi-FI" sz="1600" u="sng" dirty="0"/>
              <a:t>potentiaalisten verotulojen, tuotannon ja työpanoksen menetykset useamman vuoden ajalta 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i-FI" sz="1600" dirty="0"/>
              <a:t>Yksilön tulonmenetykset ovat osa työttömyydestä aiheutuvia kustannuksia. Lisäksi pitkittynyt työttömyys ja siitä aiheutuva epävarmuus on saattanut </a:t>
            </a:r>
            <a:r>
              <a:rPr lang="fi-FI" sz="1600" u="sng" dirty="0"/>
              <a:t>heikentää yksityistä kulutusta.</a:t>
            </a:r>
            <a:r>
              <a:rPr lang="fi-FI" sz="1600" dirty="0"/>
              <a:t>                                               </a:t>
            </a:r>
            <a:r>
              <a:rPr lang="fi-FI" sz="1400" dirty="0"/>
              <a:t>(Työttömyyden laajat kustannukset yhteiskunnalle 2019)</a:t>
            </a:r>
            <a:endParaRPr lang="fi-FI" sz="1400" u="sng" dirty="0"/>
          </a:p>
          <a:p>
            <a:pPr marL="0" indent="0">
              <a:spcBef>
                <a:spcPts val="1800"/>
              </a:spcBef>
              <a:buNone/>
            </a:pPr>
            <a:r>
              <a:rPr lang="fi-FI" sz="1800" dirty="0"/>
              <a:t>Osatyökykyisten työllistämisen edistämiseen panostetut varat tulee nähdä investointina työvoiman osaamiseen, työn ja työolojen kehittämiseen ja sosiaaliturvamenojen parempaan hallintaan (Holm 2014).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i-FI" sz="1600" dirty="0"/>
              <a:t>Työttömyyden suorien kustannusten lisäksi työttömyys vähentää verotuloja, lisää kuntien rahoittamia työllisyyden hoidon kustannuksia sekä sosiaali- ja terveyspalveluiden kustannuksia ja vähentää yksityistä kulutusta. 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i-FI" sz="1600" dirty="0"/>
              <a:t>Rakenteellinen työttömyys aiheuttaa kohtaanto-ongelmia ja rajoittaa näin talouden ja tuotannon kasvua.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i-FI" sz="1600" dirty="0"/>
              <a:t>Pasi Holmin mukaan osatyökykyiselle kohdennettu toimenpide rahoittaa julkisen talouden näkökulmasta 22 prosenttisesti itse itsensä. Jos otetaan huomioon toimenpiteen jälkeinen työllistyminen, on prosentti 52. 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i-FI" sz="1600" dirty="0"/>
              <a:t>Panostukset tulevat takaisin työpanoksen, verotulojen sekä säästyneiden sosiaaliturvakustannusten myötä. (Holm 2014).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i-FI" sz="1800" dirty="0"/>
              <a:t>										</a:t>
            </a:r>
          </a:p>
        </p:txBody>
      </p:sp>
    </p:spTree>
    <p:extLst>
      <p:ext uri="{BB962C8B-B14F-4D97-AF65-F5344CB8AC3E}">
        <p14:creationId xmlns:p14="http://schemas.microsoft.com/office/powerpoint/2010/main" val="3715694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6783AC-E94F-470A-B881-824131620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2073"/>
            <a:ext cx="12192000" cy="653410"/>
          </a:xfrm>
        </p:spPr>
        <p:txBody>
          <a:bodyPr/>
          <a:lstStyle/>
          <a:p>
            <a:r>
              <a:rPr lang="fi-FI" sz="2800" dirty="0">
                <a:solidFill>
                  <a:schemeClr val="tx1"/>
                </a:solidFill>
              </a:rPr>
              <a:t>Ketkä hyötyvät tuetun työllistymisen osuuskunnasta?</a:t>
            </a:r>
          </a:p>
        </p:txBody>
      </p:sp>
      <p:graphicFrame>
        <p:nvGraphicFramePr>
          <p:cNvPr id="11" name="Kaaviokuva 10">
            <a:extLst>
              <a:ext uri="{FF2B5EF4-FFF2-40B4-BE49-F238E27FC236}">
                <a16:creationId xmlns:a16="http://schemas.microsoft.com/office/drawing/2014/main" id="{6F742EFA-E6C1-4D78-903B-3EF48A8B0C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5575155"/>
              </p:ext>
            </p:extLst>
          </p:nvPr>
        </p:nvGraphicFramePr>
        <p:xfrm>
          <a:off x="336000" y="1050877"/>
          <a:ext cx="11520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kstiruutu 11">
            <a:extLst>
              <a:ext uri="{FF2B5EF4-FFF2-40B4-BE49-F238E27FC236}">
                <a16:creationId xmlns:a16="http://schemas.microsoft.com/office/drawing/2014/main" id="{A78AE945-DF3D-4674-838C-48867B8E2667}"/>
              </a:ext>
            </a:extLst>
          </p:cNvPr>
          <p:cNvSpPr txBox="1"/>
          <p:nvPr/>
        </p:nvSpPr>
        <p:spPr>
          <a:xfrm>
            <a:off x="875731" y="5874040"/>
            <a:ext cx="104405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b="1" dirty="0">
                <a:latin typeface="Copperplate Gothic Light" panose="020E0507020206020404" pitchFamily="34" charset="0"/>
                <a:ea typeface="+mj-ea"/>
                <a:cs typeface="+mj-cs"/>
              </a:rPr>
              <a:t>KAIKKI TYÖVOIMARESERVIT KÄYTTÖÖN – TYÖLLISYYSASTEEN NOSTO</a:t>
            </a: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99F648FB-011B-4B1F-B355-BB3AB70D456D}"/>
              </a:ext>
            </a:extLst>
          </p:cNvPr>
          <p:cNvSpPr/>
          <p:nvPr/>
        </p:nvSpPr>
        <p:spPr>
          <a:xfrm>
            <a:off x="7776139" y="6487224"/>
            <a:ext cx="1143561" cy="34962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  <a:hlinkClick r:id="rId7" action="ppaction://hlinksldjump"/>
              </a:rPr>
              <a:t>PALUU</a:t>
            </a:r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201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32DF69-431D-4FB5-BFCC-B956ACF31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02515"/>
          </a:xfrm>
        </p:spPr>
        <p:txBody>
          <a:bodyPr/>
          <a:lstStyle/>
          <a:p>
            <a:r>
              <a:rPr lang="fi-FI" sz="2800" dirty="0">
                <a:solidFill>
                  <a:schemeClr val="tx1"/>
                </a:solidFill>
              </a:rPr>
              <a:t>Tuetun työllistymisen osuuskunta työllistymisen edistäjänä</a:t>
            </a:r>
          </a:p>
        </p:txBody>
      </p:sp>
      <p:sp>
        <p:nvSpPr>
          <p:cNvPr id="59" name="Sisällön paikkamerkki 58">
            <a:extLst>
              <a:ext uri="{FF2B5EF4-FFF2-40B4-BE49-F238E27FC236}">
                <a16:creationId xmlns:a16="http://schemas.microsoft.com/office/drawing/2014/main" id="{B978D8EF-E59C-4453-985E-35A4695A68E3}"/>
              </a:ext>
            </a:extLst>
          </p:cNvPr>
          <p:cNvSpPr>
            <a:spLocks noGrp="1" noChangeAspect="1"/>
          </p:cNvSpPr>
          <p:nvPr>
            <p:ph idx="1"/>
          </p:nvPr>
        </p:nvSpPr>
        <p:spPr>
          <a:xfrm>
            <a:off x="556782" y="2014246"/>
            <a:ext cx="10972800" cy="4525963"/>
          </a:xfrm>
        </p:spPr>
        <p:txBody>
          <a:bodyPr/>
          <a:lstStyle/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121" name="Rectangle 79">
            <a:extLst>
              <a:ext uri="{FF2B5EF4-FFF2-40B4-BE49-F238E27FC236}">
                <a16:creationId xmlns:a16="http://schemas.microsoft.com/office/drawing/2014/main" id="{477C0295-7371-42F2-9E0F-624E0823A9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 dirty="0"/>
          </a:p>
        </p:txBody>
      </p:sp>
      <p:sp>
        <p:nvSpPr>
          <p:cNvPr id="122" name="Rectangle 94">
            <a:extLst>
              <a:ext uri="{FF2B5EF4-FFF2-40B4-BE49-F238E27FC236}">
                <a16:creationId xmlns:a16="http://schemas.microsoft.com/office/drawing/2014/main" id="{B87FC5FC-715B-4A6A-A6BB-22B5EBA07E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altLang="fi-FI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i-FI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i-FI" altLang="fi-F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altLang="fi-F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3" name="Rectangle 95">
            <a:extLst>
              <a:ext uri="{FF2B5EF4-FFF2-40B4-BE49-F238E27FC236}">
                <a16:creationId xmlns:a16="http://schemas.microsoft.com/office/drawing/2014/main" id="{3A9A162F-F0D1-4244-B9E5-3C16CA2CDAD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9048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altLang="fi-F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altLang="fi-F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D0E12D23-4410-4F81-A608-C69F1134C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6035" y="678835"/>
            <a:ext cx="2835965" cy="5809833"/>
          </a:xfrm>
          <a:prstGeom prst="rect">
            <a:avLst/>
          </a:prstGeom>
        </p:spPr>
      </p:pic>
      <p:pic>
        <p:nvPicPr>
          <p:cNvPr id="36" name="Kuva 35">
            <a:extLst>
              <a:ext uri="{FF2B5EF4-FFF2-40B4-BE49-F238E27FC236}">
                <a16:creationId xmlns:a16="http://schemas.microsoft.com/office/drawing/2014/main" id="{F2F28ED7-19F2-4880-B4F0-470241DA3D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9063" y="1150159"/>
            <a:ext cx="3860685" cy="5322636"/>
          </a:xfrm>
          <a:prstGeom prst="rect">
            <a:avLst/>
          </a:prstGeom>
        </p:spPr>
      </p:pic>
      <p:pic>
        <p:nvPicPr>
          <p:cNvPr id="48" name="Kuva 47">
            <a:extLst>
              <a:ext uri="{FF2B5EF4-FFF2-40B4-BE49-F238E27FC236}">
                <a16:creationId xmlns:a16="http://schemas.microsoft.com/office/drawing/2014/main" id="{E2A4B17D-4C13-414D-A5A7-2E9549818D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875" y="659632"/>
            <a:ext cx="2377853" cy="3129138"/>
          </a:xfrm>
          <a:prstGeom prst="rect">
            <a:avLst/>
          </a:prstGeom>
        </p:spPr>
      </p:pic>
      <p:sp>
        <p:nvSpPr>
          <p:cNvPr id="57" name="Nuoli: Oikea 56">
            <a:extLst>
              <a:ext uri="{FF2B5EF4-FFF2-40B4-BE49-F238E27FC236}">
                <a16:creationId xmlns:a16="http://schemas.microsoft.com/office/drawing/2014/main" id="{382A655B-5C4F-4832-BC49-5DF3CF4F1AAC}"/>
              </a:ext>
            </a:extLst>
          </p:cNvPr>
          <p:cNvSpPr/>
          <p:nvPr/>
        </p:nvSpPr>
        <p:spPr>
          <a:xfrm>
            <a:off x="2962275" y="750854"/>
            <a:ext cx="6803096" cy="454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SIIRTYMÄT TYÖMARKKINOILLE</a:t>
            </a:r>
          </a:p>
        </p:txBody>
      </p:sp>
      <p:sp>
        <p:nvSpPr>
          <p:cNvPr id="58" name="Nuoli: Oikea 57">
            <a:extLst>
              <a:ext uri="{FF2B5EF4-FFF2-40B4-BE49-F238E27FC236}">
                <a16:creationId xmlns:a16="http://schemas.microsoft.com/office/drawing/2014/main" id="{83516862-73EA-49E7-ACFB-649357C2DD05}"/>
              </a:ext>
            </a:extLst>
          </p:cNvPr>
          <p:cNvSpPr/>
          <p:nvPr/>
        </p:nvSpPr>
        <p:spPr>
          <a:xfrm rot="2627053">
            <a:off x="2298113" y="2386140"/>
            <a:ext cx="3987960" cy="4859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SIIRTYMÄT  TUETTUUN KOULUTUKSEEN  / TYÖHÖN</a:t>
            </a:r>
          </a:p>
        </p:txBody>
      </p:sp>
      <p:pic>
        <p:nvPicPr>
          <p:cNvPr id="50" name="Kuva 49">
            <a:extLst>
              <a:ext uri="{FF2B5EF4-FFF2-40B4-BE49-F238E27FC236}">
                <a16:creationId xmlns:a16="http://schemas.microsoft.com/office/drawing/2014/main" id="{509D3D77-EE74-44CC-A13C-B52DFE523B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418" y="3858253"/>
            <a:ext cx="4246467" cy="2697044"/>
          </a:xfrm>
          <a:prstGeom prst="rect">
            <a:avLst/>
          </a:prstGeom>
        </p:spPr>
      </p:pic>
      <p:sp>
        <p:nvSpPr>
          <p:cNvPr id="56" name="Nuoli: Alas 55">
            <a:extLst>
              <a:ext uri="{FF2B5EF4-FFF2-40B4-BE49-F238E27FC236}">
                <a16:creationId xmlns:a16="http://schemas.microsoft.com/office/drawing/2014/main" id="{F1133D4D-B5B3-4014-8A9A-4B8FE373221D}"/>
              </a:ext>
            </a:extLst>
          </p:cNvPr>
          <p:cNvSpPr/>
          <p:nvPr/>
        </p:nvSpPr>
        <p:spPr>
          <a:xfrm>
            <a:off x="973760" y="1511291"/>
            <a:ext cx="512140" cy="41037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br>
              <a:rPr lang="fi-FI" sz="1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1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br>
              <a:rPr lang="fi-FI" sz="1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1200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fi-FI" sz="1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fi-FI" sz="1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TYMÄT </a:t>
            </a:r>
            <a:endParaRPr lang="fi-FI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fi-FI" sz="8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i-FI" sz="1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KOULUTUKSEEN</a:t>
            </a:r>
            <a:endParaRPr lang="fi-FI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C9235E37-9E25-4589-955B-76ED2615A5AC}"/>
              </a:ext>
            </a:extLst>
          </p:cNvPr>
          <p:cNvSpPr/>
          <p:nvPr/>
        </p:nvSpPr>
        <p:spPr>
          <a:xfrm>
            <a:off x="7776139" y="6487224"/>
            <a:ext cx="1143561" cy="34962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  <a:hlinkClick r:id="rId6" action="ppaction://hlinksldjump"/>
              </a:rPr>
              <a:t>PALUU</a:t>
            </a:r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4345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91F50C9-2727-431A-AAD0-7A3CF1722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3964"/>
            <a:ext cx="12192000" cy="829994"/>
          </a:xfrm>
        </p:spPr>
        <p:txBody>
          <a:bodyPr/>
          <a:lstStyle/>
          <a:p>
            <a:r>
              <a:rPr lang="fi-FI" sz="2800" dirty="0">
                <a:solidFill>
                  <a:schemeClr val="tx1"/>
                </a:solidFill>
              </a:rPr>
              <a:t>Tuetun työllistymisen osuuskunta tukee </a:t>
            </a:r>
            <a:br>
              <a:rPr lang="fi-FI" sz="2800" dirty="0">
                <a:solidFill>
                  <a:schemeClr val="tx1"/>
                </a:solidFill>
              </a:rPr>
            </a:br>
            <a:r>
              <a:rPr lang="fi-FI" sz="2800" dirty="0">
                <a:solidFill>
                  <a:schemeClr val="tx1"/>
                </a:solidFill>
              </a:rPr>
              <a:t>osaamisen vahvistamista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A8D0F7-0C05-4DE8-9FB7-F3A0457AD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138" y="1192151"/>
            <a:ext cx="11935723" cy="5595297"/>
          </a:xfrm>
        </p:spPr>
        <p:txBody>
          <a:bodyPr/>
          <a:lstStyle/>
          <a:p>
            <a:pPr marL="0" indent="0">
              <a:buNone/>
            </a:pPr>
            <a:r>
              <a:rPr lang="fi-FI" sz="2000" b="1" i="1" dirty="0"/>
              <a:t>Hallitusohjelman mukaan toteutetaan nopean aikavälin keinoja osaamispulaan vastaamiseksi ja heikoilla perustaidoilla olevien aikuisten kouluttamiseksi.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i-FI" sz="1800" dirty="0"/>
              <a:t>Matalan työllisyyden ryhmissä on paljon henkilöitä, joilla on joko tarve kehittää omaa osaamistaan 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i-FI" sz="1800" dirty="0"/>
              <a:t>Perusasteen koulutuksen varassa olevien henkilöiden työllisyysaste oli vuonna 2017 vain 43 prosenttia (Tilastokeskus)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i-FI" sz="1800" dirty="0"/>
              <a:t>Koulutukset eivät tavoita matalan osaamistason työttömiä työnhakijoita ja tai työvoiman ulkopuolella olevia henkilöitä.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i-FI" sz="1800" dirty="0"/>
              <a:t>Työvoiman saatavuuteen liittyvät ongelmat ovat lisääntyneet vaikka useat työvoimapulasta kärsivät alat eivät edellytä korkeaa koulutustasoa.</a:t>
            </a:r>
          </a:p>
          <a:p>
            <a:pPr marL="457200" lvl="1" indent="0">
              <a:spcBef>
                <a:spcPts val="600"/>
              </a:spcBef>
              <a:buNone/>
            </a:pPr>
            <a:endParaRPr lang="fi-FI" sz="1800" dirty="0"/>
          </a:p>
          <a:p>
            <a:pPr marL="0" indent="0">
              <a:spcBef>
                <a:spcPts val="600"/>
              </a:spcBef>
              <a:buNone/>
            </a:pPr>
            <a:r>
              <a:rPr lang="fi-FI" sz="1800" dirty="0"/>
              <a:t>Matalan osaamistason omaavien työikäisten ja osaamisen hankkimiseen osallistumisen kuilun kaventaminen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i-FI" sz="1800" dirty="0"/>
              <a:t>Matalan osaamistason omaavien työikäisten ja osaamisen hankkimiseen osallistumisen kuilu voidaan kaventaa työelämälähtöisen koulutuksen kautta.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i-FI" sz="1800" dirty="0"/>
              <a:t>Osatyökykyiselle järjestetään tuetun työn rinnalla tutkinnon osia tai annetaan vähintään osaamistodistus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i-FI" sz="1800" dirty="0"/>
              <a:t>Tuetun työllistymisen osuuskunta toimii oppimisympäristönä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i-FI" sz="1800" dirty="0"/>
              <a:t>Tuetun osaamisen vahvistamisen ja työvalmennuksen sekä tuettujen siirtymien avulla osatyökykyisten työpanos saadaan hyötykäyttöön.</a:t>
            </a: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E062140D-7896-449F-A582-CC968D3DF40F}"/>
              </a:ext>
            </a:extLst>
          </p:cNvPr>
          <p:cNvSpPr/>
          <p:nvPr/>
        </p:nvSpPr>
        <p:spPr>
          <a:xfrm>
            <a:off x="7776139" y="6487224"/>
            <a:ext cx="1143561" cy="34962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  <a:hlinkClick r:id="rId2" action="ppaction://hlinksldjump"/>
              </a:rPr>
              <a:t>PALUU</a:t>
            </a:r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8990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5E3AFA-6DE4-473A-A8C5-7CACA4E86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8280"/>
            <a:ext cx="12192000" cy="662398"/>
          </a:xfrm>
        </p:spPr>
        <p:txBody>
          <a:bodyPr/>
          <a:lstStyle/>
          <a:p>
            <a:r>
              <a:rPr lang="fi-FI" sz="2800" dirty="0">
                <a:solidFill>
                  <a:schemeClr val="tx1"/>
                </a:solidFill>
              </a:rPr>
              <a:t>tuetun työllistymisen osuuskunnan toiminta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01B17C0-49CE-4A14-8445-B52FB96F9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083" y="740604"/>
            <a:ext cx="11741834" cy="5811064"/>
          </a:xfrm>
        </p:spPr>
        <p:txBody>
          <a:bodyPr/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fi-FI" sz="1800" dirty="0"/>
              <a:t>Tuetun työllistymisen osuuskunta on uudentyyppinen osin siirtymätyömarkkinarakenne. joka voi osaltaan vastata matalan työllisyyden ryhmien </a:t>
            </a:r>
          </a:p>
          <a:p>
            <a:pPr lvl="1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fi-FI" sz="1800" u="sng" dirty="0"/>
              <a:t>Osalle osaamisen vahvistamisen ja tai työtaitojen lisäämisen ja tai työelämävalmiuksien varmistamisen jälkeen siirtymänä joko tuetuille tai avoimille työmarkkinoille.  </a:t>
            </a:r>
          </a:p>
          <a:p>
            <a:pPr lvl="1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fi-FI" sz="1800" u="sng" dirty="0"/>
              <a:t>Osalle osatyökyisistä se tulee olemaan pysyvä työn tekemisen alusta. </a:t>
            </a:r>
          </a:p>
          <a:p>
            <a:pPr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fi-FI" sz="1800" u="sng" dirty="0"/>
              <a:t>Osuuskunta on näyttäytynyt joustavaksi toimintamalliksi, joka toimii työttömyyden ja avointen työmarkkinoiden välivaiheena</a:t>
            </a:r>
          </a:p>
          <a:p>
            <a:pPr lvl="1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fi-FI" sz="1800" dirty="0"/>
              <a:t>Siihen voi työllistyä joko koko- tai osa-aikaisesti ja olla siinä joko pitempään tai vai väliaikaisesti. </a:t>
            </a:r>
          </a:p>
          <a:p>
            <a:pPr lvl="1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fi-FI" sz="1800" dirty="0"/>
              <a:t>Monipuolistaa palvelujen tarjontaa</a:t>
            </a:r>
          </a:p>
          <a:p>
            <a:pPr lvl="1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fi-FI" sz="1800" dirty="0"/>
              <a:t>Tuottaa alueen työnantajille avustavia- ja alihankintatöitä sekä tarjoaa silpputyöhön tekijöitä ja vuokraa työvoimaa</a:t>
            </a:r>
          </a:p>
          <a:p>
            <a:pPr lvl="1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fi-FI" sz="1800" dirty="0"/>
              <a:t>Tuetusta osuuskunnasta voi siirtyä esimerkiksi jäseneksi työosuuskuntaan.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fi-FI" sz="1800" u="sng" dirty="0"/>
              <a:t>Osatyökykyisten työllistymistä on jatkossa tarkasteltava yksilön sijaan nykyistä enemmän työmarkkinarakenteen ja työjaon näkökulmista</a:t>
            </a:r>
          </a:p>
          <a:p>
            <a:pPr lvl="1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fi-FI" sz="1800" u="sng" dirty="0"/>
              <a:t>Koulutusta ja osaamista vaativiin työtehtäviin</a:t>
            </a:r>
          </a:p>
          <a:p>
            <a:pPr lvl="1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fi-FI" sz="1800" u="sng" dirty="0"/>
              <a:t>Avustaviin, vähemmän koulusta ja osaamista vaativiin työtehtäviin</a:t>
            </a:r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950571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71533A82-6F0C-49AE-BB8C-0A6D999E3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21" y="3073256"/>
            <a:ext cx="10972800" cy="1143000"/>
          </a:xfrm>
        </p:spPr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Miten tästä eteenpäin?</a:t>
            </a:r>
          </a:p>
        </p:txBody>
      </p:sp>
      <p:grpSp>
        <p:nvGrpSpPr>
          <p:cNvPr id="5" name="Ryhmä 5">
            <a:extLst>
              <a:ext uri="{FF2B5EF4-FFF2-40B4-BE49-F238E27FC236}">
                <a16:creationId xmlns:a16="http://schemas.microsoft.com/office/drawing/2014/main" id="{EE4348B2-78B1-4B65-B19C-9825C3829EAA}"/>
              </a:ext>
            </a:extLst>
          </p:cNvPr>
          <p:cNvGrpSpPr>
            <a:grpSpLocks/>
          </p:cNvGrpSpPr>
          <p:nvPr/>
        </p:nvGrpSpPr>
        <p:grpSpPr bwMode="auto">
          <a:xfrm>
            <a:off x="1932707" y="837622"/>
            <a:ext cx="8631386" cy="1260475"/>
            <a:chOff x="0" y="0"/>
            <a:chExt cx="6581140" cy="1118235"/>
          </a:xfrm>
        </p:grpSpPr>
        <p:pic>
          <p:nvPicPr>
            <p:cNvPr id="6" name="Kuva 1">
              <a:extLst>
                <a:ext uri="{FF2B5EF4-FFF2-40B4-BE49-F238E27FC236}">
                  <a16:creationId xmlns:a16="http://schemas.microsoft.com/office/drawing/2014/main" id="{F9C0C233-7BD3-4E8A-B9B7-D2B6D364AA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3260" y="175260"/>
              <a:ext cx="1694815" cy="71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Kuva 6">
              <a:extLst>
                <a:ext uri="{FF2B5EF4-FFF2-40B4-BE49-F238E27FC236}">
                  <a16:creationId xmlns:a16="http://schemas.microsoft.com/office/drawing/2014/main" id="{02502977-EEC3-419E-AC3A-06CD8C3A82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9060"/>
              <a:ext cx="981075" cy="1019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Kuva 3">
              <a:extLst>
                <a:ext uri="{FF2B5EF4-FFF2-40B4-BE49-F238E27FC236}">
                  <a16:creationId xmlns:a16="http://schemas.microsoft.com/office/drawing/2014/main" id="{57E072C5-288B-4F0D-A307-DB60394D7B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3020" y="0"/>
              <a:ext cx="1468120" cy="1039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Kuva 2">
              <a:extLst>
                <a:ext uri="{FF2B5EF4-FFF2-40B4-BE49-F238E27FC236}">
                  <a16:creationId xmlns:a16="http://schemas.microsoft.com/office/drawing/2014/main" id="{4B51D53E-B6F5-4FB1-BFC5-636CC74690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660" y="137160"/>
              <a:ext cx="1981200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737059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EDA4EA-4C23-403D-8362-5744A1B3C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018"/>
            <a:ext cx="12192000" cy="1143000"/>
          </a:xfrm>
        </p:spPr>
        <p:txBody>
          <a:bodyPr/>
          <a:lstStyle/>
          <a:p>
            <a:r>
              <a:rPr lang="fi-FI" sz="2800" dirty="0">
                <a:solidFill>
                  <a:schemeClr val="tx1"/>
                </a:solidFill>
              </a:rPr>
              <a:t>Tuetun työllistymisen osuuskunnan liiketoimintamalli Yhteiskunnallisena yrityksenä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3B16138-B134-4EC7-A0B2-CF4958B51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80759"/>
            <a:ext cx="12192000" cy="4936914"/>
          </a:xfrm>
        </p:spPr>
        <p:txBody>
          <a:bodyPr/>
          <a:lstStyle/>
          <a:p>
            <a:pPr marL="0" indent="0">
              <a:buNone/>
            </a:pPr>
            <a:r>
              <a:rPr lang="fi-FI" sz="1800" b="1" i="1" dirty="0"/>
              <a:t>Hallitusohjelman tavoitteena on parantaa yhteiskunnallisten yritysten toimintaedellytyksiä uudistamalla sen rahoitusta ja tarjoamalla liiketoimintaosaamista vahvistavaa tukea.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fi-FI" sz="1800" dirty="0"/>
              <a:t>Yhteiskunnalliset yritykset ovat Euroopan komission arvion mukaan yksi merkittävä keino osatyökykyisten työllistymiseen.</a:t>
            </a:r>
          </a:p>
          <a:p>
            <a:pPr>
              <a:buFont typeface="Wingdings" panose="05000000000000000000" pitchFamily="2" charset="2"/>
              <a:buChar char="Ø"/>
            </a:pPr>
            <a:endParaRPr lang="fi-FI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fi-FI" sz="1800" dirty="0"/>
              <a:t>Työ- ja elinkeinoministeriö (TEM) määrittelee yhteiskunnallisen yritystoiminnan siten, että  sen  ensisijainen tarkoitus ja tavoite on yhteiskunnallisen hyvän tuottaminen sekä rajoitetun voitonjaon takia yli 50 prosenttia voitoista käytetään yhteiskunnallisen tavoitteen edistämiseen. </a:t>
            </a:r>
          </a:p>
          <a:p>
            <a:pPr marL="0" indent="0">
              <a:buNone/>
            </a:pPr>
            <a:endParaRPr lang="fi-FI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fi-FI" sz="1800" dirty="0"/>
              <a:t>Tuetun työllistymisen osuuskunta toimisi uudentyyppisenä yhteiskunnallisen yrityksen liiketoimintamallina</a:t>
            </a:r>
          </a:p>
          <a:p>
            <a:pPr marL="0" indent="0">
              <a:buNone/>
            </a:pPr>
            <a:endParaRPr lang="fi-FI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fi-FI" sz="1800" dirty="0"/>
              <a:t>Osuuskunnan käynnistämisen esteenä on, ettei tämän tyyppiselle liiketoimintamallille ole suunnattu muita kuin harkinnanvaraisia työllistämisen tukia. </a:t>
            </a:r>
          </a:p>
          <a:p>
            <a:pPr marL="457200" lvl="1" indent="0">
              <a:buNone/>
            </a:pPr>
            <a:endParaRPr lang="fi-FI" sz="1800" dirty="0"/>
          </a:p>
          <a:p>
            <a:pPr marL="457200" lvl="1" indent="0">
              <a:buNone/>
            </a:pPr>
            <a:endParaRPr lang="fi-FI" sz="1400" u="sng" dirty="0"/>
          </a:p>
          <a:p>
            <a:pPr marL="0" indent="0">
              <a:buNone/>
            </a:pPr>
            <a:endParaRPr lang="fi-FI" sz="1800" dirty="0"/>
          </a:p>
          <a:p>
            <a:pPr lvl="1">
              <a:buFont typeface="Wingdings" panose="05000000000000000000" pitchFamily="2" charset="2"/>
              <a:buChar char="Ø"/>
            </a:pPr>
            <a:endParaRPr lang="fi-FI" sz="1400" dirty="0"/>
          </a:p>
          <a:p>
            <a:pPr>
              <a:buFont typeface="Wingdings" panose="05000000000000000000" pitchFamily="2" charset="2"/>
              <a:buChar char="Ø"/>
            </a:pP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38925047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EDA4EA-4C23-403D-8362-5744A1B3C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4632"/>
            <a:ext cx="12192000" cy="1143000"/>
          </a:xfrm>
        </p:spPr>
        <p:txBody>
          <a:bodyPr/>
          <a:lstStyle/>
          <a:p>
            <a:r>
              <a:rPr lang="fi-FI" sz="2800" dirty="0">
                <a:solidFill>
                  <a:schemeClr val="tx1"/>
                </a:solidFill>
              </a:rPr>
              <a:t>Tuetun työllistymisen osuuskunnan liiketoimintamalli Yhteiskunnallisena yrityksenä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3B16138-B134-4EC7-A0B2-CF4958B51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97632"/>
            <a:ext cx="12192000" cy="5117023"/>
          </a:xfrm>
        </p:spPr>
        <p:txBody>
          <a:bodyPr/>
          <a:lstStyle/>
          <a:p>
            <a:pPr marL="0" indent="0">
              <a:buNone/>
            </a:pPr>
            <a:endParaRPr lang="fi-FI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fi-FI" sz="2000" dirty="0"/>
              <a:t>Liiketoimintaa ei voi perustaa harkinnanvaraisten työllistämistukien varaan vaan osuuskuntaan tulee saada valtakunnallinen pysyvä tuen toimintarahoitus niin työn koodinointiin, sen tekemiseen ja siirtymisen tukemiseen sekä osaamisen vahvistamiseen.  </a:t>
            </a:r>
          </a:p>
          <a:p>
            <a:pPr marL="0" indent="0">
              <a:buNone/>
            </a:pPr>
            <a:endParaRPr lang="fi-FI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fi-FI" sz="2000" dirty="0"/>
              <a:t>Tuetun työllistymisen osuuskunnan tulee kuitenkin harjoittaa kannattavaa liiketoimintaa, joka  mahdollistaa riittävät taloudelliset resurssit yhteiskunnalliseen haasteeseen vastaamiseen.  </a:t>
            </a:r>
          </a:p>
          <a:p>
            <a:pPr lvl="1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fi-FI" sz="2000" dirty="0"/>
              <a:t>Tuetun työllistymisen osuuskunta ei olisi kilpailua vääristävä toimija alueella, kun yhteiskunnallinen tuki perustuu työllistetyn työkyvyn edellyttämään joko väliaikaiseen tai pysyvään tuen tarpeeseen. </a:t>
            </a:r>
          </a:p>
          <a:p>
            <a:pPr lvl="1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fi-FI" sz="2000" dirty="0"/>
              <a:t>Muilta osin osuuskunta toimii kuten muutkin yritykset</a:t>
            </a:r>
          </a:p>
          <a:p>
            <a:pPr lvl="1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fi-FI" sz="2000" dirty="0"/>
              <a:t>Tuetun työllistymisen osuuskunta on yhteisötalouden toimija ja sen toiminta tukee sosiaalisesti kestävää taloutta, kun siitä tulevat eurot jäävät kiertämään alueelle.  </a:t>
            </a:r>
          </a:p>
          <a:p>
            <a:pPr marL="457200" lvl="1" indent="0">
              <a:buNone/>
            </a:pPr>
            <a:endParaRPr lang="fi-FI" sz="1800" dirty="0"/>
          </a:p>
          <a:p>
            <a:pPr marL="457200" lvl="1" indent="0">
              <a:buNone/>
            </a:pPr>
            <a:endParaRPr lang="fi-FI" sz="1400" u="sng" dirty="0"/>
          </a:p>
          <a:p>
            <a:pPr marL="0" indent="0">
              <a:buNone/>
            </a:pPr>
            <a:endParaRPr lang="fi-FI" sz="1800" dirty="0"/>
          </a:p>
          <a:p>
            <a:pPr lvl="1">
              <a:buFont typeface="Wingdings" panose="05000000000000000000" pitchFamily="2" charset="2"/>
              <a:buChar char="Ø"/>
            </a:pPr>
            <a:endParaRPr lang="fi-FI" sz="1400" dirty="0"/>
          </a:p>
          <a:p>
            <a:pPr>
              <a:buFont typeface="Wingdings" panose="05000000000000000000" pitchFamily="2" charset="2"/>
              <a:buChar char="Ø"/>
            </a:pP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24274030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6783AC-E94F-470A-B881-824131620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0963"/>
            <a:ext cx="12192000" cy="653410"/>
          </a:xfrm>
        </p:spPr>
        <p:txBody>
          <a:bodyPr/>
          <a:lstStyle/>
          <a:p>
            <a:r>
              <a:rPr lang="fi-FI" sz="2800" dirty="0">
                <a:solidFill>
                  <a:schemeClr val="tx1"/>
                </a:solidFill>
              </a:rPr>
              <a:t>Tuetun työllistymisen osuuskuntaan </a:t>
            </a:r>
            <a:br>
              <a:rPr lang="fi-FI" sz="2800" dirty="0">
                <a:solidFill>
                  <a:schemeClr val="tx1"/>
                </a:solidFill>
              </a:rPr>
            </a:br>
            <a:r>
              <a:rPr lang="fi-FI" sz="2800" dirty="0">
                <a:solidFill>
                  <a:schemeClr val="tx1"/>
                </a:solidFill>
              </a:rPr>
              <a:t>pysyvä tuen toimintarahoitus </a:t>
            </a:r>
          </a:p>
        </p:txBody>
      </p:sp>
      <p:graphicFrame>
        <p:nvGraphicFramePr>
          <p:cNvPr id="11" name="Kaaviokuva 10">
            <a:extLst>
              <a:ext uri="{FF2B5EF4-FFF2-40B4-BE49-F238E27FC236}">
                <a16:creationId xmlns:a16="http://schemas.microsoft.com/office/drawing/2014/main" id="{6F742EFA-E6C1-4D78-903B-3EF48A8B0C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5819180"/>
              </p:ext>
            </p:extLst>
          </p:nvPr>
        </p:nvGraphicFramePr>
        <p:xfrm>
          <a:off x="336000" y="929679"/>
          <a:ext cx="11520000" cy="5539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kstiruutu 11">
            <a:extLst>
              <a:ext uri="{FF2B5EF4-FFF2-40B4-BE49-F238E27FC236}">
                <a16:creationId xmlns:a16="http://schemas.microsoft.com/office/drawing/2014/main" id="{A78AE945-DF3D-4674-838C-48867B8E2667}"/>
              </a:ext>
            </a:extLst>
          </p:cNvPr>
          <p:cNvSpPr txBox="1"/>
          <p:nvPr/>
        </p:nvSpPr>
        <p:spPr>
          <a:xfrm>
            <a:off x="875731" y="5874040"/>
            <a:ext cx="104405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b="1" dirty="0">
                <a:latin typeface="Copperplate Gothic Light" panose="020E0507020206020404" pitchFamily="34" charset="0"/>
                <a:ea typeface="+mj-ea"/>
                <a:cs typeface="+mj-cs"/>
              </a:rPr>
              <a:t>KAIKKI TYÖVOIMARESERVIT KÄYTTÖÖN – TYÖLLISYYSASTEEN NOSTO</a:t>
            </a:r>
          </a:p>
        </p:txBody>
      </p:sp>
    </p:spTree>
    <p:extLst>
      <p:ext uri="{BB962C8B-B14F-4D97-AF65-F5344CB8AC3E}">
        <p14:creationId xmlns:p14="http://schemas.microsoft.com/office/powerpoint/2010/main" val="41227708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Kuva 39">
            <a:extLst>
              <a:ext uri="{FF2B5EF4-FFF2-40B4-BE49-F238E27FC236}">
                <a16:creationId xmlns:a16="http://schemas.microsoft.com/office/drawing/2014/main" id="{2B551383-CB08-49F5-9139-E6FEDD38F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96" y="7938"/>
            <a:ext cx="8948634" cy="710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748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2C862E1-4DB1-4BB2-92D7-1ED11B2EC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457198"/>
          </a:xfrm>
        </p:spPr>
        <p:txBody>
          <a:bodyPr/>
          <a:lstStyle/>
          <a:p>
            <a:r>
              <a:rPr lang="fi-FI" sz="3200" dirty="0">
                <a:solidFill>
                  <a:schemeClr val="tx1"/>
                </a:solidFill>
              </a:rPr>
              <a:t>Osuuskunta Uurton toiminta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2F8B544-828B-42F4-A820-F41289FE3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39" y="553752"/>
            <a:ext cx="12019722" cy="5222630"/>
          </a:xfrm>
        </p:spPr>
        <p:txBody>
          <a:bodyPr/>
          <a:lstStyle/>
          <a:p>
            <a:pPr marL="0" indent="0">
              <a:spcBef>
                <a:spcPts val="400"/>
              </a:spcBef>
              <a:buNone/>
            </a:pPr>
            <a:r>
              <a:rPr lang="fi-FI" sz="1800" b="1" i="1" dirty="0"/>
              <a:t>Osuuskunta Uurto toimii Kemijärvellä ja on uudentyyppinen siirtymätyömarkkinarakenne matalan työllisyyden ryhmille. </a:t>
            </a:r>
          </a:p>
          <a:p>
            <a:pPr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fi-FI" sz="1700" u="sng" dirty="0"/>
              <a:t>Osuuskunta Uurton toiminta käynnistyi 2.2018 </a:t>
            </a:r>
            <a:r>
              <a:rPr lang="fi-FI" sz="1700" dirty="0"/>
              <a:t>ja Suomalaisen liiton jäsenyys ja yhteiskunnallisen yritysmerkin käyttöoikeus hyväksyttiin 4.2018 </a:t>
            </a:r>
          </a:p>
          <a:p>
            <a:pPr marL="760050" lvl="2" indent="-3600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i-FI" sz="1600" u="sng" dirty="0"/>
              <a:t>Osuuskunnan jäseninä voivat olla vain oikeushenkilöt</a:t>
            </a:r>
            <a:r>
              <a:rPr lang="fi-FI" sz="1600" dirty="0"/>
              <a:t>; julkisoikeudelliset yhteisöt, yksityisoikeudelliset yhteisöt, rekisteröidyt yhdistykset, säätiöt, oppilaitokset ja yritykset. </a:t>
            </a:r>
          </a:p>
          <a:p>
            <a:pPr marL="760050" lvl="2" indent="-3600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i-FI" sz="1600" dirty="0"/>
              <a:t>Mahdolliset voitot ohjataan 70 % takaisin joko yritykseen tai sen asettamiin päämääriin, ei sen jäsenille tai työntekijöille.</a:t>
            </a:r>
          </a:p>
          <a:p>
            <a:pPr marL="760050" lvl="2" indent="-3600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i-FI" sz="1600" dirty="0"/>
              <a:t>Kemijärven kaupunki pääomitti osuuskuntaa 32 000 eurolla ja säätiö hankki jäsenosuuksia 8 000 eurolla.</a:t>
            </a:r>
          </a:p>
          <a:p>
            <a:pPr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fi-FI" sz="1700" u="sng" dirty="0"/>
              <a:t>Osuuskunta Uurton työntekijöiden tarvitsema tuki rahoitettiin Työtä Tekijöille! hankkeen kautta</a:t>
            </a:r>
          </a:p>
          <a:p>
            <a:pPr marL="760050" lvl="2" indent="-3600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i-FI" sz="1600" dirty="0"/>
              <a:t>Saura-säätiö ja Osuuskunta Uurto antoivat työllistymislupauksen </a:t>
            </a:r>
            <a:r>
              <a:rPr lang="fi-FI" sz="1600" u="sng" dirty="0"/>
              <a:t>hankkeen 39 pitkään työttömänä olleelle henkilölle, heistä yksittäiset henkilöt työllisty avoimille työmarkkinoille </a:t>
            </a:r>
          </a:p>
          <a:p>
            <a:pPr marL="760050" lvl="2" indent="-3600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i-FI" sz="1600" u="sng" dirty="0"/>
              <a:t>Nykylainsäädännössä työntekijälle osoitettu palkkatuki riittää kompensoimaan ainoastaan työllistettyjen osalta osaamisen ja tuottavuuden vajetta. </a:t>
            </a:r>
          </a:p>
          <a:p>
            <a:pPr marL="760050" lvl="2" indent="-3600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i-FI" sz="1600" u="sng" dirty="0"/>
              <a:t>Hanke päättyi 31.8.2019, mutta osuuskunta tarjosi hankkeen asiakkaille työvalmennuksen tuen omana rahoituksena 30.11.19 saakka.</a:t>
            </a:r>
            <a:r>
              <a:rPr lang="fi-FI" sz="1600" dirty="0"/>
              <a:t> </a:t>
            </a:r>
          </a:p>
          <a:p>
            <a:pPr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fi-FI" sz="1600" u="sng" dirty="0"/>
              <a:t>Käytäntö on jo osoittanut, että saatujen työkohteiden pirstaleisuuden takia niiden</a:t>
            </a:r>
            <a:r>
              <a:rPr lang="fi-FI" sz="1600" dirty="0"/>
              <a:t> </a:t>
            </a:r>
            <a:r>
              <a:rPr lang="fi-FI" sz="1600" u="sng" dirty="0"/>
              <a:t>vastaanotto</a:t>
            </a:r>
            <a:r>
              <a:rPr lang="fi-FI" sz="1600" dirty="0"/>
              <a:t>, kohdekäynti, tarjouslaskenta, suunnittelu, työnohjeistus, työn organisointi ja priorisointi, työn tekemisen opastus ja tuki sekä laadun valvonta ja laskutus </a:t>
            </a:r>
            <a:r>
              <a:rPr lang="fi-FI" sz="1600" u="sng" dirty="0"/>
              <a:t>vaativat kohtuuttoman suuren osan työkohteen kokonaisajasta, ettei osatyökykyisten henkilöiden tarvitsemalle  työllistämisen tuelle löydy enää maksajaa. </a:t>
            </a:r>
          </a:p>
          <a:p>
            <a:pPr lvl="1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fi-FI" sz="1600" u="sng" dirty="0"/>
              <a:t>Mikäli tuen rahoitusta ei tuettuun työllistymisen osuuskuntamalliin löydy</a:t>
            </a:r>
            <a:r>
              <a:rPr lang="fi-FI" sz="1600" dirty="0"/>
              <a:t>, niin Uurto voi työllistää ainoastaan hyvät työmarkkinavalmiudet omaavat henkilöt -&gt; </a:t>
            </a:r>
            <a:r>
              <a:rPr lang="fi-FI" sz="1600" u="sng" dirty="0"/>
              <a:t>Toimii avointen työmarkkinoiden ehdoilla.    </a:t>
            </a:r>
          </a:p>
          <a:p>
            <a:pPr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fi-FI" sz="1800" dirty="0"/>
              <a:t>Osuuskunta Uurton palveluille on ollut tilausta ja niitä ovat hankkineet Kemijärven kaupungin lisäksi yksittäiset kotitaloudet, yritykset ja muu julkinen sektori. </a:t>
            </a:r>
          </a:p>
          <a:p>
            <a:pPr lvl="1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fi-FI" sz="1600" dirty="0"/>
              <a:t>Vuoden 2018 liikevaihto oli reilu 280 000 euroa ja vuonna 2019 se on noin 450 000 euroa.</a:t>
            </a:r>
          </a:p>
          <a:p>
            <a:pPr marL="0" indent="0">
              <a:buNone/>
            </a:pPr>
            <a:endParaRPr lang="fi-FI" sz="1800" b="1" dirty="0"/>
          </a:p>
          <a:p>
            <a:pPr marL="0" indent="0">
              <a:buNone/>
            </a:pPr>
            <a:endParaRPr lang="fi-FI" sz="1800" b="1" dirty="0"/>
          </a:p>
        </p:txBody>
      </p:sp>
    </p:spTree>
    <p:extLst>
      <p:ext uri="{BB962C8B-B14F-4D97-AF65-F5344CB8AC3E}">
        <p14:creationId xmlns:p14="http://schemas.microsoft.com/office/powerpoint/2010/main" val="2212875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4D7CCDC9-B741-43D5-8344-369701218A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54" y="47152"/>
            <a:ext cx="9661525" cy="10572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2800" dirty="0">
                <a:solidFill>
                  <a:schemeClr val="tx1"/>
                </a:solidFill>
              </a:rPr>
              <a:t>Lapin tuetun työllistymisen osuuskunta -hanke</a:t>
            </a:r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4DE40B80-D27D-4839-9941-F18BC07542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8948" y="1104427"/>
            <a:ext cx="10063352" cy="5040313"/>
          </a:xfrm>
        </p:spPr>
        <p:txBody>
          <a:bodyPr rtlCol="0">
            <a:normAutofit fontScale="25000" lnSpcReduction="20000"/>
          </a:bodyPr>
          <a:lstStyle/>
          <a:p>
            <a:pPr algn="l">
              <a:lnSpc>
                <a:spcPct val="120000"/>
              </a:lnSpc>
              <a:spcBef>
                <a:spcPts val="600"/>
              </a:spcBef>
              <a:defRPr/>
            </a:pPr>
            <a:r>
              <a:rPr lang="fi-FI" sz="6400" dirty="0">
                <a:solidFill>
                  <a:schemeClr val="tx1"/>
                </a:solidFill>
              </a:rPr>
              <a:t>Hankekoodi: 	S21765</a:t>
            </a:r>
          </a:p>
          <a:p>
            <a:pPr algn="l">
              <a:lnSpc>
                <a:spcPct val="120000"/>
              </a:lnSpc>
              <a:spcBef>
                <a:spcPts val="600"/>
              </a:spcBef>
              <a:defRPr/>
            </a:pPr>
            <a:r>
              <a:rPr lang="fi-FI" sz="6400" dirty="0">
                <a:solidFill>
                  <a:schemeClr val="tx1"/>
                </a:solidFill>
              </a:rPr>
              <a:t>Rahoittajat:	Euroopan sosiaalirahasto</a:t>
            </a:r>
          </a:p>
          <a:p>
            <a:pPr algn="l">
              <a:lnSpc>
                <a:spcPct val="120000"/>
              </a:lnSpc>
              <a:spcBef>
                <a:spcPts val="600"/>
              </a:spcBef>
              <a:defRPr/>
            </a:pPr>
            <a:r>
              <a:rPr lang="fi-FI" sz="6400" dirty="0">
                <a:solidFill>
                  <a:schemeClr val="tx1"/>
                </a:solidFill>
              </a:rPr>
              <a:t>		Pohjois-pohjanmaan elinkeino-, liikenne-, ja ympäristökeskus </a:t>
            </a:r>
          </a:p>
          <a:p>
            <a:pPr algn="l">
              <a:lnSpc>
                <a:spcPct val="120000"/>
              </a:lnSpc>
              <a:spcBef>
                <a:spcPts val="600"/>
              </a:spcBef>
              <a:defRPr/>
            </a:pPr>
            <a:r>
              <a:rPr lang="fi-FI" sz="6400" dirty="0">
                <a:solidFill>
                  <a:schemeClr val="tx1"/>
                </a:solidFill>
              </a:rPr>
              <a:t>		Eduro-säätiö sr</a:t>
            </a:r>
          </a:p>
          <a:p>
            <a:pPr algn="l">
              <a:lnSpc>
                <a:spcPct val="120000"/>
              </a:lnSpc>
              <a:spcBef>
                <a:spcPts val="600"/>
              </a:spcBef>
              <a:defRPr/>
            </a:pPr>
            <a:r>
              <a:rPr lang="fi-FI" sz="6400" dirty="0">
                <a:solidFill>
                  <a:schemeClr val="tx1"/>
                </a:solidFill>
              </a:rPr>
              <a:t>Toimintalinja:	3. Työllisyys- ja työvoiman liikkuvuus </a:t>
            </a:r>
          </a:p>
          <a:p>
            <a:pPr algn="l">
              <a:lnSpc>
                <a:spcPct val="120000"/>
              </a:lnSpc>
              <a:spcBef>
                <a:spcPts val="600"/>
              </a:spcBef>
              <a:defRPr/>
            </a:pPr>
            <a:r>
              <a:rPr lang="fi-FI" sz="6400" dirty="0">
                <a:solidFill>
                  <a:schemeClr val="tx1"/>
                </a:solidFill>
              </a:rPr>
              <a:t>Erityistavoite:	Nuorten ja muiden heikossa työmarkkina-asemassa olevien työllistymisen edistäminen</a:t>
            </a:r>
          </a:p>
          <a:p>
            <a:pPr algn="l">
              <a:lnSpc>
                <a:spcPct val="120000"/>
              </a:lnSpc>
              <a:spcBef>
                <a:spcPts val="600"/>
              </a:spcBef>
              <a:defRPr/>
            </a:pPr>
            <a:r>
              <a:rPr lang="fi-FI" sz="6400" dirty="0">
                <a:solidFill>
                  <a:schemeClr val="tx1"/>
                </a:solidFill>
              </a:rPr>
              <a:t>Toiminta-aika:	1.9.2019 - 31.8.2020</a:t>
            </a:r>
          </a:p>
          <a:p>
            <a:pPr algn="l">
              <a:lnSpc>
                <a:spcPct val="120000"/>
              </a:lnSpc>
              <a:spcBef>
                <a:spcPts val="600"/>
              </a:spcBef>
              <a:defRPr/>
            </a:pPr>
            <a:r>
              <a:rPr lang="fi-FI" sz="6400" dirty="0">
                <a:solidFill>
                  <a:schemeClr val="tx1"/>
                </a:solidFill>
              </a:rPr>
              <a:t>Hallinnoija:	Eduro-säätiö sr</a:t>
            </a:r>
          </a:p>
          <a:p>
            <a:pPr algn="l">
              <a:lnSpc>
                <a:spcPct val="120000"/>
              </a:lnSpc>
              <a:spcBef>
                <a:spcPts val="600"/>
              </a:spcBef>
              <a:defRPr/>
            </a:pPr>
            <a:r>
              <a:rPr lang="fi-FI" sz="6400" dirty="0">
                <a:solidFill>
                  <a:schemeClr val="tx1"/>
                </a:solidFill>
              </a:rPr>
              <a:t>Projektipäällikkö:	Pirjo Lehtola</a:t>
            </a:r>
          </a:p>
          <a:p>
            <a:pPr algn="l">
              <a:lnSpc>
                <a:spcPct val="120000"/>
              </a:lnSpc>
              <a:spcBef>
                <a:spcPts val="600"/>
              </a:spcBef>
              <a:defRPr/>
            </a:pPr>
            <a:r>
              <a:rPr lang="fi-FI" sz="6400" dirty="0">
                <a:solidFill>
                  <a:schemeClr val="tx1"/>
                </a:solidFill>
              </a:rPr>
              <a:t>Toiminta-alue:	Kemi, Kemijärvi, Rovaniemi, Sodankylä ja Tornio</a:t>
            </a:r>
          </a:p>
          <a:p>
            <a:pPr algn="l">
              <a:lnSpc>
                <a:spcPct val="120000"/>
              </a:lnSpc>
              <a:spcBef>
                <a:spcPts val="600"/>
              </a:spcBef>
              <a:defRPr/>
            </a:pPr>
            <a:r>
              <a:rPr lang="fi-FI" sz="6400" dirty="0">
                <a:solidFill>
                  <a:schemeClr val="tx1"/>
                </a:solidFill>
              </a:rPr>
              <a:t>Toimijat:		Lapin työhönvalmennussäätiöt</a:t>
            </a:r>
          </a:p>
          <a:p>
            <a:pPr algn="l">
              <a:lnSpc>
                <a:spcPct val="120000"/>
              </a:lnSpc>
              <a:spcBef>
                <a:spcPts val="600"/>
              </a:spcBef>
              <a:defRPr/>
            </a:pPr>
            <a:r>
              <a:rPr lang="fi-FI" sz="6400" dirty="0">
                <a:solidFill>
                  <a:schemeClr val="tx1"/>
                </a:solidFill>
              </a:rPr>
              <a:t>		Toiminta-alueen kunnat ja kehitysyhtiöt</a:t>
            </a:r>
          </a:p>
          <a:p>
            <a:pPr algn="l">
              <a:lnSpc>
                <a:spcPct val="120000"/>
              </a:lnSpc>
              <a:spcBef>
                <a:spcPts val="600"/>
              </a:spcBef>
              <a:defRPr/>
            </a:pPr>
            <a:r>
              <a:rPr lang="fi-FI" sz="6400" dirty="0">
                <a:solidFill>
                  <a:schemeClr val="tx1"/>
                </a:solidFill>
              </a:rPr>
              <a:t>		Lapin Te-toimisto </a:t>
            </a:r>
          </a:p>
          <a:p>
            <a:pPr algn="l">
              <a:lnSpc>
                <a:spcPct val="120000"/>
              </a:lnSpc>
              <a:spcBef>
                <a:spcPts val="600"/>
              </a:spcBef>
              <a:defRPr/>
            </a:pPr>
            <a:r>
              <a:rPr lang="fi-FI" sz="6400" dirty="0">
                <a:solidFill>
                  <a:schemeClr val="tx1"/>
                </a:solidFill>
              </a:rPr>
              <a:t>		Lapin koulutuskeskus REDU</a:t>
            </a:r>
          </a:p>
          <a:p>
            <a:pPr algn="l">
              <a:lnSpc>
                <a:spcPct val="120000"/>
              </a:lnSpc>
              <a:spcBef>
                <a:spcPts val="600"/>
              </a:spcBef>
              <a:defRPr/>
            </a:pPr>
            <a:r>
              <a:rPr lang="fi-FI" sz="6400" dirty="0">
                <a:solidFill>
                  <a:schemeClr val="tx1"/>
                </a:solidFill>
              </a:rPr>
              <a:t>		Ammattiopisto Lappia </a:t>
            </a:r>
          </a:p>
          <a:p>
            <a:pPr algn="l">
              <a:lnSpc>
                <a:spcPct val="120000"/>
              </a:lnSpc>
              <a:spcBef>
                <a:spcPts val="600"/>
              </a:spcBef>
              <a:defRPr/>
            </a:pPr>
            <a:r>
              <a:rPr lang="fi-FI" sz="6400" dirty="0">
                <a:solidFill>
                  <a:schemeClr val="tx1"/>
                </a:solidFill>
              </a:rPr>
              <a:t>		Ammattiopisto Luovi</a:t>
            </a:r>
          </a:p>
          <a:p>
            <a:pPr algn="l">
              <a:lnSpc>
                <a:spcPct val="120000"/>
              </a:lnSpc>
              <a:spcBef>
                <a:spcPts val="600"/>
              </a:spcBef>
              <a:defRPr/>
            </a:pPr>
            <a:r>
              <a:rPr lang="fi-FI" sz="6400" dirty="0">
                <a:solidFill>
                  <a:schemeClr val="tx1"/>
                </a:solidFill>
              </a:rPr>
              <a:t>		Toiminta-alueen yritykset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fi-F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4" name="Picture 2">
            <a:extLst>
              <a:ext uri="{FF2B5EF4-FFF2-40B4-BE49-F238E27FC236}">
                <a16:creationId xmlns:a16="http://schemas.microsoft.com/office/drawing/2014/main" id="{BF2C3622-14FE-4CA8-8AA1-185F46B87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826" y="1542460"/>
            <a:ext cx="10414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">
            <a:extLst>
              <a:ext uri="{FF2B5EF4-FFF2-40B4-BE49-F238E27FC236}">
                <a16:creationId xmlns:a16="http://schemas.microsoft.com/office/drawing/2014/main" id="{EBAD546D-CD14-464B-ACC0-C12E4A1B2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6208" y="2826878"/>
            <a:ext cx="12906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Kuva 2">
            <a:extLst>
              <a:ext uri="{FF2B5EF4-FFF2-40B4-BE49-F238E27FC236}">
                <a16:creationId xmlns:a16="http://schemas.microsoft.com/office/drawing/2014/main" id="{9DD3F415-D1FE-4379-840E-F6DFD2EF5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261" y="3831353"/>
            <a:ext cx="2886466" cy="78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orakulmio 6">
            <a:extLst>
              <a:ext uri="{FF2B5EF4-FFF2-40B4-BE49-F238E27FC236}">
                <a16:creationId xmlns:a16="http://schemas.microsoft.com/office/drawing/2014/main" id="{0D4808E3-7FF1-43DC-A54A-3377A2B3ECBF}"/>
              </a:ext>
            </a:extLst>
          </p:cNvPr>
          <p:cNvSpPr/>
          <p:nvPr/>
        </p:nvSpPr>
        <p:spPr>
          <a:xfrm>
            <a:off x="7776139" y="6487224"/>
            <a:ext cx="1143561" cy="34962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  <a:hlinkClick r:id="rId6" action="ppaction://hlinksldjump"/>
              </a:rPr>
              <a:t>PALUU</a:t>
            </a:r>
            <a:endParaRPr lang="fi-FI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tsikko 1">
            <a:extLst>
              <a:ext uri="{FF2B5EF4-FFF2-40B4-BE49-F238E27FC236}">
                <a16:creationId xmlns:a16="http://schemas.microsoft.com/office/drawing/2014/main" id="{7C38A6C3-6A6D-4537-9F56-9EA958B86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7337"/>
            <a:ext cx="12191999" cy="1143000"/>
          </a:xfrm>
        </p:spPr>
        <p:txBody>
          <a:bodyPr/>
          <a:lstStyle/>
          <a:p>
            <a:r>
              <a:rPr lang="fi-FI" altLang="fi-FI" sz="2800" dirty="0">
                <a:solidFill>
                  <a:schemeClr val="tx1"/>
                </a:solidFill>
              </a:rPr>
              <a:t>Lapin tuetun työllistymisen osuuskunta –hankkeen toimenpiteet ajalla 2.9.2019 – 31.8.2020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9D482EE4-4050-4CCE-B880-13A9AEEB7F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0637382"/>
              </p:ext>
            </p:extLst>
          </p:nvPr>
        </p:nvGraphicFramePr>
        <p:xfrm>
          <a:off x="-1" y="1009934"/>
          <a:ext cx="12191999" cy="5434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388" name="Tekstiruutu 5">
            <a:extLst>
              <a:ext uri="{FF2B5EF4-FFF2-40B4-BE49-F238E27FC236}">
                <a16:creationId xmlns:a16="http://schemas.microsoft.com/office/drawing/2014/main" id="{CC3A13A9-3E89-4BB2-92C6-B04DBF995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4989" y="1683911"/>
            <a:ext cx="145335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i-FI" altLang="fi-FI" sz="1600" dirty="0"/>
              <a:t>Kumppanuus- ja yhteis-työsopimukset</a:t>
            </a:r>
          </a:p>
        </p:txBody>
      </p:sp>
      <p:sp>
        <p:nvSpPr>
          <p:cNvPr id="16390" name="Tekstiruutu 2">
            <a:extLst>
              <a:ext uri="{FF2B5EF4-FFF2-40B4-BE49-F238E27FC236}">
                <a16:creationId xmlns:a16="http://schemas.microsoft.com/office/drawing/2014/main" id="{E64352C6-3E38-452B-BDCD-C8B41D59E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572" y="3568852"/>
            <a:ext cx="5762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1400" dirty="0"/>
              <a:t>2019</a:t>
            </a:r>
          </a:p>
        </p:txBody>
      </p:sp>
      <p:sp>
        <p:nvSpPr>
          <p:cNvPr id="16391" name="Tekstiruutu 7">
            <a:extLst>
              <a:ext uri="{FF2B5EF4-FFF2-40B4-BE49-F238E27FC236}">
                <a16:creationId xmlns:a16="http://schemas.microsoft.com/office/drawing/2014/main" id="{1E25A895-072B-4457-B8DD-A99C96603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5152" y="3560478"/>
            <a:ext cx="5762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1400" dirty="0"/>
              <a:t>2019</a:t>
            </a:r>
          </a:p>
        </p:txBody>
      </p:sp>
      <p:sp>
        <p:nvSpPr>
          <p:cNvPr id="16392" name="Tekstiruutu 9">
            <a:extLst>
              <a:ext uri="{FF2B5EF4-FFF2-40B4-BE49-F238E27FC236}">
                <a16:creationId xmlns:a16="http://schemas.microsoft.com/office/drawing/2014/main" id="{8476CA84-D31B-4A60-A3BC-93D96AFC7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4159" y="3552636"/>
            <a:ext cx="5762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1400" dirty="0"/>
              <a:t>2020</a:t>
            </a:r>
          </a:p>
        </p:txBody>
      </p:sp>
      <p:sp>
        <p:nvSpPr>
          <p:cNvPr id="16393" name="Tekstiruutu 10">
            <a:extLst>
              <a:ext uri="{FF2B5EF4-FFF2-40B4-BE49-F238E27FC236}">
                <a16:creationId xmlns:a16="http://schemas.microsoft.com/office/drawing/2014/main" id="{9BF8D015-C878-4055-B0DD-0C066B507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220" y="3573402"/>
            <a:ext cx="5762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1400" dirty="0"/>
              <a:t>2020</a:t>
            </a:r>
          </a:p>
        </p:txBody>
      </p:sp>
      <p:sp>
        <p:nvSpPr>
          <p:cNvPr id="16394" name="Tekstiruutu 11">
            <a:extLst>
              <a:ext uri="{FF2B5EF4-FFF2-40B4-BE49-F238E27FC236}">
                <a16:creationId xmlns:a16="http://schemas.microsoft.com/office/drawing/2014/main" id="{C4209916-0DAE-4D6D-A473-FD942B5C7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4542" y="3552636"/>
            <a:ext cx="5762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1400" dirty="0"/>
              <a:t>2020</a:t>
            </a:r>
          </a:p>
        </p:txBody>
      </p:sp>
      <p:sp>
        <p:nvSpPr>
          <p:cNvPr id="16396" name="Tekstiruutu 13">
            <a:extLst>
              <a:ext uri="{FF2B5EF4-FFF2-40B4-BE49-F238E27FC236}">
                <a16:creationId xmlns:a16="http://schemas.microsoft.com/office/drawing/2014/main" id="{A8C18791-6F95-466D-AA61-4FC76C19D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8663" y="3560477"/>
            <a:ext cx="5762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1400" dirty="0"/>
              <a:t>2020</a:t>
            </a:r>
          </a:p>
        </p:txBody>
      </p:sp>
      <p:sp>
        <p:nvSpPr>
          <p:cNvPr id="16397" name="Tekstiruutu 12">
            <a:extLst>
              <a:ext uri="{FF2B5EF4-FFF2-40B4-BE49-F238E27FC236}">
                <a16:creationId xmlns:a16="http://schemas.microsoft.com/office/drawing/2014/main" id="{F7A57038-EA28-46ED-97EC-BE54EAF89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4989" y="6182910"/>
            <a:ext cx="20875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1100" dirty="0"/>
              <a:t>Pirjo Lehtola 2019</a:t>
            </a:r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365DA952-113E-4006-ABA8-59AF7A3EC947}"/>
              </a:ext>
            </a:extLst>
          </p:cNvPr>
          <p:cNvSpPr/>
          <p:nvPr/>
        </p:nvSpPr>
        <p:spPr>
          <a:xfrm>
            <a:off x="9659263" y="3471666"/>
            <a:ext cx="543600" cy="5436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</p:sp>
      <p:sp>
        <p:nvSpPr>
          <p:cNvPr id="16395" name="Tekstiruutu 12">
            <a:extLst>
              <a:ext uri="{FF2B5EF4-FFF2-40B4-BE49-F238E27FC236}">
                <a16:creationId xmlns:a16="http://schemas.microsoft.com/office/drawing/2014/main" id="{0AF62C6B-945A-40D5-81FD-9A078D7E4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2215" y="3589677"/>
            <a:ext cx="7205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1400" dirty="0">
                <a:solidFill>
                  <a:schemeClr val="bg1"/>
                </a:solidFill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1622247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tsikko 1">
            <a:extLst>
              <a:ext uri="{FF2B5EF4-FFF2-40B4-BE49-F238E27FC236}">
                <a16:creationId xmlns:a16="http://schemas.microsoft.com/office/drawing/2014/main" id="{28F7B20C-C693-487F-816B-A6AAB2830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5841" y="38016"/>
            <a:ext cx="8229600" cy="457200"/>
          </a:xfrm>
        </p:spPr>
        <p:txBody>
          <a:bodyPr/>
          <a:lstStyle/>
          <a:p>
            <a:r>
              <a:rPr lang="fi-FI" altLang="fi-FI" sz="2800" dirty="0">
                <a:solidFill>
                  <a:schemeClr val="tx1"/>
                </a:solidFill>
              </a:rPr>
              <a:t>Hankkeen välillinen kohderyhmä</a:t>
            </a:r>
          </a:p>
        </p:txBody>
      </p:sp>
      <p:graphicFrame>
        <p:nvGraphicFramePr>
          <p:cNvPr id="5" name="Sisällön paikkamerkki 4">
            <a:extLst>
              <a:ext uri="{FF2B5EF4-FFF2-40B4-BE49-F238E27FC236}">
                <a16:creationId xmlns:a16="http://schemas.microsoft.com/office/drawing/2014/main" id="{513785EA-C291-4343-B75A-6BB2C1CC30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1741987"/>
              </p:ext>
            </p:extLst>
          </p:nvPr>
        </p:nvGraphicFramePr>
        <p:xfrm>
          <a:off x="1506537" y="736600"/>
          <a:ext cx="9144000" cy="5527640"/>
        </p:xfrm>
        <a:graphic>
          <a:graphicData uri="http://schemas.openxmlformats.org/drawingml/2006/table">
            <a:tbl>
              <a:tblPr firstRow="1" firstCol="1" bandRow="1"/>
              <a:tblGrid>
                <a:gridCol w="1403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7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6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54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03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71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587" marR="62587" marT="0" marB="0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STM ”Sosiaalipolittiiset tavoitteet”</a:t>
                      </a:r>
                      <a:r>
                        <a:rPr lang="fi-FI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7" marR="62587" marT="0" marB="0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 ”Työvoimapoliittiset tavoitteet”</a:t>
                      </a:r>
                    </a:p>
                  </a:txBody>
                  <a:tcPr marL="62587" marR="62587" marT="0" marB="0">
                    <a:lnL w="381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7" marR="6258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418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100 % työkykyinen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7" marR="62587" marT="0" marB="0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587" marR="62587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1800" dirty="0"/>
                    </a:p>
                  </a:txBody>
                  <a:tcPr marL="62587" marR="62587" marT="0" marB="0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E0B3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587" marR="62587" marT="0" marB="0">
                    <a:lnL w="381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0B3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1800" dirty="0"/>
                    </a:p>
                  </a:txBody>
                  <a:tcPr marL="62587" marR="62587" marT="0" marB="0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E0B3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Työllistetään suoraan avoimille työmarkkinoille</a:t>
                      </a:r>
                      <a:endParaRPr lang="fi-FI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7" marR="62587" marT="0" marB="0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340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587" marR="62587" marT="0" marB="0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7" marR="62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1800" dirty="0"/>
                    </a:p>
                  </a:txBody>
                  <a:tcPr marL="62587" marR="62587" marT="0" marB="0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587" marR="62587" marT="0" marB="0">
                    <a:lnL w="381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0B3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587" marR="62587" marT="0" marB="0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fi-FI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yöllistetään aktiivisin työvoimapolitiikan toimin avoimille markkinoille</a:t>
                      </a:r>
                      <a:endParaRPr lang="fi-FI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7" marR="62587" marT="0" marB="0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1450"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Osatyökykyiset henkilöt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7" marR="62587" marT="0" marB="0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587" marR="62587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587" marR="62587" marT="0" marB="0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587" marR="62587" marT="0" marB="0">
                    <a:lnL w="381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Työllistetään erilaisin tukitoimin ja </a:t>
                      </a:r>
                      <a:r>
                        <a:rPr lang="fi-FI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väli-vaiheiden</a:t>
                      </a:r>
                      <a:r>
                        <a:rPr lang="fi-FI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jälkeen avoimille työmarkkinoille</a:t>
                      </a:r>
                      <a:endParaRPr lang="fi-FI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7" marR="62587" marT="0" marB="0">
                    <a:lnL>
                      <a:noFill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587" marR="62587" marT="0" marB="0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5990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587" marR="62587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587" marR="62587" marT="0" marB="0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Työllistetään erilaisin tukitoimin ja väli-vaiheiden jälkeen tuetuille työmarkkinoille</a:t>
                      </a:r>
                      <a:endParaRPr lang="fi-FI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7" marR="62587" marT="0" marB="0">
                    <a:lnL w="381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587" marR="62587" marT="0" marB="0">
                    <a:lnL>
                      <a:noFill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587" marR="62587" marT="0" marB="0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0792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587" marR="62587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Työllistetään pysyväluonteisesti esim. vammaiset ja pitkäaikaissairaat</a:t>
                      </a:r>
                      <a:endParaRPr lang="fi-FI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7" marR="62587" marT="0" marB="0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587" marR="62587" marT="0" marB="0">
                    <a:lnL w="381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587" marR="62587" marT="0" marB="0">
                    <a:lnL>
                      <a:noFill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587" marR="62587" marT="0" marB="0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931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Arvioitu täysin työkyvyttömäksi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7" marR="62587" marT="0" marB="0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Työkyvyttömyys-eläkkeellä</a:t>
                      </a:r>
                      <a:endParaRPr lang="fi-FI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7" marR="62587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587" marR="62587" marT="0" marB="0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0B3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587" marR="62587" marT="0" marB="0">
                    <a:lnL w="381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0B3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587" marR="62587" marT="0" marB="0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0B3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587" marR="62587" marT="0" marB="0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53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587" marR="62587" marT="0" marB="0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Työmarkkinoiden ulkopuolella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7" marR="62587" marT="0" marB="0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Eriasteisesti julkisesti subventoiduilla markkinoilla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7" marR="62587" marT="0" marB="0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E0B3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Avoimilla työmarkkinoilla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7" marR="62587" marT="0" marB="0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6685" name="Tekstiruutu 5">
            <a:extLst>
              <a:ext uri="{FF2B5EF4-FFF2-40B4-BE49-F238E27FC236}">
                <a16:creationId xmlns:a16="http://schemas.microsoft.com/office/drawing/2014/main" id="{5240F236-1C90-47F8-8EA4-84DBDA6CF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1496" y="6264240"/>
            <a:ext cx="3457575" cy="26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1100" dirty="0"/>
              <a:t>Lähde: mukaillen Spangar, Arnkil, </a:t>
            </a:r>
            <a:r>
              <a:rPr lang="fi-FI" altLang="fi-FI" sz="1150" dirty="0"/>
              <a:t>Jokinen</a:t>
            </a:r>
            <a:r>
              <a:rPr lang="fi-FI" altLang="fi-FI" sz="1100" dirty="0"/>
              <a:t> 2015</a:t>
            </a:r>
          </a:p>
        </p:txBody>
      </p:sp>
      <p:sp>
        <p:nvSpPr>
          <p:cNvPr id="26686" name="Tekstiruutu 5">
            <a:extLst>
              <a:ext uri="{FF2B5EF4-FFF2-40B4-BE49-F238E27FC236}">
                <a16:creationId xmlns:a16="http://schemas.microsoft.com/office/drawing/2014/main" id="{5419B83A-C56C-40AD-A771-6BB02E7E2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9983" y="6271606"/>
            <a:ext cx="1291716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1100" dirty="0"/>
              <a:t>Pirjo Lehtola 2019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9D49E465-66BD-4FE4-8CE6-F9AFEFD51486}"/>
              </a:ext>
            </a:extLst>
          </p:cNvPr>
          <p:cNvSpPr txBox="1"/>
          <p:nvPr/>
        </p:nvSpPr>
        <p:spPr>
          <a:xfrm>
            <a:off x="5077142" y="495216"/>
            <a:ext cx="2912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OKM ”Koulutuspoliittiset tavoitteet”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A920EB-23FA-4926-A5C5-8AB4BA41F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480" y="82655"/>
            <a:ext cx="10972800" cy="706499"/>
          </a:xfrm>
        </p:spPr>
        <p:txBody>
          <a:bodyPr/>
          <a:lstStyle/>
          <a:p>
            <a:r>
              <a:rPr lang="fi-FI" sz="2800" dirty="0">
                <a:solidFill>
                  <a:schemeClr val="tx1"/>
                </a:solidFill>
              </a:rPr>
              <a:t>TILASTOTIETOJA ASIAKASMÄÄRISTÄ VUONNA 2019</a:t>
            </a:r>
          </a:p>
        </p:txBody>
      </p:sp>
      <p:grpSp>
        <p:nvGrpSpPr>
          <p:cNvPr id="3" name="Ryhmä 2">
            <a:extLst>
              <a:ext uri="{FF2B5EF4-FFF2-40B4-BE49-F238E27FC236}">
                <a16:creationId xmlns:a16="http://schemas.microsoft.com/office/drawing/2014/main" id="{A96C41A3-E2B5-4BBF-9CA2-C925674E6BFA}"/>
              </a:ext>
            </a:extLst>
          </p:cNvPr>
          <p:cNvGrpSpPr/>
          <p:nvPr/>
        </p:nvGrpSpPr>
        <p:grpSpPr>
          <a:xfrm>
            <a:off x="-1" y="850353"/>
            <a:ext cx="4063893" cy="5675138"/>
            <a:chOff x="8190805" y="874435"/>
            <a:chExt cx="4063893" cy="5595227"/>
          </a:xfrm>
        </p:grpSpPr>
        <p:sp>
          <p:nvSpPr>
            <p:cNvPr id="6" name="Suorakulmio 5">
              <a:extLst>
                <a:ext uri="{FF2B5EF4-FFF2-40B4-BE49-F238E27FC236}">
                  <a16:creationId xmlns:a16="http://schemas.microsoft.com/office/drawing/2014/main" id="{A7D59C9B-7A2E-49A9-87C6-8B0539A89B49}"/>
                </a:ext>
              </a:extLst>
            </p:cNvPr>
            <p:cNvSpPr/>
            <p:nvPr/>
          </p:nvSpPr>
          <p:spPr>
            <a:xfrm>
              <a:off x="8190805" y="1473033"/>
              <a:ext cx="4063893" cy="499662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fi-FI" dirty="0">
                <a:solidFill>
                  <a:schemeClr val="tx1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endParaRPr lang="fi-FI" dirty="0">
                <a:solidFill>
                  <a:schemeClr val="tx1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endParaRPr lang="fi-FI" dirty="0">
                <a:solidFill>
                  <a:schemeClr val="tx1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endParaRPr lang="fi-FI" dirty="0">
                <a:solidFill>
                  <a:schemeClr val="tx1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endParaRPr lang="fi-FI" dirty="0">
                <a:solidFill>
                  <a:schemeClr val="tx1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endParaRPr lang="fi-FI" dirty="0">
                <a:solidFill>
                  <a:schemeClr val="tx1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endParaRPr lang="fi-FI" dirty="0">
                <a:solidFill>
                  <a:schemeClr val="tx1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endParaRPr lang="fi-FI" dirty="0">
                <a:solidFill>
                  <a:schemeClr val="tx1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endParaRPr lang="fi-FI" dirty="0">
                <a:solidFill>
                  <a:schemeClr val="tx1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endParaRPr lang="fi-FI" dirty="0">
                <a:solidFill>
                  <a:schemeClr val="tx1"/>
                </a:solidFill>
              </a:endParaRPr>
            </a:p>
            <a:p>
              <a:r>
                <a:rPr lang="fi-FI" b="1" dirty="0">
                  <a:solidFill>
                    <a:schemeClr val="tx1"/>
                  </a:solidFill>
                </a:rPr>
                <a:t>Työvoima 9 860 henkilöä</a:t>
              </a:r>
            </a:p>
            <a:p>
              <a:r>
                <a:rPr lang="fi-FI" b="1" dirty="0">
                  <a:solidFill>
                    <a:schemeClr val="tx1"/>
                  </a:solidFill>
                </a:rPr>
                <a:t>Työttömien osuus työvoimasta 10,1 %</a:t>
              </a:r>
            </a:p>
            <a:p>
              <a:r>
                <a:rPr lang="fi-FI" b="1" dirty="0">
                  <a:solidFill>
                    <a:schemeClr val="tx1"/>
                  </a:solidFill>
                </a:rPr>
                <a:t>Työttömät työnhakijat 997 hlöä </a:t>
              </a:r>
            </a:p>
            <a:p>
              <a:pPr marL="180000" indent="-180000">
                <a:buFont typeface="Wingdings" panose="05000000000000000000" pitchFamily="2" charset="2"/>
                <a:buChar char="§"/>
              </a:pPr>
              <a:r>
                <a:rPr lang="fi-FI" dirty="0">
                  <a:solidFill>
                    <a:schemeClr val="tx1"/>
                  </a:solidFill>
                </a:rPr>
                <a:t>Miehet 549 hlöä (55 %) </a:t>
              </a:r>
            </a:p>
            <a:p>
              <a:pPr marL="180000" indent="-180000">
                <a:buFont typeface="Wingdings" panose="05000000000000000000" pitchFamily="2" charset="2"/>
                <a:buChar char="§"/>
              </a:pPr>
              <a:r>
                <a:rPr lang="fi-FI" dirty="0">
                  <a:solidFill>
                    <a:schemeClr val="tx1"/>
                  </a:solidFill>
                </a:rPr>
                <a:t>Naiset 448 hlöä (45 %)</a:t>
              </a:r>
            </a:p>
            <a:p>
              <a:pPr marL="180000" indent="-180000">
                <a:buFont typeface="Wingdings" panose="05000000000000000000" pitchFamily="2" charset="2"/>
                <a:buChar char="§"/>
              </a:pPr>
              <a:r>
                <a:rPr lang="fi-FI" dirty="0">
                  <a:solidFill>
                    <a:schemeClr val="tx1"/>
                  </a:solidFill>
                </a:rPr>
                <a:t>Nuoret alle 25 -vuotiaat 171 hlöä (17%)</a:t>
              </a:r>
            </a:p>
            <a:p>
              <a:pPr marL="180000" indent="-180000">
                <a:buFont typeface="Arial" panose="020B0604020202020204" pitchFamily="34" charset="0"/>
                <a:buChar char="•"/>
              </a:pPr>
              <a:r>
                <a:rPr lang="fi-FI" dirty="0">
                  <a:solidFill>
                    <a:schemeClr val="tx1"/>
                  </a:solidFill>
                </a:rPr>
                <a:t>Yli 50 –vuotiaat 338 hlöä (34 %)</a:t>
              </a:r>
            </a:p>
            <a:p>
              <a:pPr marL="540000" indent="-285750">
                <a:buFont typeface="Arial" panose="020B0604020202020204" pitchFamily="34" charset="0"/>
                <a:buChar char="•"/>
              </a:pPr>
              <a:r>
                <a:rPr lang="fi-FI" dirty="0">
                  <a:solidFill>
                    <a:schemeClr val="tx1"/>
                  </a:solidFill>
                </a:rPr>
                <a:t>Ulkomaalaiset 55 hlöä (6 %)</a:t>
              </a:r>
            </a:p>
            <a:p>
              <a:pPr marL="540000" indent="-285750">
                <a:buFont typeface="Arial" panose="020B0604020202020204" pitchFamily="34" charset="0"/>
                <a:buChar char="•"/>
              </a:pPr>
              <a:r>
                <a:rPr lang="fi-FI" dirty="0">
                  <a:solidFill>
                    <a:schemeClr val="tx1"/>
                  </a:solidFill>
                </a:rPr>
                <a:t>Pitkäaikaistyöttömät 195 hlöä (20%)</a:t>
              </a:r>
            </a:p>
            <a:p>
              <a:r>
                <a:rPr lang="fi-FI" b="1" dirty="0">
                  <a:solidFill>
                    <a:schemeClr val="tx1"/>
                  </a:solidFill>
                </a:rPr>
                <a:t>Palveluissa olevat yhteensä 497 hlöä</a:t>
              </a:r>
            </a:p>
            <a:p>
              <a:pPr marL="360000" indent="-285750">
                <a:buFont typeface="Wingdings" panose="05000000000000000000" pitchFamily="2" charset="2"/>
                <a:buChar char="§"/>
              </a:pPr>
              <a:r>
                <a:rPr lang="fi-FI" b="1" dirty="0">
                  <a:solidFill>
                    <a:schemeClr val="tx1"/>
                  </a:solidFill>
                </a:rPr>
                <a:t>Työllistetyt 131 hlöä</a:t>
              </a:r>
            </a:p>
            <a:p>
              <a:pPr marL="540000" lvl="1" indent="-285750">
                <a:buFont typeface="Arial" panose="020B0604020202020204" pitchFamily="34" charset="0"/>
                <a:buChar char="•"/>
              </a:pPr>
              <a:r>
                <a:rPr lang="fi-FI" dirty="0">
                  <a:solidFill>
                    <a:schemeClr val="tx1"/>
                  </a:solidFill>
                </a:rPr>
                <a:t>Kunta 48 hlöä</a:t>
              </a:r>
            </a:p>
            <a:p>
              <a:pPr marL="540000" lvl="1" indent="-285750">
                <a:buFont typeface="Arial" panose="020B0604020202020204" pitchFamily="34" charset="0"/>
                <a:buChar char="•"/>
              </a:pPr>
              <a:r>
                <a:rPr lang="fi-FI" dirty="0">
                  <a:solidFill>
                    <a:schemeClr val="tx1"/>
                  </a:solidFill>
                </a:rPr>
                <a:t>Valtio 1 hlöä</a:t>
              </a:r>
            </a:p>
            <a:p>
              <a:pPr marL="360000" indent="-285750">
                <a:buFont typeface="Wingdings" panose="05000000000000000000" pitchFamily="2" charset="2"/>
                <a:buChar char="§"/>
              </a:pPr>
              <a:r>
                <a:rPr lang="fi-FI" b="1" dirty="0">
                  <a:solidFill>
                    <a:schemeClr val="tx1"/>
                  </a:solidFill>
                </a:rPr>
                <a:t>Kokeilussa 16 hlöä</a:t>
              </a:r>
            </a:p>
            <a:p>
              <a:pPr marL="360000" indent="-285750">
                <a:buFont typeface="Wingdings" panose="05000000000000000000" pitchFamily="2" charset="2"/>
                <a:buChar char="§"/>
              </a:pPr>
              <a:r>
                <a:rPr lang="fi-FI" b="1" dirty="0">
                  <a:solidFill>
                    <a:schemeClr val="tx1"/>
                  </a:solidFill>
                </a:rPr>
                <a:t>Työvoimakoulutuksessa 78 hlöä</a:t>
              </a:r>
            </a:p>
            <a:p>
              <a:pPr marL="360000" indent="-285750">
                <a:buFont typeface="Wingdings" panose="05000000000000000000" pitchFamily="2" charset="2"/>
                <a:buChar char="§"/>
              </a:pPr>
              <a:r>
                <a:rPr lang="fi-FI" b="1" dirty="0">
                  <a:solidFill>
                    <a:schemeClr val="tx1"/>
                  </a:solidFill>
                </a:rPr>
                <a:t>Valmennuksessa 5 hlöä</a:t>
              </a:r>
            </a:p>
            <a:p>
              <a:pPr marL="360000" indent="-285750">
                <a:buFont typeface="Wingdings" panose="05000000000000000000" pitchFamily="2" charset="2"/>
                <a:buChar char="§"/>
              </a:pPr>
              <a:r>
                <a:rPr lang="fi-FI" b="1" dirty="0">
                  <a:solidFill>
                    <a:schemeClr val="tx1"/>
                  </a:solidFill>
                </a:rPr>
                <a:t>Muissa palveluissa 267 hlöä</a:t>
              </a:r>
            </a:p>
            <a:p>
              <a:pPr lvl="1" algn="r"/>
              <a:r>
                <a:rPr lang="fi-FI" sz="1400" dirty="0">
                  <a:solidFill>
                    <a:schemeClr val="tx1"/>
                  </a:solidFill>
                </a:rPr>
                <a:t>(Työ- ja elinkeinoministeriö 1.2020)</a:t>
              </a:r>
              <a:endParaRPr lang="fi-FI" b="1" dirty="0">
                <a:solidFill>
                  <a:schemeClr val="tx1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endParaRPr lang="fi-FI" dirty="0"/>
            </a:p>
            <a:p>
              <a:pPr marL="285750" indent="-285750">
                <a:buFont typeface="Wingdings" panose="05000000000000000000" pitchFamily="2" charset="2"/>
                <a:buChar char="§"/>
              </a:pPr>
              <a:endParaRPr lang="fi-FI" dirty="0"/>
            </a:p>
            <a:p>
              <a:pPr marL="285750" indent="-285750">
                <a:buFont typeface="Wingdings" panose="05000000000000000000" pitchFamily="2" charset="2"/>
                <a:buChar char="§"/>
              </a:pPr>
              <a:endParaRPr lang="fi-FI" dirty="0"/>
            </a:p>
            <a:p>
              <a:pPr marL="285750" indent="-285750">
                <a:buFont typeface="Wingdings" panose="05000000000000000000" pitchFamily="2" charset="2"/>
                <a:buChar char="§"/>
              </a:pPr>
              <a:endParaRPr lang="fi-FI" dirty="0"/>
            </a:p>
            <a:p>
              <a:pPr marL="285750" indent="-285750">
                <a:buFont typeface="Wingdings" panose="05000000000000000000" pitchFamily="2" charset="2"/>
                <a:buChar char="§"/>
              </a:pPr>
              <a:endParaRPr lang="fi-FI" dirty="0"/>
            </a:p>
            <a:p>
              <a:pPr marL="285750" indent="-285750">
                <a:buFont typeface="Wingdings" panose="05000000000000000000" pitchFamily="2" charset="2"/>
                <a:buChar char="§"/>
              </a:pPr>
              <a:endParaRPr lang="fi-FI" dirty="0"/>
            </a:p>
            <a:p>
              <a:pPr marL="285750" indent="-285750">
                <a:buFont typeface="Wingdings" panose="05000000000000000000" pitchFamily="2" charset="2"/>
                <a:buChar char="§"/>
              </a:pPr>
              <a:endParaRPr lang="fi-FI" dirty="0"/>
            </a:p>
            <a:p>
              <a:pPr marL="285750" indent="-285750">
                <a:buFont typeface="Wingdings" panose="05000000000000000000" pitchFamily="2" charset="2"/>
                <a:buChar char="§"/>
              </a:pPr>
              <a:endParaRPr lang="fi-FI" dirty="0"/>
            </a:p>
            <a:p>
              <a:pPr marL="285750" indent="-285750">
                <a:buFont typeface="Wingdings" panose="05000000000000000000" pitchFamily="2" charset="2"/>
                <a:buChar char="§"/>
              </a:pPr>
              <a:endParaRPr lang="fi-FI" dirty="0"/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fi-FI" dirty="0"/>
                <a:t>(TEM 11.2019))</a:t>
              </a:r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6D35137C-ECC5-44BA-8344-481FE50BDF0E}"/>
                </a:ext>
              </a:extLst>
            </p:cNvPr>
            <p:cNvSpPr/>
            <p:nvPr/>
          </p:nvSpPr>
          <p:spPr>
            <a:xfrm>
              <a:off x="8190806" y="874435"/>
              <a:ext cx="4063892" cy="59859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000" b="1" dirty="0">
                  <a:solidFill>
                    <a:schemeClr val="tx1"/>
                  </a:solidFill>
                </a:rPr>
                <a:t>TYÖTTÖMYYSTIETOJA </a:t>
              </a:r>
            </a:p>
            <a:p>
              <a:pPr algn="ctr"/>
              <a:r>
                <a:rPr lang="fi-FI" sz="2000" b="1" dirty="0">
                  <a:solidFill>
                    <a:schemeClr val="tx1"/>
                  </a:solidFill>
                </a:rPr>
                <a:t>KESKIMÄÄRIN VUONNA 2019</a:t>
              </a:r>
            </a:p>
          </p:txBody>
        </p:sp>
      </p:grpSp>
      <p:sp>
        <p:nvSpPr>
          <p:cNvPr id="8" name="Suorakulmio 7">
            <a:extLst>
              <a:ext uri="{FF2B5EF4-FFF2-40B4-BE49-F238E27FC236}">
                <a16:creationId xmlns:a16="http://schemas.microsoft.com/office/drawing/2014/main" id="{57AEBAAB-423E-4B18-B5F5-87B99A0285DC}"/>
              </a:ext>
            </a:extLst>
          </p:cNvPr>
          <p:cNvSpPr/>
          <p:nvPr/>
        </p:nvSpPr>
        <p:spPr>
          <a:xfrm>
            <a:off x="4213738" y="2660760"/>
            <a:ext cx="4151192" cy="59859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>
                <a:solidFill>
                  <a:schemeClr val="tx1"/>
                </a:solidFill>
              </a:rPr>
              <a:t>RAKENNETYÖTTÖMÄT</a:t>
            </a:r>
          </a:p>
          <a:p>
            <a:pPr algn="ctr"/>
            <a:r>
              <a:rPr lang="fi-FI" sz="2000" b="1" dirty="0">
                <a:solidFill>
                  <a:schemeClr val="tx1"/>
                </a:solidFill>
              </a:rPr>
              <a:t>KESKIMÄÄRIN VUONNA 2019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8E4FF926-D728-412D-969B-9C0181B453E0}"/>
              </a:ext>
            </a:extLst>
          </p:cNvPr>
          <p:cNvSpPr/>
          <p:nvPr/>
        </p:nvSpPr>
        <p:spPr>
          <a:xfrm>
            <a:off x="4213738" y="3259358"/>
            <a:ext cx="4151192" cy="326613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</a:pPr>
            <a:r>
              <a:rPr lang="fi-FI" b="1" dirty="0">
                <a:solidFill>
                  <a:schemeClr val="tx1"/>
                </a:solidFill>
              </a:rPr>
              <a:t>Rakennetyöttömät yhteensä 547 hlöä</a:t>
            </a:r>
          </a:p>
          <a:p>
            <a:pPr marL="180000" indent="-1800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i-FI" b="1" dirty="0">
                <a:solidFill>
                  <a:schemeClr val="tx1"/>
                </a:solidFill>
              </a:rPr>
              <a:t>Pitkäaikaistyöttömät 195 hlöä (36 %)</a:t>
            </a:r>
            <a:br>
              <a:rPr lang="fi-FI" b="1" dirty="0">
                <a:solidFill>
                  <a:schemeClr val="tx1"/>
                </a:solidFill>
              </a:rPr>
            </a:br>
            <a:r>
              <a:rPr lang="fi-FI" dirty="0">
                <a:solidFill>
                  <a:schemeClr val="tx1"/>
                </a:solidFill>
              </a:rPr>
              <a:t>(yli 12 kk työttömänä) </a:t>
            </a:r>
          </a:p>
          <a:p>
            <a:pPr marL="180000" indent="-1800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i-FI" b="1" dirty="0">
                <a:solidFill>
                  <a:schemeClr val="tx1"/>
                </a:solidFill>
              </a:rPr>
              <a:t>Rinnasteiset pitkäaikaistyöttömät  144 hlöä (26 %) </a:t>
            </a:r>
            <a:br>
              <a:rPr lang="fi-FI" b="1" dirty="0">
                <a:solidFill>
                  <a:schemeClr val="tx1"/>
                </a:solidFill>
              </a:rPr>
            </a:br>
            <a:r>
              <a:rPr lang="fi-FI" dirty="0">
                <a:solidFill>
                  <a:schemeClr val="tx1"/>
                </a:solidFill>
              </a:rPr>
              <a:t>(16 kk aikana 12 kk työttömänä)</a:t>
            </a:r>
          </a:p>
          <a:p>
            <a:pPr marL="180000" indent="-1800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i-FI" b="1" dirty="0">
                <a:solidFill>
                  <a:schemeClr val="tx1"/>
                </a:solidFill>
              </a:rPr>
              <a:t>Palveluilta työttömäksi 176 hlöä (32 %) </a:t>
            </a:r>
          </a:p>
          <a:p>
            <a:pPr marL="180000" indent="-1800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i-FI" b="1" dirty="0">
                <a:solidFill>
                  <a:schemeClr val="tx1"/>
                </a:solidFill>
              </a:rPr>
              <a:t>Palveluilta palveluille 32 hlöä (6 %)</a:t>
            </a:r>
          </a:p>
          <a:p>
            <a:pPr lvl="1" algn="r">
              <a:spcBef>
                <a:spcPts val="1200"/>
              </a:spcBef>
            </a:pPr>
            <a:r>
              <a:rPr lang="fi-FI" sz="1400" dirty="0">
                <a:solidFill>
                  <a:schemeClr val="tx1"/>
                </a:solidFill>
              </a:rPr>
              <a:t>(Tilastokeskus 1.2020)</a:t>
            </a:r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40815400-D28F-4D0C-8315-793ED90D932C}"/>
              </a:ext>
            </a:extLst>
          </p:cNvPr>
          <p:cNvGrpSpPr/>
          <p:nvPr/>
        </p:nvGrpSpPr>
        <p:grpSpPr>
          <a:xfrm>
            <a:off x="8468823" y="856386"/>
            <a:ext cx="3764742" cy="4323913"/>
            <a:chOff x="41193" y="897261"/>
            <a:chExt cx="3764742" cy="4323913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340229DA-0684-4839-81BD-6658F4435D17}"/>
                </a:ext>
              </a:extLst>
            </p:cNvPr>
            <p:cNvSpPr/>
            <p:nvPr/>
          </p:nvSpPr>
          <p:spPr>
            <a:xfrm>
              <a:off x="41193" y="4207022"/>
              <a:ext cx="3764742" cy="101415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fi-FI" b="1" dirty="0">
                  <a:solidFill>
                    <a:schemeClr val="tx1"/>
                  </a:solidFill>
                </a:rPr>
                <a:t>Kehitysvammaisten työ- ja avotyötoiminta 56 hlöä </a:t>
              </a:r>
            </a:p>
            <a:p>
              <a:pPr lvl="0" algn="r"/>
              <a:r>
                <a:rPr lang="fi-FI" sz="1400" dirty="0">
                  <a:solidFill>
                    <a:schemeClr val="tx1"/>
                  </a:solidFill>
                </a:rPr>
                <a:t>(Tornion työvoimalasäätiö 2019) </a:t>
              </a:r>
            </a:p>
          </p:txBody>
        </p:sp>
        <p:sp>
          <p:nvSpPr>
            <p:cNvPr id="5" name="Suorakulmio 4">
              <a:extLst>
                <a:ext uri="{FF2B5EF4-FFF2-40B4-BE49-F238E27FC236}">
                  <a16:creationId xmlns:a16="http://schemas.microsoft.com/office/drawing/2014/main" id="{7BD4FD5E-D127-4E49-A159-2F87254DF80C}"/>
                </a:ext>
              </a:extLst>
            </p:cNvPr>
            <p:cNvSpPr/>
            <p:nvPr/>
          </p:nvSpPr>
          <p:spPr>
            <a:xfrm>
              <a:off x="41193" y="3000934"/>
              <a:ext cx="3754765" cy="101415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i-FI" b="1" dirty="0"/>
                <a:t>Monialainen yhteispalvelu </a:t>
              </a:r>
            </a:p>
            <a:p>
              <a:r>
                <a:rPr lang="fi-FI" b="1" dirty="0"/>
                <a:t>TYP </a:t>
              </a:r>
              <a:r>
                <a:rPr lang="fi-FI" b="1" dirty="0">
                  <a:solidFill>
                    <a:schemeClr val="bg1"/>
                  </a:solidFill>
                </a:rPr>
                <a:t>186</a:t>
              </a:r>
              <a:r>
                <a:rPr lang="fi-FI" b="1" dirty="0"/>
                <a:t> hlöä </a:t>
              </a:r>
            </a:p>
            <a:p>
              <a:pPr algn="r"/>
              <a:r>
                <a:rPr lang="fi-FI" sz="1400" dirty="0"/>
                <a:t>(Lapin liitto 12.2019)</a:t>
              </a:r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B8345771-F39B-457B-806C-1F4FB1D6A8F8}"/>
                </a:ext>
              </a:extLst>
            </p:cNvPr>
            <p:cNvSpPr/>
            <p:nvPr/>
          </p:nvSpPr>
          <p:spPr>
            <a:xfrm>
              <a:off x="41193" y="1603966"/>
              <a:ext cx="3713572" cy="122236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i-FI" b="1" dirty="0">
                  <a:solidFill>
                    <a:schemeClr val="tx1"/>
                  </a:solidFill>
                </a:rPr>
                <a:t>Kunnan osarahoittama työmarkkinatuki yhteensä </a:t>
              </a:r>
            </a:p>
            <a:p>
              <a:r>
                <a:rPr lang="fi-FI" b="1" dirty="0">
                  <a:solidFill>
                    <a:schemeClr val="tx1"/>
                  </a:solidFill>
                </a:rPr>
                <a:t>507 saajaa </a:t>
              </a:r>
            </a:p>
            <a:p>
              <a:pPr algn="r"/>
              <a:r>
                <a:rPr lang="fi-FI" sz="1400" dirty="0">
                  <a:solidFill>
                    <a:schemeClr val="tx1"/>
                  </a:solidFill>
                </a:rPr>
                <a:t>(</a:t>
              </a:r>
              <a:r>
                <a:rPr lang="fi-FI" sz="1400" dirty="0" err="1">
                  <a:solidFill>
                    <a:schemeClr val="tx1"/>
                  </a:solidFill>
                </a:rPr>
                <a:t>Kelasto</a:t>
              </a:r>
              <a:r>
                <a:rPr lang="fi-FI" sz="1400" dirty="0">
                  <a:solidFill>
                    <a:schemeClr val="tx1"/>
                  </a:solidFill>
                </a:rPr>
                <a:t> 1.2020) </a:t>
              </a:r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98090B5C-B8B7-47E6-9434-F4F760DD60A5}"/>
                </a:ext>
              </a:extLst>
            </p:cNvPr>
            <p:cNvSpPr/>
            <p:nvPr/>
          </p:nvSpPr>
          <p:spPr>
            <a:xfrm>
              <a:off x="41193" y="897261"/>
              <a:ext cx="3713573" cy="59859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000" b="1" dirty="0">
                  <a:solidFill>
                    <a:schemeClr val="tx1"/>
                  </a:solidFill>
                </a:rPr>
                <a:t>MUUT TILASTOT VUONNA 2019</a:t>
              </a:r>
            </a:p>
          </p:txBody>
        </p:sp>
      </p:grpSp>
      <p:grpSp>
        <p:nvGrpSpPr>
          <p:cNvPr id="15" name="Ryhmä 14">
            <a:extLst>
              <a:ext uri="{FF2B5EF4-FFF2-40B4-BE49-F238E27FC236}">
                <a16:creationId xmlns:a16="http://schemas.microsoft.com/office/drawing/2014/main" id="{23F3A8F3-BE6D-4226-B812-DD0DF01FD0E4}"/>
              </a:ext>
            </a:extLst>
          </p:cNvPr>
          <p:cNvGrpSpPr/>
          <p:nvPr/>
        </p:nvGrpSpPr>
        <p:grpSpPr>
          <a:xfrm>
            <a:off x="4213738" y="861660"/>
            <a:ext cx="4151192" cy="1380302"/>
            <a:chOff x="3922774" y="4743407"/>
            <a:chExt cx="4151192" cy="138030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E6EED2D9-2414-4399-896B-C492B9C41567}"/>
                </a:ext>
              </a:extLst>
            </p:cNvPr>
            <p:cNvSpPr/>
            <p:nvPr/>
          </p:nvSpPr>
          <p:spPr>
            <a:xfrm>
              <a:off x="3922774" y="4743407"/>
              <a:ext cx="4151192" cy="59859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000" b="1" dirty="0">
                  <a:solidFill>
                    <a:schemeClr val="tx1"/>
                  </a:solidFill>
                </a:rPr>
                <a:t>TYÖTTÖMYYSTIETOJA </a:t>
              </a:r>
            </a:p>
            <a:p>
              <a:pPr algn="ctr"/>
              <a:r>
                <a:rPr lang="fi-FI" sz="2000" b="1" dirty="0">
                  <a:solidFill>
                    <a:schemeClr val="tx1"/>
                  </a:solidFill>
                </a:rPr>
                <a:t>KESKIMÄÄRIN VUONNA 2019</a:t>
              </a:r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8A3E2ED6-571E-4008-A3DE-C0F8B9406FD8}"/>
                </a:ext>
              </a:extLst>
            </p:cNvPr>
            <p:cNvSpPr/>
            <p:nvPr/>
          </p:nvSpPr>
          <p:spPr>
            <a:xfrm>
              <a:off x="3922774" y="5347117"/>
              <a:ext cx="4151192" cy="77659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i-FI" sz="2000" b="1" dirty="0">
                  <a:solidFill>
                    <a:schemeClr val="tx1"/>
                  </a:solidFill>
                </a:rPr>
                <a:t>Avoimet työpaikat 276</a:t>
              </a:r>
            </a:p>
            <a:p>
              <a:pPr algn="r">
                <a:spcBef>
                  <a:spcPts val="600"/>
                </a:spcBef>
              </a:pPr>
              <a:r>
                <a:rPr lang="fi-FI" sz="1400" dirty="0">
                  <a:solidFill>
                    <a:schemeClr val="tx1"/>
                  </a:solidFill>
                </a:rPr>
                <a:t>(Työ- ja elinkeinoministeriö 1.2020)</a:t>
              </a:r>
              <a:endParaRPr lang="fi-FI" sz="1400" dirty="0"/>
            </a:p>
          </p:txBody>
        </p:sp>
      </p:grpSp>
      <p:sp>
        <p:nvSpPr>
          <p:cNvPr id="18" name="Suorakulmio 17">
            <a:extLst>
              <a:ext uri="{FF2B5EF4-FFF2-40B4-BE49-F238E27FC236}">
                <a16:creationId xmlns:a16="http://schemas.microsoft.com/office/drawing/2014/main" id="{2BD8AEA2-4560-4614-B7CA-E02AEC6FFA61}"/>
              </a:ext>
            </a:extLst>
          </p:cNvPr>
          <p:cNvSpPr/>
          <p:nvPr/>
        </p:nvSpPr>
        <p:spPr>
          <a:xfrm>
            <a:off x="7776139" y="6487224"/>
            <a:ext cx="1143561" cy="34962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  <a:hlinkClick r:id="rId3" action="ppaction://hlinksldjump"/>
              </a:rPr>
              <a:t>PALUU</a:t>
            </a:r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638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tsikko 1">
            <a:extLst>
              <a:ext uri="{FF2B5EF4-FFF2-40B4-BE49-F238E27FC236}">
                <a16:creationId xmlns:a16="http://schemas.microsoft.com/office/drawing/2014/main" id="{93337F41-F458-4ADE-8901-2E59DE873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3814"/>
            <a:ext cx="12192000" cy="662472"/>
          </a:xfrm>
        </p:spPr>
        <p:txBody>
          <a:bodyPr/>
          <a:lstStyle/>
          <a:p>
            <a:br>
              <a:rPr lang="fi-FI" sz="2800" dirty="0">
                <a:solidFill>
                  <a:schemeClr val="tx1"/>
                </a:solidFill>
              </a:rPr>
            </a:br>
            <a:r>
              <a:rPr lang="fi-FI" sz="2800" dirty="0">
                <a:solidFill>
                  <a:schemeClr val="tx1"/>
                </a:solidFill>
              </a:rPr>
              <a:t>TORNIO: TYÖTTÖMÄT PERUSASTEEN KOULUTUS 2019</a:t>
            </a:r>
            <a:br>
              <a:rPr lang="fi-FI" sz="2800" dirty="0"/>
            </a:br>
            <a:endParaRPr lang="fi-FI" sz="2800" dirty="0">
              <a:solidFill>
                <a:schemeClr val="tx1"/>
              </a:solidFill>
            </a:endParaRPr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4E76790A-61B2-45A2-A592-28DA57191AFB}"/>
              </a:ext>
            </a:extLst>
          </p:cNvPr>
          <p:cNvSpPr/>
          <p:nvPr/>
        </p:nvSpPr>
        <p:spPr>
          <a:xfrm>
            <a:off x="8049490" y="1177817"/>
            <a:ext cx="414251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/>
              <a:t>Matalan työllisyyden ryhmissä on paljon henkilöitä, joilla on tarve kehittää omaa osaamistaan </a:t>
            </a:r>
          </a:p>
          <a:p>
            <a:pPr>
              <a:spcBef>
                <a:spcPts val="0"/>
              </a:spcBef>
            </a:pPr>
            <a:endParaRPr lang="fi-FI" dirty="0"/>
          </a:p>
          <a:p>
            <a:pPr>
              <a:spcBef>
                <a:spcPts val="0"/>
              </a:spcBef>
            </a:pPr>
            <a:r>
              <a:rPr lang="fi-FI" dirty="0"/>
              <a:t>Henkilön osaamiseen liittyvät </a:t>
            </a:r>
            <a:br>
              <a:rPr lang="fi-FI" dirty="0"/>
            </a:br>
            <a:r>
              <a:rPr lang="fi-FI" dirty="0"/>
              <a:t>vajeet johtuvat joko koulutuksen puutteesta tai sen vanhentumisesta</a:t>
            </a:r>
          </a:p>
          <a:p>
            <a:pPr>
              <a:spcBef>
                <a:spcPts val="0"/>
              </a:spcBef>
            </a:pPr>
            <a:endParaRPr lang="fi-FI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i-FI" dirty="0"/>
              <a:t> </a:t>
            </a:r>
            <a:r>
              <a:rPr lang="fi-FI" b="1" dirty="0"/>
              <a:t>Työttömien</a:t>
            </a:r>
            <a:r>
              <a:rPr lang="fi-FI" dirty="0"/>
              <a:t> joukossa</a:t>
            </a:r>
            <a:br>
              <a:rPr lang="fi-FI" dirty="0"/>
            </a:br>
            <a:r>
              <a:rPr lang="fi-FI" dirty="0"/>
              <a:t>perusasteen koulutuksen varassa oli keskimäärin </a:t>
            </a:r>
            <a:r>
              <a:rPr lang="fi-FI" b="1" dirty="0"/>
              <a:t>255</a:t>
            </a:r>
            <a:r>
              <a:rPr lang="fi-FI" dirty="0"/>
              <a:t> henkilöä kuukaudessa eli </a:t>
            </a:r>
            <a:br>
              <a:rPr lang="fi-FI" dirty="0"/>
            </a:br>
            <a:r>
              <a:rPr lang="fi-FI" b="1" dirty="0"/>
              <a:t>25,6 % </a:t>
            </a:r>
            <a:r>
              <a:rPr lang="fi-FI" dirty="0"/>
              <a:t>työttömistä.</a:t>
            </a:r>
          </a:p>
          <a:p>
            <a:pPr>
              <a:spcBef>
                <a:spcPts val="0"/>
              </a:spcBef>
            </a:pPr>
            <a:endParaRPr lang="fi-FI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i-FI" dirty="0"/>
              <a:t> </a:t>
            </a:r>
            <a:r>
              <a:rPr lang="fi-FI" b="1" dirty="0"/>
              <a:t>Rakennetyöttömien</a:t>
            </a:r>
            <a:r>
              <a:rPr lang="fi-FI" dirty="0"/>
              <a:t> joukossa perusasteen koulutuksen varassa oli keskimäärin </a:t>
            </a:r>
            <a:r>
              <a:rPr lang="fi-FI" b="1" dirty="0"/>
              <a:t>166</a:t>
            </a:r>
            <a:r>
              <a:rPr lang="fi-FI" dirty="0"/>
              <a:t>  henkilöä kuukaudessa </a:t>
            </a:r>
            <a:br>
              <a:rPr lang="fi-FI" dirty="0"/>
            </a:br>
            <a:r>
              <a:rPr lang="fi-FI" dirty="0"/>
              <a:t>eli </a:t>
            </a:r>
            <a:r>
              <a:rPr lang="fi-FI" b="1" dirty="0"/>
              <a:t>30,4 % </a:t>
            </a:r>
            <a:r>
              <a:rPr lang="fi-FI" dirty="0"/>
              <a:t>rakennetyöttömistä. </a:t>
            </a: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5C76E54D-F2D3-4837-893E-4A7314386B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4"/>
          <a:stretch/>
        </p:blipFill>
        <p:spPr>
          <a:xfrm>
            <a:off x="105721" y="1069848"/>
            <a:ext cx="7723730" cy="5385816"/>
          </a:xfr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44CDA62E-2AB9-435B-89D3-6B9C39E67109}"/>
              </a:ext>
            </a:extLst>
          </p:cNvPr>
          <p:cNvSpPr txBox="1"/>
          <p:nvPr/>
        </p:nvSpPr>
        <p:spPr>
          <a:xfrm>
            <a:off x="3516561" y="5426083"/>
            <a:ext cx="1607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Kansa- tai kansalaiskoulu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367126CE-FD76-459E-88F9-D348467952B1}"/>
              </a:ext>
            </a:extLst>
          </p:cNvPr>
          <p:cNvSpPr txBox="1"/>
          <p:nvPr/>
        </p:nvSpPr>
        <p:spPr>
          <a:xfrm>
            <a:off x="2120576" y="5408840"/>
            <a:ext cx="1607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Keski- tai peruskoulu</a:t>
            </a:r>
          </a:p>
        </p:txBody>
      </p:sp>
    </p:spTree>
    <p:extLst>
      <p:ext uri="{BB962C8B-B14F-4D97-AF65-F5344CB8AC3E}">
        <p14:creationId xmlns:p14="http://schemas.microsoft.com/office/powerpoint/2010/main" val="1191239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54AFAF-2434-4496-BF25-66F3793D5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9272"/>
            <a:ext cx="12192000" cy="1143000"/>
          </a:xfrm>
        </p:spPr>
        <p:txBody>
          <a:bodyPr/>
          <a:lstStyle/>
          <a:p>
            <a:r>
              <a:rPr lang="fi-FI" sz="2800" dirty="0">
                <a:solidFill>
                  <a:schemeClr val="tx1"/>
                </a:solidFill>
              </a:rPr>
              <a:t>Kunnan osarahoittama </a:t>
            </a:r>
            <a:r>
              <a:rPr lang="fi-FI" sz="2800" dirty="0" err="1">
                <a:solidFill>
                  <a:schemeClr val="tx1"/>
                </a:solidFill>
              </a:rPr>
              <a:t>tmt</a:t>
            </a:r>
            <a:r>
              <a:rPr lang="fi-FI" sz="2800" dirty="0">
                <a:solidFill>
                  <a:schemeClr val="tx1"/>
                </a:solidFill>
              </a:rPr>
              <a:t> ja perustoimeentulotuen kustannukset ja saajat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305A6116-C61B-4E45-9824-8944E5790A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9609866"/>
              </p:ext>
            </p:extLst>
          </p:nvPr>
        </p:nvGraphicFramePr>
        <p:xfrm>
          <a:off x="721929" y="1332272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165812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uro_uusi_malli  -  Vain luku  -  Yhteensopivuustila" id="{27A1D358-78CC-4071-9DFB-76386520DF6B}" vid="{76E90797-23AA-4798-9DB9-4660F3A91170}"/>
    </a:ext>
  </a:extLst>
</a:theme>
</file>

<file path=ppt/theme/theme3.xml><?xml version="1.0" encoding="utf-8"?>
<a:theme xmlns:a="http://schemas.openxmlformats.org/drawingml/2006/main" name="1_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uro_uusi_malli  -  Vain luku  -  Yhteensopivuustila" id="{27A1D358-78CC-4071-9DFB-76386520DF6B}" vid="{76E90797-23AA-4798-9DB9-4660F3A91170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TM02900688[[fn=Pinta]]</Template>
  <TotalTime>79528</TotalTime>
  <Words>2544</Words>
  <Application>Microsoft Office PowerPoint</Application>
  <PresentationFormat>Laajakuva</PresentationFormat>
  <Paragraphs>454</Paragraphs>
  <Slides>28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28</vt:i4>
      </vt:variant>
    </vt:vector>
  </HeadingPairs>
  <TitlesOfParts>
    <vt:vector size="38" baseType="lpstr">
      <vt:lpstr>Arial</vt:lpstr>
      <vt:lpstr>Calibri</vt:lpstr>
      <vt:lpstr>Calibri Light</vt:lpstr>
      <vt:lpstr>Copperplate Gothic Bold</vt:lpstr>
      <vt:lpstr>Copperplate Gothic Light</vt:lpstr>
      <vt:lpstr>Wingdings</vt:lpstr>
      <vt:lpstr>Wingdings 2</vt:lpstr>
      <vt:lpstr>HDOfficeLightV0</vt:lpstr>
      <vt:lpstr>Office-teema</vt:lpstr>
      <vt:lpstr>1_Office-teema</vt:lpstr>
      <vt:lpstr>  Lapin tuetun työllistymisen  osuuskunta –hanke     Tuetun työllistymisen osuuskunta ja sen tarve TORNIO 31.1.2020   Pirjo Lehtola, projektipäällikkö </vt:lpstr>
      <vt:lpstr>Tutkimustietoa </vt:lpstr>
      <vt:lpstr>Osuuskunta Uurton toiminta</vt:lpstr>
      <vt:lpstr>Lapin tuetun työllistymisen osuuskunta -hanke</vt:lpstr>
      <vt:lpstr>Lapin tuetun työllistymisen osuuskunta –hankkeen toimenpiteet ajalla 2.9.2019 – 31.8.2020</vt:lpstr>
      <vt:lpstr>Hankkeen välillinen kohderyhmä</vt:lpstr>
      <vt:lpstr>TILASTOTIETOJA ASIAKASMÄÄRISTÄ VUONNA 2019</vt:lpstr>
      <vt:lpstr> TORNIO: TYÖTTÖMÄT PERUSASTEEN KOULUTUS 2019 </vt:lpstr>
      <vt:lpstr>Kunnan osarahoittama tmt ja perustoimeentulotuen kustannukset ja saajat</vt:lpstr>
      <vt:lpstr>Kunnan osarahoittaman työmarkkinatuen  aktivointiaste % työttömyyden keston perusteella</vt:lpstr>
      <vt:lpstr>Työttömyysturva ja Kunnan osarahoittama tmt</vt:lpstr>
      <vt:lpstr>Kunnan osarahoittama tmt saajien määrät ikäryhmittäin</vt:lpstr>
      <vt:lpstr>Tornio: Perustoimeentulotuen saajat ja eurot 2019 </vt:lpstr>
      <vt:lpstr>Kohderyhmän palvelut ja työmarkkinat</vt:lpstr>
      <vt:lpstr>Palvelutarjotin</vt:lpstr>
      <vt:lpstr>OSATYÖKYKYisille on palveluita tarjolla </vt:lpstr>
      <vt:lpstr>Osatyökykyisen POLKU TYÖELÄMÄÄN</vt:lpstr>
      <vt:lpstr>Tornio: Avoimet ja täyttyneet työpaikat 1.2015 - 12.2019</vt:lpstr>
      <vt:lpstr>Tuetun työllistymisen osuuskunta – työvoimareservit käyttöön</vt:lpstr>
      <vt:lpstr>Ketkä hyötyvät tuetun työllistymisen osuuskunnasta?</vt:lpstr>
      <vt:lpstr>Tuetun työllistymisen osuuskunta työllistymisen edistäjänä</vt:lpstr>
      <vt:lpstr>Tuetun työllistymisen osuuskunta tukee  osaamisen vahvistamista</vt:lpstr>
      <vt:lpstr>tuetun työllistymisen osuuskunnan toiminta </vt:lpstr>
      <vt:lpstr>Miten tästä eteenpäin?</vt:lpstr>
      <vt:lpstr>Tuetun työllistymisen osuuskunnan liiketoimintamalli Yhteiskunnallisena yrityksenä</vt:lpstr>
      <vt:lpstr>Tuetun työllistymisen osuuskunnan liiketoimintamalli Yhteiskunnallisena yrityksenä</vt:lpstr>
      <vt:lpstr>Tuetun työllistymisen osuuskuntaan  pysyvä tuen toimintarahoitus 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Osuuskunta Uurto</dc:title>
  <dc:creator>Pirjo Lehtola</dc:creator>
  <cp:lastModifiedBy>Pirjo Lehtola</cp:lastModifiedBy>
  <cp:revision>1272</cp:revision>
  <cp:lastPrinted>2020-01-30T12:20:48Z</cp:lastPrinted>
  <dcterms:created xsi:type="dcterms:W3CDTF">2019-04-12T08:23:10Z</dcterms:created>
  <dcterms:modified xsi:type="dcterms:W3CDTF">2020-01-31T06:34:24Z</dcterms:modified>
</cp:coreProperties>
</file>