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4" r:id="rId3"/>
    <p:sldId id="271" r:id="rId4"/>
    <p:sldId id="272" r:id="rId5"/>
    <p:sldId id="285" r:id="rId6"/>
    <p:sldId id="259" r:id="rId7"/>
    <p:sldId id="260" r:id="rId8"/>
    <p:sldId id="282" r:id="rId9"/>
    <p:sldId id="275"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97D4"/>
    <a:srgbClr val="C98679"/>
    <a:srgbClr val="F1E6E3"/>
    <a:srgbClr val="C39587"/>
    <a:srgbClr val="E7E1CB"/>
    <a:srgbClr val="BDAD71"/>
    <a:srgbClr val="D3D9C9"/>
    <a:srgbClr val="809165"/>
    <a:srgbClr val="CDD8E1"/>
    <a:srgbClr val="889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7" autoAdjust="0"/>
    <p:restoredTop sz="94660"/>
  </p:normalViewPr>
  <p:slideViewPr>
    <p:cSldViewPr snapToGrid="0" showGuides="1">
      <p:cViewPr varScale="1">
        <p:scale>
          <a:sx n="160" d="100"/>
          <a:sy n="160" d="100"/>
        </p:scale>
        <p:origin x="1008"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A9EB98F9-B334-4C2F-B6C7-0754154A1FF8}" type="datetimeFigureOut">
              <a:rPr lang="fi-FI" smtClean="0"/>
              <a:t>22.2.2019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1210863-B63E-43D1-800B-E1C7C8EE2757}" type="slidenum">
              <a:rPr lang="fi-FI" smtClean="0"/>
              <a:t>‹#›</a:t>
            </a:fld>
            <a:endParaRPr lang="fi-FI"/>
          </a:p>
        </p:txBody>
      </p:sp>
    </p:spTree>
    <p:extLst>
      <p:ext uri="{BB962C8B-B14F-4D97-AF65-F5344CB8AC3E}">
        <p14:creationId xmlns:p14="http://schemas.microsoft.com/office/powerpoint/2010/main" val="329272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A9EB98F9-B334-4C2F-B6C7-0754154A1FF8}" type="datetimeFigureOut">
              <a:rPr lang="fi-FI" smtClean="0"/>
              <a:t>22.2.2019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1210863-B63E-43D1-800B-E1C7C8EE2757}" type="slidenum">
              <a:rPr lang="fi-FI" smtClean="0"/>
              <a:t>‹#›</a:t>
            </a:fld>
            <a:endParaRPr lang="fi-FI"/>
          </a:p>
        </p:txBody>
      </p:sp>
    </p:spTree>
    <p:extLst>
      <p:ext uri="{BB962C8B-B14F-4D97-AF65-F5344CB8AC3E}">
        <p14:creationId xmlns:p14="http://schemas.microsoft.com/office/powerpoint/2010/main" val="279388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A9EB98F9-B334-4C2F-B6C7-0754154A1FF8}" type="datetimeFigureOut">
              <a:rPr lang="fi-FI" smtClean="0"/>
              <a:t>22.2.2019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1210863-B63E-43D1-800B-E1C7C8EE2757}" type="slidenum">
              <a:rPr lang="fi-FI" smtClean="0"/>
              <a:t>‹#›</a:t>
            </a:fld>
            <a:endParaRPr lang="fi-FI"/>
          </a:p>
        </p:txBody>
      </p:sp>
    </p:spTree>
    <p:extLst>
      <p:ext uri="{BB962C8B-B14F-4D97-AF65-F5344CB8AC3E}">
        <p14:creationId xmlns:p14="http://schemas.microsoft.com/office/powerpoint/2010/main" val="164115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A9EB98F9-B334-4C2F-B6C7-0754154A1FF8}" type="datetimeFigureOut">
              <a:rPr lang="fi-FI" smtClean="0"/>
              <a:t>22.2.2019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1210863-B63E-43D1-800B-E1C7C8EE2757}" type="slidenum">
              <a:rPr lang="fi-FI" smtClean="0"/>
              <a:t>‹#›</a:t>
            </a:fld>
            <a:endParaRPr lang="fi-FI"/>
          </a:p>
        </p:txBody>
      </p:sp>
    </p:spTree>
    <p:extLst>
      <p:ext uri="{BB962C8B-B14F-4D97-AF65-F5344CB8AC3E}">
        <p14:creationId xmlns:p14="http://schemas.microsoft.com/office/powerpoint/2010/main" val="93614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EB98F9-B334-4C2F-B6C7-0754154A1FF8}" type="datetimeFigureOut">
              <a:rPr lang="fi-FI" smtClean="0"/>
              <a:t>22.2.2019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1210863-B63E-43D1-800B-E1C7C8EE2757}" type="slidenum">
              <a:rPr lang="fi-FI" smtClean="0"/>
              <a:t>‹#›</a:t>
            </a:fld>
            <a:endParaRPr lang="fi-FI"/>
          </a:p>
        </p:txBody>
      </p:sp>
    </p:spTree>
    <p:extLst>
      <p:ext uri="{BB962C8B-B14F-4D97-AF65-F5344CB8AC3E}">
        <p14:creationId xmlns:p14="http://schemas.microsoft.com/office/powerpoint/2010/main" val="11618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A9EB98F9-B334-4C2F-B6C7-0754154A1FF8}" type="datetimeFigureOut">
              <a:rPr lang="fi-FI" smtClean="0"/>
              <a:t>22.2.2019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1210863-B63E-43D1-800B-E1C7C8EE2757}" type="slidenum">
              <a:rPr lang="fi-FI" smtClean="0"/>
              <a:t>‹#›</a:t>
            </a:fld>
            <a:endParaRPr lang="fi-FI"/>
          </a:p>
        </p:txBody>
      </p:sp>
    </p:spTree>
    <p:extLst>
      <p:ext uri="{BB962C8B-B14F-4D97-AF65-F5344CB8AC3E}">
        <p14:creationId xmlns:p14="http://schemas.microsoft.com/office/powerpoint/2010/main" val="151463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A9EB98F9-B334-4C2F-B6C7-0754154A1FF8}" type="datetimeFigureOut">
              <a:rPr lang="fi-FI" smtClean="0"/>
              <a:t>22.2.2019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1210863-B63E-43D1-800B-E1C7C8EE2757}" type="slidenum">
              <a:rPr lang="fi-FI" smtClean="0"/>
              <a:t>‹#›</a:t>
            </a:fld>
            <a:endParaRPr lang="fi-FI"/>
          </a:p>
        </p:txBody>
      </p:sp>
    </p:spTree>
    <p:extLst>
      <p:ext uri="{BB962C8B-B14F-4D97-AF65-F5344CB8AC3E}">
        <p14:creationId xmlns:p14="http://schemas.microsoft.com/office/powerpoint/2010/main" val="2412982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A9EB98F9-B334-4C2F-B6C7-0754154A1FF8}" type="datetimeFigureOut">
              <a:rPr lang="fi-FI" smtClean="0"/>
              <a:t>22.2.2019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1210863-B63E-43D1-800B-E1C7C8EE2757}" type="slidenum">
              <a:rPr lang="fi-FI" smtClean="0"/>
              <a:t>‹#›</a:t>
            </a:fld>
            <a:endParaRPr lang="fi-FI"/>
          </a:p>
        </p:txBody>
      </p:sp>
    </p:spTree>
    <p:extLst>
      <p:ext uri="{BB962C8B-B14F-4D97-AF65-F5344CB8AC3E}">
        <p14:creationId xmlns:p14="http://schemas.microsoft.com/office/powerpoint/2010/main" val="181259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B98F9-B334-4C2F-B6C7-0754154A1FF8}" type="datetimeFigureOut">
              <a:rPr lang="fi-FI" smtClean="0"/>
              <a:t>22.2.2019</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1210863-B63E-43D1-800B-E1C7C8EE2757}" type="slidenum">
              <a:rPr lang="fi-FI" smtClean="0"/>
              <a:t>‹#›</a:t>
            </a:fld>
            <a:endParaRPr lang="fi-FI"/>
          </a:p>
        </p:txBody>
      </p:sp>
    </p:spTree>
    <p:extLst>
      <p:ext uri="{BB962C8B-B14F-4D97-AF65-F5344CB8AC3E}">
        <p14:creationId xmlns:p14="http://schemas.microsoft.com/office/powerpoint/2010/main" val="355568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EB98F9-B334-4C2F-B6C7-0754154A1FF8}" type="datetimeFigureOut">
              <a:rPr lang="fi-FI" smtClean="0"/>
              <a:t>22.2.2019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1210863-B63E-43D1-800B-E1C7C8EE2757}" type="slidenum">
              <a:rPr lang="fi-FI" smtClean="0"/>
              <a:t>‹#›</a:t>
            </a:fld>
            <a:endParaRPr lang="fi-FI"/>
          </a:p>
        </p:txBody>
      </p:sp>
    </p:spTree>
    <p:extLst>
      <p:ext uri="{BB962C8B-B14F-4D97-AF65-F5344CB8AC3E}">
        <p14:creationId xmlns:p14="http://schemas.microsoft.com/office/powerpoint/2010/main" val="930625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EB98F9-B334-4C2F-B6C7-0754154A1FF8}" type="datetimeFigureOut">
              <a:rPr lang="fi-FI" smtClean="0"/>
              <a:t>22.2.2019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1210863-B63E-43D1-800B-E1C7C8EE2757}" type="slidenum">
              <a:rPr lang="fi-FI" smtClean="0"/>
              <a:t>‹#›</a:t>
            </a:fld>
            <a:endParaRPr lang="fi-FI"/>
          </a:p>
        </p:txBody>
      </p:sp>
    </p:spTree>
    <p:extLst>
      <p:ext uri="{BB962C8B-B14F-4D97-AF65-F5344CB8AC3E}">
        <p14:creationId xmlns:p14="http://schemas.microsoft.com/office/powerpoint/2010/main" val="138330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B98F9-B334-4C2F-B6C7-0754154A1FF8}" type="datetimeFigureOut">
              <a:rPr lang="fi-FI" smtClean="0"/>
              <a:t>22.2.2019</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10863-B63E-43D1-800B-E1C7C8EE2757}" type="slidenum">
              <a:rPr lang="fi-FI" smtClean="0"/>
              <a:t>‹#›</a:t>
            </a:fld>
            <a:endParaRPr lang="fi-FI"/>
          </a:p>
        </p:txBody>
      </p:sp>
    </p:spTree>
    <p:extLst>
      <p:ext uri="{BB962C8B-B14F-4D97-AF65-F5344CB8AC3E}">
        <p14:creationId xmlns:p14="http://schemas.microsoft.com/office/powerpoint/2010/main" val="4169698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microsoft.com/office/2007/relationships/hdphoto" Target="../media/hdphoto2.wdp"/><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3.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060" y="779665"/>
            <a:ext cx="8904234" cy="5943585"/>
          </a:xfrm>
          <a:prstGeom prst="rect">
            <a:avLst/>
          </a:prstGeom>
        </p:spPr>
      </p:pic>
      <p:sp>
        <p:nvSpPr>
          <p:cNvPr id="4" name="Rectangle 3"/>
          <p:cNvSpPr/>
          <p:nvPr/>
        </p:nvSpPr>
        <p:spPr>
          <a:xfrm>
            <a:off x="1435060" y="5183222"/>
            <a:ext cx="8904234" cy="1540029"/>
          </a:xfrm>
          <a:prstGeom prst="rect">
            <a:avLst/>
          </a:prstGeom>
          <a:solidFill>
            <a:schemeClr val="tx1">
              <a:lumMod val="50000"/>
              <a:lumOff val="5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1313" y="97709"/>
            <a:ext cx="2475738" cy="521719"/>
          </a:xfrm>
          <a:prstGeom prst="rect">
            <a:avLst/>
          </a:prstGeom>
        </p:spPr>
      </p:pic>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887222" y="175337"/>
            <a:ext cx="444091" cy="444091"/>
          </a:xfrm>
          <a:prstGeom prst="rect">
            <a:avLst/>
          </a:prstGeom>
        </p:spPr>
      </p:pic>
      <p:sp>
        <p:nvSpPr>
          <p:cNvPr id="9" name="Subtitle 2"/>
          <p:cNvSpPr txBox="1">
            <a:spLocks/>
          </p:cNvSpPr>
          <p:nvPr/>
        </p:nvSpPr>
        <p:spPr>
          <a:xfrm>
            <a:off x="196516" y="133806"/>
            <a:ext cx="10868526" cy="4104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1600"/>
              </a:lnSpc>
              <a:spcBef>
                <a:spcPts val="0"/>
              </a:spcBef>
            </a:pPr>
            <a:r>
              <a:rPr lang="en-US" sz="1400" b="1" spc="100" dirty="0" smtClean="0"/>
              <a:t>AELCLIC_PATHFINDER</a:t>
            </a:r>
            <a:r>
              <a:rPr lang="en-US" sz="1400" b="1" spc="100" dirty="0"/>
              <a:t> </a:t>
            </a:r>
            <a:r>
              <a:rPr lang="en-US" sz="1400" b="1" spc="100" dirty="0" smtClean="0"/>
              <a:t>project</a:t>
            </a:r>
          </a:p>
          <a:p>
            <a:pPr algn="l">
              <a:lnSpc>
                <a:spcPts val="1600"/>
              </a:lnSpc>
              <a:spcBef>
                <a:spcPts val="0"/>
              </a:spcBef>
            </a:pPr>
            <a:r>
              <a:rPr lang="en-US" sz="1400" b="1" spc="100" dirty="0" smtClean="0"/>
              <a:t>Tornio </a:t>
            </a:r>
            <a:r>
              <a:rPr lang="en-US" sz="1400" b="1" spc="100" dirty="0" err="1" smtClean="0"/>
              <a:t>River_Pilot</a:t>
            </a:r>
            <a:r>
              <a:rPr lang="en-US" sz="1400" b="1" spc="100" dirty="0" smtClean="0"/>
              <a:t> Landscape</a:t>
            </a:r>
            <a:endParaRPr lang="en-US" sz="1100" spc="100" dirty="0"/>
          </a:p>
        </p:txBody>
      </p:sp>
      <p:sp>
        <p:nvSpPr>
          <p:cNvPr id="7" name="Subtitle 2"/>
          <p:cNvSpPr txBox="1">
            <a:spLocks/>
          </p:cNvSpPr>
          <p:nvPr/>
        </p:nvSpPr>
        <p:spPr>
          <a:xfrm>
            <a:off x="1550894" y="5258350"/>
            <a:ext cx="8974378" cy="1752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3600" b="1" spc="100" dirty="0" err="1" smtClean="0">
                <a:solidFill>
                  <a:schemeClr val="bg1"/>
                </a:solidFill>
                <a:latin typeface="Arial Rounded MT Bold" panose="020F0704030504030204" pitchFamily="34" charset="0"/>
              </a:rPr>
              <a:t>AELCLIC_project</a:t>
            </a:r>
            <a:endParaRPr lang="en-US" sz="3600" b="1" spc="100" dirty="0" smtClean="0">
              <a:solidFill>
                <a:schemeClr val="bg1"/>
              </a:solidFill>
              <a:latin typeface="Arial Rounded MT Bold" panose="020F0704030504030204" pitchFamily="34" charset="0"/>
            </a:endParaRPr>
          </a:p>
          <a:p>
            <a:pPr algn="l">
              <a:lnSpc>
                <a:spcPct val="100000"/>
              </a:lnSpc>
              <a:spcBef>
                <a:spcPts val="0"/>
              </a:spcBef>
            </a:pPr>
            <a:r>
              <a:rPr lang="en-US" sz="3600" b="1" spc="100" dirty="0" smtClean="0">
                <a:solidFill>
                  <a:schemeClr val="bg1"/>
                </a:solidFill>
                <a:latin typeface="Arial Rounded MT Bold" panose="020F0704030504030204" pitchFamily="34" charset="0"/>
              </a:rPr>
              <a:t>TORNIO </a:t>
            </a:r>
            <a:r>
              <a:rPr lang="en-US" sz="3600" b="1" spc="100" dirty="0" err="1" smtClean="0">
                <a:solidFill>
                  <a:schemeClr val="bg1"/>
                </a:solidFill>
                <a:latin typeface="Arial Rounded MT Bold" panose="020F0704030504030204" pitchFamily="34" charset="0"/>
              </a:rPr>
              <a:t>RIVER_Pilot</a:t>
            </a:r>
            <a:r>
              <a:rPr lang="en-US" sz="3600" b="1" spc="100" dirty="0" smtClean="0">
                <a:solidFill>
                  <a:schemeClr val="bg1"/>
                </a:solidFill>
                <a:latin typeface="Arial Rounded MT Bold" panose="020F0704030504030204" pitchFamily="34" charset="0"/>
              </a:rPr>
              <a:t> Landscape</a:t>
            </a:r>
            <a:endParaRPr lang="en-US" sz="2800" spc="1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088665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313" y="97709"/>
            <a:ext cx="2475738" cy="521719"/>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8887222" y="175337"/>
            <a:ext cx="444091" cy="444091"/>
          </a:xfrm>
          <a:prstGeom prst="rect">
            <a:avLst/>
          </a:prstGeom>
        </p:spPr>
      </p:pic>
      <p:sp>
        <p:nvSpPr>
          <p:cNvPr id="9" name="Subtitle 2"/>
          <p:cNvSpPr txBox="1">
            <a:spLocks/>
          </p:cNvSpPr>
          <p:nvPr/>
        </p:nvSpPr>
        <p:spPr>
          <a:xfrm>
            <a:off x="196516" y="133806"/>
            <a:ext cx="10868526" cy="4104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1600"/>
              </a:lnSpc>
              <a:spcBef>
                <a:spcPts val="0"/>
              </a:spcBef>
            </a:pPr>
            <a:r>
              <a:rPr lang="en-US" sz="1400" b="1" spc="100" dirty="0" err="1" smtClean="0"/>
              <a:t>AELCLIC_Pathfinder</a:t>
            </a:r>
            <a:endParaRPr lang="en-US" sz="1400" b="1" spc="100" dirty="0" smtClean="0"/>
          </a:p>
          <a:p>
            <a:pPr algn="l">
              <a:lnSpc>
                <a:spcPts val="1600"/>
              </a:lnSpc>
              <a:spcBef>
                <a:spcPts val="0"/>
              </a:spcBef>
            </a:pPr>
            <a:r>
              <a:rPr lang="en-US" sz="1400" b="1" spc="100" dirty="0" smtClean="0"/>
              <a:t>Tornio River </a:t>
            </a:r>
            <a:r>
              <a:rPr lang="en-US" sz="1400" b="1" spc="100" dirty="0" err="1" smtClean="0"/>
              <a:t>Valley_Pilot</a:t>
            </a:r>
            <a:r>
              <a:rPr lang="en-US" sz="1400" b="1" spc="100" dirty="0" smtClean="0"/>
              <a:t> Landscape</a:t>
            </a:r>
            <a:endParaRPr lang="en-US" sz="1100" spc="100" dirty="0"/>
          </a:p>
        </p:txBody>
      </p:sp>
      <p:sp>
        <p:nvSpPr>
          <p:cNvPr id="7" name="Subtitle 2"/>
          <p:cNvSpPr txBox="1">
            <a:spLocks/>
          </p:cNvSpPr>
          <p:nvPr/>
        </p:nvSpPr>
        <p:spPr>
          <a:xfrm>
            <a:off x="146069" y="951569"/>
            <a:ext cx="11822051" cy="61578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1600"/>
              </a:lnSpc>
              <a:spcBef>
                <a:spcPts val="0"/>
              </a:spcBef>
            </a:pPr>
            <a:r>
              <a:rPr lang="en-US" sz="1400" b="1" spc="100" dirty="0" smtClean="0"/>
              <a:t>The Tornio River Valley has been selected as one of the 16 European landscapes of the AELCLIC-Pathfinder project (Adaptation of European Landscapes to Climate </a:t>
            </a:r>
            <a:r>
              <a:rPr lang="en-US" sz="1400" b="1" spc="100" dirty="0"/>
              <a:t>Change) funded by </a:t>
            </a:r>
            <a:r>
              <a:rPr lang="en-US" sz="1400" b="1" spc="100" dirty="0" err="1" smtClean="0"/>
              <a:t>EIT_Climate</a:t>
            </a:r>
            <a:r>
              <a:rPr lang="en-US" sz="1400" b="1" spc="100" dirty="0" smtClean="0"/>
              <a:t>-KIC (EU).</a:t>
            </a:r>
          </a:p>
          <a:p>
            <a:pPr algn="l">
              <a:lnSpc>
                <a:spcPts val="1600"/>
              </a:lnSpc>
              <a:spcBef>
                <a:spcPts val="0"/>
              </a:spcBef>
            </a:pPr>
            <a:endParaRPr lang="en-US" sz="1400" spc="100" dirty="0"/>
          </a:p>
          <a:p>
            <a:pPr algn="l">
              <a:lnSpc>
                <a:spcPts val="1600"/>
              </a:lnSpc>
              <a:spcBef>
                <a:spcPts val="0"/>
              </a:spcBef>
            </a:pPr>
            <a:r>
              <a:rPr lang="en-US" sz="1400" b="1" spc="100" dirty="0" smtClean="0"/>
              <a:t>WHY?: </a:t>
            </a:r>
            <a:r>
              <a:rPr lang="en-US" sz="1200" spc="100" dirty="0" smtClean="0"/>
              <a:t>This decision was based on its location in the highly sensitive Boreal area, on its exceptional environmental and cultural values, on its transnational character and on the deep connection between local economy and natural landscape</a:t>
            </a:r>
            <a:r>
              <a:rPr lang="en-US" sz="1400" spc="100" dirty="0" smtClean="0"/>
              <a:t>.</a:t>
            </a:r>
          </a:p>
          <a:p>
            <a:pPr algn="l">
              <a:lnSpc>
                <a:spcPts val="1600"/>
              </a:lnSpc>
              <a:spcBef>
                <a:spcPts val="0"/>
              </a:spcBef>
            </a:pPr>
            <a:endParaRPr lang="en-US" sz="1400" spc="100" dirty="0"/>
          </a:p>
          <a:p>
            <a:pPr algn="l">
              <a:lnSpc>
                <a:spcPts val="1600"/>
              </a:lnSpc>
              <a:spcBef>
                <a:spcPts val="0"/>
              </a:spcBef>
            </a:pPr>
            <a:r>
              <a:rPr lang="en-US" sz="1400" b="1" spc="100" dirty="0" smtClean="0"/>
              <a:t>WHAT?: </a:t>
            </a:r>
            <a:r>
              <a:rPr lang="en-US" sz="1200" spc="100" dirty="0" smtClean="0"/>
              <a:t>The AELCLIC-Pathfinder will create a local network (Consortium) for the future development of a Landscape Adaptation Plan to Climate Change (LACAP). This network or Consortium will be integrated by local authorities, civil organizations, economic actors (e.g. companies working with tourism, fishing, forestry, etc.) and academic/scientific institutions.</a:t>
            </a:r>
          </a:p>
          <a:p>
            <a:pPr algn="l">
              <a:lnSpc>
                <a:spcPts val="1600"/>
              </a:lnSpc>
              <a:spcBef>
                <a:spcPts val="0"/>
              </a:spcBef>
            </a:pPr>
            <a:endParaRPr lang="en-US" sz="1400" spc="100" dirty="0"/>
          </a:p>
          <a:p>
            <a:pPr algn="l">
              <a:lnSpc>
                <a:spcPts val="1600"/>
              </a:lnSpc>
              <a:spcBef>
                <a:spcPts val="0"/>
              </a:spcBef>
            </a:pPr>
            <a:r>
              <a:rPr lang="en-US" sz="1400" b="1" spc="100" dirty="0" smtClean="0"/>
              <a:t>FINAL OUTCOME?: </a:t>
            </a:r>
            <a:r>
              <a:rPr lang="en-US" sz="1200" spc="100" dirty="0" smtClean="0"/>
              <a:t>By the end of the </a:t>
            </a:r>
            <a:r>
              <a:rPr lang="en-US" sz="1200" spc="100" dirty="0" err="1" smtClean="0"/>
              <a:t>AELCLIC_pathfinder</a:t>
            </a:r>
            <a:r>
              <a:rPr lang="en-US" sz="1200" spc="100" dirty="0" smtClean="0"/>
              <a:t> project the Tornio River Valley will have:</a:t>
            </a:r>
          </a:p>
          <a:p>
            <a:pPr marL="285750" indent="-285750" algn="l">
              <a:lnSpc>
                <a:spcPts val="1600"/>
              </a:lnSpc>
              <a:spcBef>
                <a:spcPts val="0"/>
              </a:spcBef>
              <a:buFont typeface="Arial" panose="020B0604020202020204" pitchFamily="34" charset="0"/>
              <a:buChar char="•"/>
            </a:pPr>
            <a:r>
              <a:rPr lang="en-US" sz="1200" spc="100" dirty="0" smtClean="0"/>
              <a:t>A diagnosis of Climate Change impacts in the local economy, ways of living, environment, cultural heritage and levels of wellbeing. This diagnosis will be based in the </a:t>
            </a:r>
            <a:r>
              <a:rPr lang="en-US" sz="1200" b="1" spc="100" dirty="0" smtClean="0"/>
              <a:t>CO-IDENTIFICATION of impacts by all the stakeholders </a:t>
            </a:r>
            <a:r>
              <a:rPr lang="en-US" sz="1200" spc="100" dirty="0" smtClean="0"/>
              <a:t>on the base of existing national or regional reports and studies.</a:t>
            </a:r>
          </a:p>
          <a:p>
            <a:pPr marL="285750" indent="-285750" algn="l">
              <a:lnSpc>
                <a:spcPts val="1600"/>
              </a:lnSpc>
              <a:spcBef>
                <a:spcPts val="0"/>
              </a:spcBef>
              <a:buFont typeface="Arial" panose="020B0604020202020204" pitchFamily="34" charset="0"/>
              <a:buChar char="•"/>
            </a:pPr>
            <a:r>
              <a:rPr lang="en-US" sz="1200" spc="100" dirty="0" smtClean="0"/>
              <a:t>A </a:t>
            </a:r>
            <a:r>
              <a:rPr lang="en-US" sz="1200" b="1" spc="100" dirty="0" smtClean="0"/>
              <a:t>CO-DEFINED document with the GOALS, STRUCTURE and MAIN CONTENTS that a future Landscape Adaptation Plan </a:t>
            </a:r>
            <a:r>
              <a:rPr lang="en-US" sz="1200" spc="100" dirty="0" smtClean="0"/>
              <a:t>to Climate Change should have for the Tornio River Valley. This document will be agreed collectively by all the stakeholders.</a:t>
            </a:r>
          </a:p>
          <a:p>
            <a:pPr marL="285750" indent="-285750" algn="l">
              <a:lnSpc>
                <a:spcPts val="1600"/>
              </a:lnSpc>
              <a:spcBef>
                <a:spcPts val="0"/>
              </a:spcBef>
              <a:buFont typeface="Arial" panose="020B0604020202020204" pitchFamily="34" charset="0"/>
              <a:buChar char="•"/>
            </a:pPr>
            <a:r>
              <a:rPr lang="en-US" sz="1200" spc="100" dirty="0" smtClean="0"/>
              <a:t>A </a:t>
            </a:r>
            <a:r>
              <a:rPr lang="en-US" sz="1200" b="1" spc="100" dirty="0" smtClean="0"/>
              <a:t>Joint LETTER of COMMITMENT </a:t>
            </a:r>
            <a:r>
              <a:rPr lang="en-US" sz="1200" spc="100" dirty="0" smtClean="0"/>
              <a:t>in which all the members of the Local Network (Consortium) will express their willingness to advance in the future preparation of a local Landscape Adaptation Plan to Climate Change.</a:t>
            </a:r>
          </a:p>
          <a:p>
            <a:pPr marL="285750" indent="-285750" algn="l">
              <a:lnSpc>
                <a:spcPts val="1600"/>
              </a:lnSpc>
              <a:spcBef>
                <a:spcPts val="0"/>
              </a:spcBef>
              <a:buFont typeface="Arial" panose="020B0604020202020204" pitchFamily="34" charset="0"/>
              <a:buChar char="•"/>
            </a:pPr>
            <a:endParaRPr lang="en-US" sz="1400" spc="100" dirty="0"/>
          </a:p>
          <a:p>
            <a:pPr algn="l">
              <a:lnSpc>
                <a:spcPts val="1600"/>
              </a:lnSpc>
              <a:spcBef>
                <a:spcPts val="0"/>
              </a:spcBef>
            </a:pPr>
            <a:r>
              <a:rPr lang="en-US" sz="1400" b="1" spc="100" dirty="0" smtClean="0"/>
              <a:t>HOW?: </a:t>
            </a:r>
            <a:r>
              <a:rPr lang="en-US" sz="1200" spc="100" dirty="0" smtClean="0"/>
              <a:t>The Tornio River Valley is included in the NORTHERN-EUROPE area of the AELCLIC-pathfinder. This area is coordinated by the Aalto University in collaboration with the Landscape Observatory of Finland. The participation of local stakeholders will not imply any economic duty. Basically they will be invited to participate in the organization of the following 3 workshops and to disseminate the project through their own channels.</a:t>
            </a:r>
            <a:endParaRPr lang="en-US" sz="1400" spc="100" dirty="0" smtClean="0"/>
          </a:p>
          <a:p>
            <a:pPr algn="l">
              <a:lnSpc>
                <a:spcPts val="1600"/>
              </a:lnSpc>
              <a:spcBef>
                <a:spcPts val="0"/>
              </a:spcBef>
            </a:pPr>
            <a:endParaRPr lang="en-US" sz="1200" spc="100" dirty="0"/>
          </a:p>
          <a:p>
            <a:pPr marL="266700" indent="-266700" algn="l">
              <a:lnSpc>
                <a:spcPts val="1600"/>
              </a:lnSpc>
              <a:spcBef>
                <a:spcPts val="0"/>
              </a:spcBef>
              <a:buFont typeface="Arial" panose="020B0604020202020204" pitchFamily="34" charset="0"/>
              <a:buChar char="•"/>
            </a:pPr>
            <a:r>
              <a:rPr lang="en-US" sz="1200" b="1" spc="100" dirty="0"/>
              <a:t>WORKSHOP 1</a:t>
            </a:r>
            <a:r>
              <a:rPr lang="en-US" sz="1200" spc="100" dirty="0"/>
              <a:t>: (1 day, March-April 2019): After conforming the local network, the stakeholders will agree a work plan for the next </a:t>
            </a:r>
            <a:r>
              <a:rPr lang="en-US" sz="1200" spc="100" dirty="0" smtClean="0"/>
              <a:t>sub-phases and workshops</a:t>
            </a:r>
            <a:endParaRPr lang="en-US" sz="1200" spc="100" dirty="0"/>
          </a:p>
          <a:p>
            <a:pPr marL="266700" indent="-266700" algn="l">
              <a:lnSpc>
                <a:spcPts val="1600"/>
              </a:lnSpc>
              <a:spcBef>
                <a:spcPts val="0"/>
              </a:spcBef>
              <a:buFont typeface="Arial" panose="020B0604020202020204" pitchFamily="34" charset="0"/>
              <a:buChar char="•"/>
            </a:pPr>
            <a:r>
              <a:rPr lang="en-US" sz="1200" b="1" spc="100" dirty="0"/>
              <a:t>WORKSHOP 2</a:t>
            </a:r>
            <a:r>
              <a:rPr lang="en-US" sz="1200" spc="100" dirty="0"/>
              <a:t>: (1 day, May-June 2019): </a:t>
            </a:r>
            <a:r>
              <a:rPr lang="en-US" sz="1200" spc="100" dirty="0" smtClean="0"/>
              <a:t>Co-Identification </a:t>
            </a:r>
            <a:r>
              <a:rPr lang="en-US" sz="1200" spc="100" dirty="0"/>
              <a:t>by the local Consortium (stakeholders) of the potential impacts of Climate Change in their ways of living, economic activities, environmental and cultural assets</a:t>
            </a:r>
          </a:p>
          <a:p>
            <a:pPr marL="266700" indent="-266700" algn="l">
              <a:lnSpc>
                <a:spcPts val="1600"/>
              </a:lnSpc>
              <a:spcBef>
                <a:spcPts val="0"/>
              </a:spcBef>
              <a:buFont typeface="Arial" panose="020B0604020202020204" pitchFamily="34" charset="0"/>
              <a:buChar char="•"/>
            </a:pPr>
            <a:r>
              <a:rPr lang="en-US" sz="1200" b="1" spc="100" dirty="0"/>
              <a:t>WORKSHOP 3</a:t>
            </a:r>
            <a:r>
              <a:rPr lang="en-US" sz="1200" spc="100" dirty="0"/>
              <a:t>: (1 day, July-September): </a:t>
            </a:r>
            <a:r>
              <a:rPr lang="en-US" sz="1200" spc="100" dirty="0" smtClean="0"/>
              <a:t>Co-Definition </a:t>
            </a:r>
            <a:r>
              <a:rPr lang="en-US" sz="1200" spc="100" dirty="0"/>
              <a:t>of goals, agendas, contents and </a:t>
            </a:r>
            <a:r>
              <a:rPr lang="en-US" sz="1200" spc="100" dirty="0" smtClean="0"/>
              <a:t>co-identification of potential economic </a:t>
            </a:r>
            <a:r>
              <a:rPr lang="en-US" sz="1200" spc="100" dirty="0"/>
              <a:t>resources for the </a:t>
            </a:r>
            <a:r>
              <a:rPr lang="en-US" sz="1200" spc="100" dirty="0" smtClean="0"/>
              <a:t>future </a:t>
            </a:r>
            <a:r>
              <a:rPr lang="en-US" sz="1200" spc="100" dirty="0"/>
              <a:t>development of a LACAP (after the </a:t>
            </a:r>
            <a:r>
              <a:rPr lang="en-US" sz="1200" spc="100" dirty="0" smtClean="0"/>
              <a:t>AELCLIC-pathfinder </a:t>
            </a:r>
            <a:r>
              <a:rPr lang="en-US" sz="1200" spc="100" dirty="0"/>
              <a:t>is finished)</a:t>
            </a:r>
          </a:p>
          <a:p>
            <a:pPr algn="l">
              <a:lnSpc>
                <a:spcPts val="1600"/>
              </a:lnSpc>
              <a:spcBef>
                <a:spcPts val="0"/>
              </a:spcBef>
            </a:pPr>
            <a:endParaRPr lang="en-US" sz="1400" dirty="0" smtClean="0">
              <a:latin typeface="Calibri" panose="020F0502020204030204" pitchFamily="34" charset="0"/>
            </a:endParaRPr>
          </a:p>
          <a:p>
            <a:pPr algn="l">
              <a:lnSpc>
                <a:spcPts val="1600"/>
              </a:lnSpc>
              <a:spcBef>
                <a:spcPts val="0"/>
              </a:spcBef>
            </a:pPr>
            <a:r>
              <a:rPr lang="en-US" sz="1400" b="1" spc="100" dirty="0" smtClean="0"/>
              <a:t> </a:t>
            </a:r>
            <a:endParaRPr lang="en-US" sz="1100" b="1" spc="100" dirty="0"/>
          </a:p>
        </p:txBody>
      </p:sp>
    </p:spTree>
    <p:extLst>
      <p:ext uri="{BB962C8B-B14F-4D97-AF65-F5344CB8AC3E}">
        <p14:creationId xmlns:p14="http://schemas.microsoft.com/office/powerpoint/2010/main" val="2730229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313" y="97709"/>
            <a:ext cx="2475738" cy="521719"/>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8887222" y="175337"/>
            <a:ext cx="444091" cy="444091"/>
          </a:xfrm>
          <a:prstGeom prst="rect">
            <a:avLst/>
          </a:prstGeom>
        </p:spPr>
      </p:pic>
      <p:sp>
        <p:nvSpPr>
          <p:cNvPr id="9" name="Subtitle 2"/>
          <p:cNvSpPr txBox="1">
            <a:spLocks/>
          </p:cNvSpPr>
          <p:nvPr/>
        </p:nvSpPr>
        <p:spPr>
          <a:xfrm>
            <a:off x="196516" y="133806"/>
            <a:ext cx="7005396" cy="485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1600"/>
              </a:lnSpc>
              <a:spcBef>
                <a:spcPts val="0"/>
              </a:spcBef>
            </a:pPr>
            <a:r>
              <a:rPr lang="en-US" sz="1400" b="1" spc="100" dirty="0" err="1" smtClean="0"/>
              <a:t>AELCLIC_PATHFINDER_in</a:t>
            </a:r>
            <a:r>
              <a:rPr lang="en-US" sz="1400" b="1" spc="100" dirty="0"/>
              <a:t> </a:t>
            </a:r>
            <a:r>
              <a:rPr lang="en-US" sz="1400" b="1" spc="100" dirty="0" smtClean="0"/>
              <a:t>a Nutshell</a:t>
            </a:r>
          </a:p>
          <a:p>
            <a:pPr algn="l">
              <a:lnSpc>
                <a:spcPts val="1600"/>
              </a:lnSpc>
              <a:spcBef>
                <a:spcPts val="0"/>
              </a:spcBef>
            </a:pPr>
            <a:r>
              <a:rPr lang="en-US" sz="1400" b="1" spc="100" dirty="0" smtClean="0"/>
              <a:t>GENERAL DESCRIPTION</a:t>
            </a:r>
          </a:p>
          <a:p>
            <a:pPr algn="l">
              <a:lnSpc>
                <a:spcPts val="1600"/>
              </a:lnSpc>
            </a:pPr>
            <a:endParaRPr lang="en-US" sz="1100" spc="100" dirty="0"/>
          </a:p>
        </p:txBody>
      </p:sp>
      <p:sp>
        <p:nvSpPr>
          <p:cNvPr id="11" name="Subtitle 2"/>
          <p:cNvSpPr txBox="1">
            <a:spLocks/>
          </p:cNvSpPr>
          <p:nvPr/>
        </p:nvSpPr>
        <p:spPr>
          <a:xfrm>
            <a:off x="395621" y="967507"/>
            <a:ext cx="11411429" cy="54749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1600"/>
              </a:lnSpc>
            </a:pPr>
            <a:r>
              <a:rPr lang="en-US" sz="1600" b="1" spc="100" dirty="0" smtClean="0"/>
              <a:t>NEED: </a:t>
            </a:r>
            <a:r>
              <a:rPr lang="en-US" sz="1200" spc="100" dirty="0" smtClean="0"/>
              <a:t>Climate-Change adaptation is highly site specific and requires the definition of frameworks and policies supporting, guiding and coordinating vertical and horizontal initiatives. These policies and initiatives are more effective and implementable when they are the result of the collaboration of social, governmental, economic, and academic partners. However, there is a need to advance in the creation of regional/local models to align agendas and visions of the different types of stakeholders involved in the management, adaptation and transformation of the landscape, both in rural and urban areas as well as in transitional spaces. </a:t>
            </a:r>
          </a:p>
          <a:p>
            <a:pPr algn="l">
              <a:lnSpc>
                <a:spcPts val="1600"/>
              </a:lnSpc>
            </a:pPr>
            <a:r>
              <a:rPr lang="en-US" sz="1600" b="1" spc="100" dirty="0" smtClean="0"/>
              <a:t>GOAL: </a:t>
            </a:r>
            <a:r>
              <a:rPr lang="en-US" sz="1200" b="1" spc="100" dirty="0" smtClean="0"/>
              <a:t>The AELCLIC-PATHFINDER would define and test MODELS for the configuration of regional/local consortia with the social, financial, administrative and technical capacity to co-define Landscape Adaptation Plans to Climate Change (LACAPs hereafter). NOTE: </a:t>
            </a:r>
            <a:r>
              <a:rPr lang="en-US" sz="1200" spc="100" dirty="0" smtClean="0"/>
              <a:t>A LACAP would include regional/local policies, strategies, pilot actions and initiatives to promote Climate Change adaptation and would be defined in a joint process between local and regional stakeholder.</a:t>
            </a:r>
          </a:p>
          <a:p>
            <a:pPr algn="l">
              <a:lnSpc>
                <a:spcPts val="1600"/>
              </a:lnSpc>
            </a:pPr>
            <a:r>
              <a:rPr lang="en-US" sz="1600" b="1" spc="100" dirty="0" smtClean="0"/>
              <a:t>OUTCOME: </a:t>
            </a:r>
            <a:r>
              <a:rPr lang="en-US" sz="1200" spc="100" dirty="0" smtClean="0"/>
              <a:t>The final outcome of the AELCLIC-PATHFINDER would be a group of regional/local Consortia in a strategically selected set of European Pilot Landscapes that have been chosen in order to cover the climatic, socio-economic, cultural and biogeographical diversity of Europe and in order to produce highly transferable and scalable models.</a:t>
            </a:r>
          </a:p>
          <a:p>
            <a:pPr algn="l">
              <a:lnSpc>
                <a:spcPts val="1600"/>
              </a:lnSpc>
            </a:pPr>
            <a:r>
              <a:rPr lang="en-US" sz="1600" b="1" spc="100" dirty="0" smtClean="0"/>
              <a:t>USERS: </a:t>
            </a:r>
            <a:r>
              <a:rPr lang="en-US" sz="1200" spc="100" dirty="0" smtClean="0"/>
              <a:t>The final users of the models and results will be firstly the regional/local communities where the Consortia will been defined as a result of the AELCLIC-PATHFINDER. They will be ready and will have the economic sustainability to move on to the definition of their own LACAPs. Secondly, other regions and municipalities will be able to benefit from the produced models and adapt them to their own conditions. In terms of type of users, the AELCLIC-PATHFINDER is mainly aimed at regional/local administrations, civil society groups and economic actors, whose work would be supported by academic-research institutions. This aim has guided the selection of partners and third parties in the AELCLIC-PATHFINDER project although the identification and involvement of local economic actors and civil society groups will be mainly implemented during the execution of the project.</a:t>
            </a:r>
          </a:p>
          <a:p>
            <a:pPr algn="l">
              <a:lnSpc>
                <a:spcPts val="1600"/>
              </a:lnSpc>
            </a:pPr>
            <a:r>
              <a:rPr lang="en-US" sz="1600" b="1" spc="100" dirty="0" smtClean="0"/>
              <a:t>METHOD</a:t>
            </a:r>
            <a:r>
              <a:rPr lang="en-US" sz="1200" spc="100" dirty="0" smtClean="0"/>
              <a:t>: The AELCLIC-PATHFINDER project will include 4 tandems of Universities and Regional/Local Authorities (all CLIMATE-KIC Partners) promoting the development of regional/local Consortia in a set of Leading Pilot Landscapes. The models generated in those Leading Pilot Landscapes will afterwards be tested and adapted in a set of Multiplier Pilot Landscapes with the support of regional/local third parties. In addition, the participation of some European Networks as third parties (UNISCAPE and CIVILSCAPE) will facilitate a critical revision of the transferability/scalability of the models and will provide a wide platform for the dissemination of results and for the identification of potential new stakeholders in regional/local Consortia.</a:t>
            </a:r>
          </a:p>
          <a:p>
            <a:pPr algn="l">
              <a:lnSpc>
                <a:spcPts val="1600"/>
              </a:lnSpc>
            </a:pPr>
            <a:endParaRPr lang="en-US" sz="1200" spc="100" dirty="0"/>
          </a:p>
        </p:txBody>
      </p:sp>
    </p:spTree>
    <p:extLst>
      <p:ext uri="{BB962C8B-B14F-4D97-AF65-F5344CB8AC3E}">
        <p14:creationId xmlns:p14="http://schemas.microsoft.com/office/powerpoint/2010/main" val="2046767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12427" y="796857"/>
            <a:ext cx="11615233" cy="5264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000" b="1" spc="100" dirty="0" smtClean="0"/>
              <a:t>5 WORK PACKAGES and 4 REGIONS:</a:t>
            </a:r>
          </a:p>
          <a:p>
            <a:pPr algn="l">
              <a:lnSpc>
                <a:spcPct val="100000"/>
              </a:lnSpc>
              <a:spcBef>
                <a:spcPts val="600"/>
              </a:spcBef>
            </a:pPr>
            <a:r>
              <a:rPr lang="en-US" sz="1800" b="1" spc="100" dirty="0" smtClean="0"/>
              <a:t>WP1: coordination + Web + general dissemination</a:t>
            </a:r>
          </a:p>
          <a:p>
            <a:pPr algn="l">
              <a:lnSpc>
                <a:spcPct val="100000"/>
              </a:lnSpc>
              <a:spcBef>
                <a:spcPts val="600"/>
              </a:spcBef>
            </a:pPr>
            <a:r>
              <a:rPr lang="en-US" sz="1200" dirty="0">
                <a:solidFill>
                  <a:schemeClr val="tx1">
                    <a:lumMod val="50000"/>
                    <a:lumOff val="50000"/>
                  </a:schemeClr>
                </a:solidFill>
              </a:rPr>
              <a:t>- Coordinator of the WP1: Aalto Univ.</a:t>
            </a:r>
          </a:p>
          <a:p>
            <a:pPr algn="l">
              <a:lnSpc>
                <a:spcPct val="100000"/>
              </a:lnSpc>
              <a:spcBef>
                <a:spcPts val="600"/>
              </a:spcBef>
            </a:pPr>
            <a:r>
              <a:rPr lang="en-US" sz="1800" b="1" spc="100" dirty="0" smtClean="0"/>
              <a:t>WP2: </a:t>
            </a:r>
            <a:r>
              <a:rPr lang="en-US" sz="1400" b="1" spc="100" dirty="0" smtClean="0"/>
              <a:t>implementation in </a:t>
            </a:r>
            <a:r>
              <a:rPr lang="en-US" sz="1600" b="1" spc="100" dirty="0" smtClean="0"/>
              <a:t>NORTHERN EUROPE </a:t>
            </a:r>
            <a:r>
              <a:rPr lang="en-US" sz="1400" b="1" spc="100" dirty="0" smtClean="0"/>
              <a:t>(1 Leading Pilot (District of </a:t>
            </a:r>
            <a:r>
              <a:rPr lang="en-US" sz="1400" b="1" spc="100" dirty="0"/>
              <a:t>H</a:t>
            </a:r>
            <a:r>
              <a:rPr lang="en-US" sz="1400" b="1" spc="100" dirty="0" smtClean="0"/>
              <a:t>elsinki) + 3 Multiplier Pilots (</a:t>
            </a:r>
            <a:r>
              <a:rPr lang="en-US" sz="1400" b="1" spc="100" dirty="0"/>
              <a:t>T</a:t>
            </a:r>
            <a:r>
              <a:rPr lang="en-US" sz="1400" b="1" spc="100" dirty="0" smtClean="0"/>
              <a:t>ornio river valley (</a:t>
            </a:r>
            <a:r>
              <a:rPr lang="en-US" sz="1400" b="1" spc="100" dirty="0"/>
              <a:t>FI-SE</a:t>
            </a:r>
            <a:r>
              <a:rPr lang="en-US" sz="1400" b="1" spc="100" dirty="0" smtClean="0"/>
              <a:t>), </a:t>
            </a:r>
            <a:r>
              <a:rPr lang="en-US" sz="1400" b="1" spc="100" dirty="0" err="1"/>
              <a:t>H</a:t>
            </a:r>
            <a:r>
              <a:rPr lang="en-US" sz="1400" b="1" spc="100" dirty="0" err="1" smtClean="0"/>
              <a:t>yypänjoki</a:t>
            </a:r>
            <a:r>
              <a:rPr lang="en-US" sz="1400" b="1" spc="100" dirty="0" smtClean="0"/>
              <a:t> cultural landscape (</a:t>
            </a:r>
            <a:r>
              <a:rPr lang="en-US" sz="1400" b="1" spc="100" dirty="0"/>
              <a:t>FI</a:t>
            </a:r>
            <a:r>
              <a:rPr lang="en-US" sz="1400" b="1" spc="100" dirty="0" smtClean="0"/>
              <a:t>) and </a:t>
            </a:r>
            <a:r>
              <a:rPr lang="en-US" sz="1400" b="1" spc="100" dirty="0" err="1"/>
              <a:t>T</a:t>
            </a:r>
            <a:r>
              <a:rPr lang="en-US" sz="1400" b="1" spc="100" dirty="0" err="1" smtClean="0"/>
              <a:t>onder</a:t>
            </a:r>
            <a:r>
              <a:rPr lang="en-US" sz="1400" b="1" spc="100" dirty="0" smtClean="0"/>
              <a:t> marshlands (</a:t>
            </a:r>
            <a:r>
              <a:rPr lang="en-US" sz="1400" b="1" spc="100" dirty="0"/>
              <a:t>DK</a:t>
            </a:r>
            <a:r>
              <a:rPr lang="en-US" sz="1400" b="1" spc="100" dirty="0" smtClean="0"/>
              <a:t>))</a:t>
            </a:r>
          </a:p>
          <a:p>
            <a:pPr algn="l">
              <a:lnSpc>
                <a:spcPct val="100000"/>
              </a:lnSpc>
              <a:spcBef>
                <a:spcPts val="600"/>
              </a:spcBef>
            </a:pPr>
            <a:r>
              <a:rPr lang="en-US" sz="1200" dirty="0" smtClean="0">
                <a:solidFill>
                  <a:schemeClr val="tx1">
                    <a:lumMod val="50000"/>
                    <a:lumOff val="50000"/>
                  </a:schemeClr>
                </a:solidFill>
              </a:rPr>
              <a:t>- Coordinator of the WP2: Aalto Univ. / Partner for Helsinki: City of Helsinki / 3</a:t>
            </a:r>
            <a:r>
              <a:rPr lang="en-US" sz="1200" baseline="30000" dirty="0" smtClean="0">
                <a:solidFill>
                  <a:schemeClr val="tx1">
                    <a:lumMod val="50000"/>
                    <a:lumOff val="50000"/>
                  </a:schemeClr>
                </a:solidFill>
              </a:rPr>
              <a:t>rd</a:t>
            </a:r>
            <a:r>
              <a:rPr lang="en-US" sz="1200" dirty="0" smtClean="0">
                <a:solidFill>
                  <a:schemeClr val="tx1">
                    <a:lumMod val="50000"/>
                    <a:lumOff val="50000"/>
                  </a:schemeClr>
                </a:solidFill>
              </a:rPr>
              <a:t> parties: Landscape Observatory of Finland</a:t>
            </a:r>
            <a:r>
              <a:rPr lang="en-US" sz="1200" dirty="0">
                <a:solidFill>
                  <a:schemeClr val="tx1">
                    <a:lumMod val="50000"/>
                    <a:lumOff val="50000"/>
                  </a:schemeClr>
                </a:solidFill>
              </a:rPr>
              <a:t>). New </a:t>
            </a:r>
            <a:r>
              <a:rPr lang="en-US" sz="1200" dirty="0" smtClean="0">
                <a:solidFill>
                  <a:schemeClr val="tx1">
                    <a:lumMod val="50000"/>
                    <a:lumOff val="50000"/>
                  </a:schemeClr>
                </a:solidFill>
              </a:rPr>
              <a:t>governmental, social, economic and academic collaborators </a:t>
            </a:r>
            <a:r>
              <a:rPr lang="en-US" sz="1200" dirty="0">
                <a:solidFill>
                  <a:schemeClr val="tx1">
                    <a:lumMod val="50000"/>
                    <a:lumOff val="50000"/>
                  </a:schemeClr>
                </a:solidFill>
              </a:rPr>
              <a:t>will be </a:t>
            </a:r>
            <a:r>
              <a:rPr lang="en-US" sz="1200" dirty="0" smtClean="0">
                <a:solidFill>
                  <a:schemeClr val="tx1">
                    <a:lumMod val="50000"/>
                    <a:lumOff val="50000"/>
                  </a:schemeClr>
                </a:solidFill>
              </a:rPr>
              <a:t>involved as part of the creation of local networks (Consortia) in the Pilot Landscapes</a:t>
            </a:r>
            <a:endParaRPr lang="en-US" sz="1200" dirty="0">
              <a:solidFill>
                <a:schemeClr val="tx1">
                  <a:lumMod val="50000"/>
                  <a:lumOff val="50000"/>
                </a:schemeClr>
              </a:solidFill>
            </a:endParaRPr>
          </a:p>
          <a:p>
            <a:pPr algn="l">
              <a:lnSpc>
                <a:spcPct val="100000"/>
              </a:lnSpc>
              <a:spcBef>
                <a:spcPts val="600"/>
              </a:spcBef>
            </a:pPr>
            <a:r>
              <a:rPr lang="en-US" sz="1800" b="1" spc="100" dirty="0" smtClean="0"/>
              <a:t>WP3: </a:t>
            </a:r>
            <a:r>
              <a:rPr lang="en-US" sz="1400" b="1" spc="100" dirty="0"/>
              <a:t>implementation in </a:t>
            </a:r>
            <a:r>
              <a:rPr lang="en-US" sz="1600" b="1" spc="100" dirty="0" smtClean="0"/>
              <a:t>ATLANTIC AND ALPINE EUROPE </a:t>
            </a:r>
            <a:r>
              <a:rPr lang="en-US" sz="1400" b="1" spc="100" dirty="0" smtClean="0"/>
              <a:t>(1 </a:t>
            </a:r>
            <a:r>
              <a:rPr lang="en-US" sz="1400" b="1" spc="100" dirty="0"/>
              <a:t>Leading Pilot </a:t>
            </a:r>
            <a:r>
              <a:rPr lang="en-US" sz="1400" b="1" spc="100" dirty="0" smtClean="0"/>
              <a:t>(Lowland peat and polder landscape of Holland (NL)) + 3 Multiplier Pilots (</a:t>
            </a:r>
            <a:r>
              <a:rPr lang="en-US" sz="1400" b="1" spc="100" dirty="0" err="1"/>
              <a:t>B</a:t>
            </a:r>
            <a:r>
              <a:rPr lang="en-US" sz="1400" b="1" spc="100" dirty="0" err="1" smtClean="0"/>
              <a:t>ertra</a:t>
            </a:r>
            <a:r>
              <a:rPr lang="en-US" sz="1400" b="1" spc="100" dirty="0" smtClean="0"/>
              <a:t> beach dune system, county Mayo (</a:t>
            </a:r>
            <a:r>
              <a:rPr lang="en-US" sz="1400" b="1" spc="100" dirty="0"/>
              <a:t>IR</a:t>
            </a:r>
            <a:r>
              <a:rPr lang="en-US" sz="1400" b="1" spc="100" dirty="0" smtClean="0"/>
              <a:t>), </a:t>
            </a:r>
            <a:r>
              <a:rPr lang="en-US" sz="1400" b="1" spc="100" dirty="0" err="1"/>
              <a:t>M</a:t>
            </a:r>
            <a:r>
              <a:rPr lang="en-US" sz="1400" b="1" spc="100" dirty="0" err="1" smtClean="0"/>
              <a:t>er</a:t>
            </a:r>
            <a:r>
              <a:rPr lang="en-US" sz="1400" b="1" spc="100" dirty="0" smtClean="0"/>
              <a:t> de Glace and alpine glaciers (</a:t>
            </a:r>
            <a:r>
              <a:rPr lang="en-US" sz="1400" b="1" spc="100" dirty="0"/>
              <a:t>FR</a:t>
            </a:r>
            <a:r>
              <a:rPr lang="en-US" sz="1400" b="1" spc="100" dirty="0" smtClean="0"/>
              <a:t>), Mount </a:t>
            </a:r>
            <a:r>
              <a:rPr lang="en-US" sz="1400" b="1" spc="100" dirty="0"/>
              <a:t>S</a:t>
            </a:r>
            <a:r>
              <a:rPr lang="en-US" sz="1400" b="1" spc="100" dirty="0" smtClean="0"/>
              <a:t>aint </a:t>
            </a:r>
            <a:r>
              <a:rPr lang="en-US" sz="1400" b="1" spc="100" dirty="0"/>
              <a:t>M</a:t>
            </a:r>
            <a:r>
              <a:rPr lang="en-US" sz="1400" b="1" spc="100" dirty="0" smtClean="0"/>
              <a:t>ichel (</a:t>
            </a:r>
            <a:r>
              <a:rPr lang="en-US" sz="1400" b="1" spc="100" dirty="0"/>
              <a:t>FR</a:t>
            </a:r>
            <a:r>
              <a:rPr lang="en-US" sz="1400" b="1" spc="100" dirty="0" smtClean="0"/>
              <a:t>))</a:t>
            </a:r>
            <a:endParaRPr lang="en-US" sz="1400" b="1" spc="100" dirty="0"/>
          </a:p>
          <a:p>
            <a:pPr algn="l">
              <a:lnSpc>
                <a:spcPct val="100000"/>
              </a:lnSpc>
              <a:spcBef>
                <a:spcPts val="600"/>
              </a:spcBef>
            </a:pPr>
            <a:r>
              <a:rPr lang="en-US" sz="1200" spc="100" dirty="0" smtClean="0">
                <a:solidFill>
                  <a:schemeClr val="tx1">
                    <a:lumMod val="50000"/>
                    <a:lumOff val="50000"/>
                  </a:schemeClr>
                </a:solidFill>
              </a:rPr>
              <a:t>- </a:t>
            </a:r>
            <a:r>
              <a:rPr lang="en-US" sz="1200" spc="100" dirty="0">
                <a:solidFill>
                  <a:schemeClr val="tx1">
                    <a:lumMod val="50000"/>
                    <a:lumOff val="50000"/>
                  </a:schemeClr>
                </a:solidFill>
              </a:rPr>
              <a:t>Coordinator of the </a:t>
            </a:r>
            <a:r>
              <a:rPr lang="en-US" sz="1200" spc="100" dirty="0" smtClean="0">
                <a:solidFill>
                  <a:schemeClr val="tx1">
                    <a:lumMod val="50000"/>
                    <a:lumOff val="50000"/>
                  </a:schemeClr>
                </a:solidFill>
              </a:rPr>
              <a:t>WP3: </a:t>
            </a:r>
            <a:r>
              <a:rPr lang="en-US" sz="1200" spc="100" dirty="0" err="1" smtClean="0">
                <a:solidFill>
                  <a:schemeClr val="tx1">
                    <a:lumMod val="50000"/>
                    <a:lumOff val="50000"/>
                  </a:schemeClr>
                </a:solidFill>
              </a:rPr>
              <a:t>Wageningen</a:t>
            </a:r>
            <a:r>
              <a:rPr lang="en-US" sz="1200" spc="100" dirty="0" smtClean="0">
                <a:solidFill>
                  <a:schemeClr val="tx1">
                    <a:lumMod val="50000"/>
                    <a:lumOff val="50000"/>
                  </a:schemeClr>
                </a:solidFill>
              </a:rPr>
              <a:t> University/ Partner for the Netherlands</a:t>
            </a:r>
            <a:r>
              <a:rPr lang="en-US" sz="1200" spc="100" dirty="0">
                <a:solidFill>
                  <a:schemeClr val="tx1">
                    <a:lumMod val="50000"/>
                    <a:lumOff val="50000"/>
                  </a:schemeClr>
                </a:solidFill>
              </a:rPr>
              <a:t>: </a:t>
            </a:r>
            <a:r>
              <a:rPr lang="en-US" sz="1200" spc="100" dirty="0" err="1">
                <a:solidFill>
                  <a:schemeClr val="tx1">
                    <a:lumMod val="50000"/>
                    <a:lumOff val="50000"/>
                  </a:schemeClr>
                </a:solidFill>
              </a:rPr>
              <a:t>Provincie</a:t>
            </a:r>
            <a:r>
              <a:rPr lang="en-US" sz="1200" spc="100" dirty="0">
                <a:solidFill>
                  <a:schemeClr val="tx1">
                    <a:lumMod val="50000"/>
                    <a:lumOff val="50000"/>
                  </a:schemeClr>
                </a:solidFill>
              </a:rPr>
              <a:t> </a:t>
            </a:r>
            <a:r>
              <a:rPr lang="en-US" sz="1200" spc="100" dirty="0" smtClean="0">
                <a:solidFill>
                  <a:schemeClr val="tx1">
                    <a:lumMod val="50000"/>
                    <a:lumOff val="50000"/>
                  </a:schemeClr>
                </a:solidFill>
              </a:rPr>
              <a:t>Zuid-Holland </a:t>
            </a:r>
            <a:r>
              <a:rPr lang="en-US" sz="1200" spc="100" dirty="0">
                <a:solidFill>
                  <a:schemeClr val="tx1">
                    <a:lumMod val="50000"/>
                    <a:lumOff val="50000"/>
                  </a:schemeClr>
                </a:solidFill>
              </a:rPr>
              <a:t>/ 3</a:t>
            </a:r>
            <a:r>
              <a:rPr lang="en-US" sz="1200" spc="100" baseline="30000" dirty="0">
                <a:solidFill>
                  <a:schemeClr val="tx1">
                    <a:lumMod val="50000"/>
                    <a:lumOff val="50000"/>
                  </a:schemeClr>
                </a:solidFill>
              </a:rPr>
              <a:t>rd</a:t>
            </a:r>
            <a:r>
              <a:rPr lang="en-US" sz="1200" spc="100" dirty="0">
                <a:solidFill>
                  <a:schemeClr val="tx1">
                    <a:lumMod val="50000"/>
                    <a:lumOff val="50000"/>
                  </a:schemeClr>
                </a:solidFill>
              </a:rPr>
              <a:t> parties: </a:t>
            </a:r>
            <a:r>
              <a:rPr lang="en-US" sz="1200" dirty="0" smtClean="0">
                <a:solidFill>
                  <a:schemeClr val="tx1">
                    <a:lumMod val="50000"/>
                    <a:lumOff val="50000"/>
                  </a:schemeClr>
                </a:solidFill>
              </a:rPr>
              <a:t>National University of Ireland-Galway (for IR), Landscape Observatory of the </a:t>
            </a:r>
            <a:r>
              <a:rPr lang="en-US" sz="1200" dirty="0">
                <a:solidFill>
                  <a:schemeClr val="tx1">
                    <a:lumMod val="50000"/>
                    <a:lumOff val="50000"/>
                  </a:schemeClr>
                </a:solidFill>
              </a:rPr>
              <a:t>Netherlands. New governmental, social, economic and academic collaborators will be involved as part of the creation of local networks (Consortia) in the Pilot </a:t>
            </a:r>
            <a:r>
              <a:rPr lang="en-US" sz="1200" dirty="0" smtClean="0">
                <a:solidFill>
                  <a:schemeClr val="tx1">
                    <a:lumMod val="50000"/>
                    <a:lumOff val="50000"/>
                  </a:schemeClr>
                </a:solidFill>
              </a:rPr>
              <a:t>Landscapes</a:t>
            </a:r>
          </a:p>
          <a:p>
            <a:pPr algn="l">
              <a:lnSpc>
                <a:spcPct val="100000"/>
              </a:lnSpc>
              <a:spcBef>
                <a:spcPts val="600"/>
              </a:spcBef>
            </a:pPr>
            <a:r>
              <a:rPr lang="en-US" sz="1800" b="1" spc="100" dirty="0" smtClean="0"/>
              <a:t>WP4: </a:t>
            </a:r>
            <a:r>
              <a:rPr lang="en-US" sz="1400" b="1" spc="100" dirty="0" smtClean="0"/>
              <a:t>implementation in </a:t>
            </a:r>
            <a:r>
              <a:rPr lang="en-US" sz="1600" b="1" spc="100" dirty="0" smtClean="0"/>
              <a:t>SOUTH-WESTERN EUROPE </a:t>
            </a:r>
            <a:r>
              <a:rPr lang="en-US" sz="1400" b="1" spc="100" dirty="0" smtClean="0"/>
              <a:t>(1 Leading Pilot (Pilot area of the </a:t>
            </a:r>
            <a:r>
              <a:rPr lang="en-US" sz="1400" b="1" spc="100" dirty="0"/>
              <a:t>H</a:t>
            </a:r>
            <a:r>
              <a:rPr lang="en-US" sz="1400" b="1" spc="100" dirty="0" smtClean="0"/>
              <a:t>uerta de </a:t>
            </a:r>
            <a:r>
              <a:rPr lang="en-US" sz="1400" b="1" spc="100" dirty="0"/>
              <a:t>V</a:t>
            </a:r>
            <a:r>
              <a:rPr lang="en-US" sz="1400" b="1" spc="100" dirty="0" smtClean="0"/>
              <a:t>alencia) + 3 Multiplier Pilots (ES, PT))</a:t>
            </a:r>
          </a:p>
          <a:p>
            <a:pPr algn="l">
              <a:lnSpc>
                <a:spcPct val="100000"/>
              </a:lnSpc>
              <a:spcBef>
                <a:spcPts val="600"/>
              </a:spcBef>
            </a:pPr>
            <a:r>
              <a:rPr lang="en-US" sz="1200" dirty="0" smtClean="0">
                <a:solidFill>
                  <a:schemeClr val="tx1">
                    <a:lumMod val="50000"/>
                    <a:lumOff val="50000"/>
                  </a:schemeClr>
                </a:solidFill>
              </a:rPr>
              <a:t>- </a:t>
            </a:r>
            <a:r>
              <a:rPr lang="en-US" sz="1200" dirty="0">
                <a:solidFill>
                  <a:schemeClr val="tx1">
                    <a:lumMod val="50000"/>
                    <a:lumOff val="50000"/>
                  </a:schemeClr>
                </a:solidFill>
              </a:rPr>
              <a:t>Coordinator of the </a:t>
            </a:r>
            <a:r>
              <a:rPr lang="en-US" sz="1200" dirty="0" smtClean="0">
                <a:solidFill>
                  <a:schemeClr val="tx1">
                    <a:lumMod val="50000"/>
                    <a:lumOff val="50000"/>
                  </a:schemeClr>
                </a:solidFill>
              </a:rPr>
              <a:t>WP4: Polytechnic Univ. of Valencia/ </a:t>
            </a:r>
            <a:r>
              <a:rPr lang="en-US" sz="1200" dirty="0">
                <a:solidFill>
                  <a:schemeClr val="tx1">
                    <a:lumMod val="50000"/>
                    <a:lumOff val="50000"/>
                  </a:schemeClr>
                </a:solidFill>
              </a:rPr>
              <a:t>Partner for </a:t>
            </a:r>
            <a:r>
              <a:rPr lang="en-US" sz="1200" dirty="0" smtClean="0">
                <a:solidFill>
                  <a:schemeClr val="tx1">
                    <a:lumMod val="50000"/>
                    <a:lumOff val="50000"/>
                  </a:schemeClr>
                </a:solidFill>
              </a:rPr>
              <a:t>the Huerta de Valencia: LASNAVES (City of Valencia) </a:t>
            </a:r>
            <a:r>
              <a:rPr lang="en-US" sz="1200" dirty="0">
                <a:solidFill>
                  <a:schemeClr val="tx1">
                    <a:lumMod val="50000"/>
                    <a:lumOff val="50000"/>
                  </a:schemeClr>
                </a:solidFill>
              </a:rPr>
              <a:t>/ 3</a:t>
            </a:r>
            <a:r>
              <a:rPr lang="en-US" sz="1200" baseline="30000" dirty="0">
                <a:solidFill>
                  <a:schemeClr val="tx1">
                    <a:lumMod val="50000"/>
                    <a:lumOff val="50000"/>
                  </a:schemeClr>
                </a:solidFill>
              </a:rPr>
              <a:t>rd</a:t>
            </a:r>
            <a:r>
              <a:rPr lang="en-US" sz="1200" dirty="0">
                <a:solidFill>
                  <a:schemeClr val="tx1">
                    <a:lumMod val="50000"/>
                    <a:lumOff val="50000"/>
                  </a:schemeClr>
                </a:solidFill>
              </a:rPr>
              <a:t> parties: </a:t>
            </a:r>
            <a:r>
              <a:rPr lang="en-US" sz="1200" dirty="0" smtClean="0">
                <a:solidFill>
                  <a:schemeClr val="tx1">
                    <a:lumMod val="50000"/>
                    <a:lumOff val="50000"/>
                  </a:schemeClr>
                </a:solidFill>
              </a:rPr>
              <a:t>Landscapes Observatories of Catalonia and the Canary Islands </a:t>
            </a:r>
            <a:r>
              <a:rPr lang="en-US" sz="1200" dirty="0">
                <a:solidFill>
                  <a:schemeClr val="tx1">
                    <a:lumMod val="50000"/>
                    <a:lumOff val="50000"/>
                  </a:schemeClr>
                </a:solidFill>
              </a:rPr>
              <a:t>(for </a:t>
            </a:r>
            <a:r>
              <a:rPr lang="en-US" sz="1200" dirty="0" smtClean="0">
                <a:solidFill>
                  <a:schemeClr val="tx1">
                    <a:lumMod val="50000"/>
                    <a:lumOff val="50000"/>
                  </a:schemeClr>
                </a:solidFill>
              </a:rPr>
              <a:t>ES), University of Porto (for PT</a:t>
            </a:r>
            <a:r>
              <a:rPr lang="en-US" sz="1200" dirty="0">
                <a:solidFill>
                  <a:schemeClr val="tx1">
                    <a:lumMod val="50000"/>
                    <a:lumOff val="50000"/>
                  </a:schemeClr>
                </a:solidFill>
              </a:rPr>
              <a:t>). New governmental, social, economic and academic collaborators will be involved as part of the creation of local networks (Consortia) in the Pilot Landscapes</a:t>
            </a:r>
          </a:p>
          <a:p>
            <a:pPr algn="l">
              <a:lnSpc>
                <a:spcPct val="100000"/>
              </a:lnSpc>
              <a:spcBef>
                <a:spcPts val="600"/>
              </a:spcBef>
            </a:pPr>
            <a:r>
              <a:rPr lang="en-US" sz="1800" b="1" spc="100" dirty="0" smtClean="0"/>
              <a:t>WP5: </a:t>
            </a:r>
            <a:r>
              <a:rPr lang="en-US" sz="1400" b="1" spc="100" dirty="0"/>
              <a:t>implementation in </a:t>
            </a:r>
            <a:r>
              <a:rPr lang="en-US" sz="1600" b="1" spc="100" dirty="0" smtClean="0"/>
              <a:t>SOUTH-EASTERN EUROPE </a:t>
            </a:r>
            <a:r>
              <a:rPr lang="en-US" sz="1400" b="1" spc="100" dirty="0" smtClean="0"/>
              <a:t>(</a:t>
            </a:r>
            <a:r>
              <a:rPr lang="en-US" sz="1400" b="1" spc="100" dirty="0"/>
              <a:t>1 Leading Pilot </a:t>
            </a:r>
            <a:r>
              <a:rPr lang="en-US" sz="1400" b="1" spc="100" dirty="0" smtClean="0"/>
              <a:t>(Urban Fringe areas of Bologna) </a:t>
            </a:r>
            <a:r>
              <a:rPr lang="en-US" sz="1400" b="1" spc="100" dirty="0"/>
              <a:t>+ 3 Multiplier </a:t>
            </a:r>
            <a:r>
              <a:rPr lang="en-US" sz="1400" b="1" spc="100" dirty="0" smtClean="0"/>
              <a:t>Pilots (IT, RO))</a:t>
            </a:r>
          </a:p>
          <a:p>
            <a:pPr algn="l">
              <a:lnSpc>
                <a:spcPct val="100000"/>
              </a:lnSpc>
              <a:spcBef>
                <a:spcPts val="600"/>
              </a:spcBef>
            </a:pPr>
            <a:r>
              <a:rPr lang="en-US" sz="1200" dirty="0">
                <a:solidFill>
                  <a:schemeClr val="tx1">
                    <a:lumMod val="50000"/>
                    <a:lumOff val="50000"/>
                  </a:schemeClr>
                </a:solidFill>
              </a:rPr>
              <a:t>- Coordinator of the </a:t>
            </a:r>
            <a:r>
              <a:rPr lang="en-US" sz="1200" dirty="0" smtClean="0">
                <a:solidFill>
                  <a:schemeClr val="tx1">
                    <a:lumMod val="50000"/>
                    <a:lumOff val="50000"/>
                  </a:schemeClr>
                </a:solidFill>
              </a:rPr>
              <a:t>WP5: University of Bologna / Partners </a:t>
            </a:r>
            <a:r>
              <a:rPr lang="en-US" sz="1200" dirty="0">
                <a:solidFill>
                  <a:schemeClr val="tx1">
                    <a:lumMod val="50000"/>
                    <a:lumOff val="50000"/>
                  </a:schemeClr>
                </a:solidFill>
              </a:rPr>
              <a:t>for </a:t>
            </a:r>
            <a:r>
              <a:rPr lang="en-US" sz="1200" dirty="0" smtClean="0">
                <a:solidFill>
                  <a:schemeClr val="tx1">
                    <a:lumMod val="50000"/>
                    <a:lumOff val="50000"/>
                  </a:schemeClr>
                </a:solidFill>
              </a:rPr>
              <a:t>the Fringe areas of Bologna: </a:t>
            </a:r>
            <a:r>
              <a:rPr lang="en-US" sz="1200" dirty="0" err="1" smtClean="0">
                <a:solidFill>
                  <a:schemeClr val="tx1">
                    <a:lumMod val="50000"/>
                    <a:lumOff val="50000"/>
                  </a:schemeClr>
                </a:solidFill>
              </a:rPr>
              <a:t>Comune</a:t>
            </a:r>
            <a:r>
              <a:rPr lang="en-US" sz="1200" dirty="0" smtClean="0">
                <a:solidFill>
                  <a:schemeClr val="tx1">
                    <a:lumMod val="50000"/>
                    <a:lumOff val="50000"/>
                  </a:schemeClr>
                </a:solidFill>
              </a:rPr>
              <a:t> di Bologna, Fondazione per </a:t>
            </a:r>
            <a:r>
              <a:rPr lang="en-US" sz="1200" dirty="0" err="1" smtClean="0">
                <a:solidFill>
                  <a:schemeClr val="tx1">
                    <a:lumMod val="50000"/>
                    <a:lumOff val="50000"/>
                  </a:schemeClr>
                </a:solidFill>
              </a:rPr>
              <a:t>l’Innovazione</a:t>
            </a:r>
            <a:r>
              <a:rPr lang="en-US" sz="1200" dirty="0" smtClean="0">
                <a:solidFill>
                  <a:schemeClr val="tx1">
                    <a:lumMod val="50000"/>
                    <a:lumOff val="50000"/>
                  </a:schemeClr>
                </a:solidFill>
              </a:rPr>
              <a:t> Urbana / 3</a:t>
            </a:r>
            <a:r>
              <a:rPr lang="en-US" sz="1200" baseline="30000" dirty="0" smtClean="0">
                <a:solidFill>
                  <a:schemeClr val="tx1">
                    <a:lumMod val="50000"/>
                    <a:lumOff val="50000"/>
                  </a:schemeClr>
                </a:solidFill>
              </a:rPr>
              <a:t>rd</a:t>
            </a:r>
            <a:r>
              <a:rPr lang="en-US" sz="1200" dirty="0" smtClean="0">
                <a:solidFill>
                  <a:schemeClr val="tx1">
                    <a:lumMod val="50000"/>
                    <a:lumOff val="50000"/>
                  </a:schemeClr>
                </a:solidFill>
              </a:rPr>
              <a:t> parties: EURODITE (for RO), </a:t>
            </a:r>
            <a:r>
              <a:rPr lang="en-US" sz="1200" dirty="0" err="1" smtClean="0">
                <a:solidFill>
                  <a:schemeClr val="tx1">
                    <a:lumMod val="50000"/>
                    <a:lumOff val="50000"/>
                  </a:schemeClr>
                </a:solidFill>
              </a:rPr>
              <a:t>Piante</a:t>
            </a:r>
            <a:r>
              <a:rPr lang="en-US" sz="1200" dirty="0" smtClean="0">
                <a:solidFill>
                  <a:schemeClr val="tx1">
                    <a:lumMod val="50000"/>
                    <a:lumOff val="50000"/>
                  </a:schemeClr>
                </a:solidFill>
              </a:rPr>
              <a:t> Faro and IUAV (for IT). </a:t>
            </a:r>
            <a:r>
              <a:rPr lang="en-US" sz="1400" dirty="0">
                <a:solidFill>
                  <a:schemeClr val="tx1">
                    <a:lumMod val="50000"/>
                    <a:lumOff val="50000"/>
                  </a:schemeClr>
                </a:solidFill>
              </a:rPr>
              <a:t>New governmental, social, economic and academic collaborators will be involved as part of the creation of local networks (Consortia) in the Pilot Landscapes</a:t>
            </a:r>
          </a:p>
          <a:p>
            <a:pPr algn="l">
              <a:lnSpc>
                <a:spcPct val="100000"/>
              </a:lnSpc>
            </a:pPr>
            <a:endParaRPr lang="en-US" sz="1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313" y="97709"/>
            <a:ext cx="2475738" cy="521719"/>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8887222" y="175337"/>
            <a:ext cx="444091" cy="444091"/>
          </a:xfrm>
          <a:prstGeom prst="rect">
            <a:avLst/>
          </a:prstGeom>
        </p:spPr>
      </p:pic>
      <p:sp>
        <p:nvSpPr>
          <p:cNvPr id="7" name="Subtitle 2"/>
          <p:cNvSpPr txBox="1">
            <a:spLocks/>
          </p:cNvSpPr>
          <p:nvPr/>
        </p:nvSpPr>
        <p:spPr>
          <a:xfrm>
            <a:off x="196516" y="133806"/>
            <a:ext cx="7005396" cy="485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1600"/>
              </a:lnSpc>
              <a:spcBef>
                <a:spcPts val="0"/>
              </a:spcBef>
            </a:pPr>
            <a:r>
              <a:rPr lang="en-US" sz="1400" b="1" spc="100" dirty="0" err="1" smtClean="0"/>
              <a:t>AELCLIC_PATHFINDER_in</a:t>
            </a:r>
            <a:r>
              <a:rPr lang="en-US" sz="1400" b="1" spc="100" dirty="0"/>
              <a:t> </a:t>
            </a:r>
            <a:r>
              <a:rPr lang="en-US" sz="1400" b="1" spc="100" dirty="0" smtClean="0"/>
              <a:t>a Nutshell</a:t>
            </a:r>
          </a:p>
          <a:p>
            <a:pPr algn="l">
              <a:lnSpc>
                <a:spcPts val="1600"/>
              </a:lnSpc>
              <a:spcBef>
                <a:spcPts val="0"/>
              </a:spcBef>
            </a:pPr>
            <a:r>
              <a:rPr lang="en-US" sz="1400" b="1" spc="100" dirty="0" smtClean="0"/>
              <a:t>STRUCTURE</a:t>
            </a:r>
          </a:p>
          <a:p>
            <a:pPr algn="l">
              <a:lnSpc>
                <a:spcPts val="1600"/>
              </a:lnSpc>
            </a:pPr>
            <a:endParaRPr lang="en-US" sz="1100" spc="100" dirty="0"/>
          </a:p>
        </p:txBody>
      </p:sp>
    </p:spTree>
    <p:extLst>
      <p:ext uri="{BB962C8B-B14F-4D97-AF65-F5344CB8AC3E}">
        <p14:creationId xmlns:p14="http://schemas.microsoft.com/office/powerpoint/2010/main" val="1872623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25000"/>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r="23365"/>
          <a:stretch/>
        </p:blipFill>
        <p:spPr>
          <a:xfrm>
            <a:off x="3495826" y="6523"/>
            <a:ext cx="7466668" cy="6865841"/>
          </a:xfrm>
          <a:prstGeom prst="rect">
            <a:avLst/>
          </a:prstGeom>
          <a:solidFill>
            <a:schemeClr val="bg1"/>
          </a:solidFill>
          <a:ln>
            <a:noFill/>
          </a:ln>
        </p:spPr>
      </p:pic>
      <p:sp>
        <p:nvSpPr>
          <p:cNvPr id="4" name="Rectangle 3"/>
          <p:cNvSpPr/>
          <p:nvPr/>
        </p:nvSpPr>
        <p:spPr>
          <a:xfrm>
            <a:off x="3396101" y="-12578"/>
            <a:ext cx="2310480" cy="1394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3" name="Subtitle 2"/>
          <p:cNvSpPr>
            <a:spLocks noGrp="1"/>
          </p:cNvSpPr>
          <p:nvPr>
            <p:ph type="subTitle" idx="1"/>
          </p:nvPr>
        </p:nvSpPr>
        <p:spPr>
          <a:xfrm>
            <a:off x="187939" y="198475"/>
            <a:ext cx="10868526" cy="410494"/>
          </a:xfrm>
        </p:spPr>
        <p:txBody>
          <a:bodyPr>
            <a:noAutofit/>
          </a:bodyPr>
          <a:lstStyle/>
          <a:p>
            <a:pPr algn="l">
              <a:lnSpc>
                <a:spcPts val="1600"/>
              </a:lnSpc>
            </a:pPr>
            <a:r>
              <a:rPr lang="en-US" sz="1400" b="1" spc="100" dirty="0" smtClean="0"/>
              <a:t>AELCLIC PATHFINDER (Partners &amp; Third parties)</a:t>
            </a:r>
            <a:endParaRPr lang="en-US" sz="1100" spc="100" dirty="0"/>
          </a:p>
        </p:txBody>
      </p:sp>
      <p:pic>
        <p:nvPicPr>
          <p:cNvPr id="9" name="Picture 8"/>
          <p:cNvPicPr>
            <a:picLocks noChangeAspect="1"/>
          </p:cNvPicPr>
          <p:nvPr/>
        </p:nvPicPr>
        <p:blipFill rotWithShape="1">
          <a:blip r:embed="rId4" cstate="print">
            <a:grayscl/>
            <a:extLst>
              <a:ext uri="{BEBA8EAE-BF5A-486C-A8C5-ECC9F3942E4B}">
                <a14:imgProps xmlns:a14="http://schemas.microsoft.com/office/drawing/2010/main">
                  <a14:imgLayer r:embed="rId5">
                    <a14:imgEffect>
                      <a14:sharpenSoften amount="25000"/>
                    </a14:imgEffect>
                    <a14:imgEffect>
                      <a14:saturation sat="33000"/>
                    </a14:imgEffect>
                    <a14:imgEffect>
                      <a14:brightnessContrast bright="20000" contrast="20000"/>
                    </a14:imgEffect>
                  </a14:imgLayer>
                </a14:imgProps>
              </a:ext>
              <a:ext uri="{28A0092B-C50C-407E-A947-70E740481C1C}">
                <a14:useLocalDpi xmlns:a14="http://schemas.microsoft.com/office/drawing/2010/main" val="0"/>
              </a:ext>
            </a:extLst>
          </a:blip>
          <a:srcRect l="79956" t="303" b="-1"/>
          <a:stretch/>
        </p:blipFill>
        <p:spPr>
          <a:xfrm>
            <a:off x="11334343" y="325709"/>
            <a:ext cx="704008" cy="2467552"/>
          </a:xfrm>
          <a:prstGeom prst="rect">
            <a:avLst/>
          </a:prstGeom>
          <a:solidFill>
            <a:schemeClr val="bg1"/>
          </a:solidFill>
          <a:ln>
            <a:noFill/>
          </a:ln>
        </p:spPr>
      </p:pic>
      <p:pic>
        <p:nvPicPr>
          <p:cNvPr id="10" name="Picture 9"/>
          <p:cNvPicPr>
            <a:picLocks noChangeAspect="1"/>
          </p:cNvPicPr>
          <p:nvPr/>
        </p:nvPicPr>
        <p:blipFill rotWithShape="1">
          <a:blip r:embed="rId6">
            <a:grayscl/>
            <a:extLst>
              <a:ext uri="{BEBA8EAE-BF5A-486C-A8C5-ECC9F3942E4B}">
                <a14:imgProps xmlns:a14="http://schemas.microsoft.com/office/drawing/2010/main">
                  <a14:imgLayer r:embed="rId3">
                    <a14:imgEffect>
                      <a14:sharpenSoften amount="25000"/>
                    </a14:imgEffect>
                    <a14:imgEffect>
                      <a14:saturation sat="33000"/>
                    </a14:imgEffect>
                  </a14:imgLayer>
                </a14:imgProps>
              </a:ext>
              <a:ext uri="{28A0092B-C50C-407E-A947-70E740481C1C}">
                <a14:useLocalDpi xmlns:a14="http://schemas.microsoft.com/office/drawing/2010/main" val="0"/>
              </a:ext>
            </a:extLst>
          </a:blip>
          <a:srcRect r="80150" b="79304"/>
          <a:stretch/>
        </p:blipFill>
        <p:spPr>
          <a:xfrm>
            <a:off x="775665" y="5321359"/>
            <a:ext cx="1852766" cy="1361253"/>
          </a:xfrm>
          <a:prstGeom prst="rect">
            <a:avLst/>
          </a:prstGeom>
          <a:solidFill>
            <a:schemeClr val="bg1"/>
          </a:solidFill>
          <a:ln>
            <a:noFill/>
          </a:ln>
        </p:spPr>
      </p:pic>
      <p:sp>
        <p:nvSpPr>
          <p:cNvPr id="11" name="Rectangle 10"/>
          <p:cNvSpPr/>
          <p:nvPr/>
        </p:nvSpPr>
        <p:spPr>
          <a:xfrm>
            <a:off x="7177846" y="156615"/>
            <a:ext cx="4053200" cy="295425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12" name="Rectangle 11"/>
          <p:cNvSpPr/>
          <p:nvPr/>
        </p:nvSpPr>
        <p:spPr>
          <a:xfrm>
            <a:off x="6592416" y="4601421"/>
            <a:ext cx="5348572" cy="200899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15" name="Rectangle 14"/>
          <p:cNvSpPr/>
          <p:nvPr/>
        </p:nvSpPr>
        <p:spPr>
          <a:xfrm>
            <a:off x="237244" y="4717868"/>
            <a:ext cx="6071130" cy="193024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ectangle 15"/>
          <p:cNvSpPr/>
          <p:nvPr/>
        </p:nvSpPr>
        <p:spPr>
          <a:xfrm>
            <a:off x="3165270" y="1336464"/>
            <a:ext cx="3944776" cy="3301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grpSp>
        <p:nvGrpSpPr>
          <p:cNvPr id="31" name="Group 30"/>
          <p:cNvGrpSpPr/>
          <p:nvPr/>
        </p:nvGrpSpPr>
        <p:grpSpPr>
          <a:xfrm>
            <a:off x="6600644" y="3344530"/>
            <a:ext cx="178688" cy="178688"/>
            <a:chOff x="4349055" y="2551458"/>
            <a:chExt cx="178688" cy="178688"/>
          </a:xfrm>
        </p:grpSpPr>
        <p:sp>
          <p:nvSpPr>
            <p:cNvPr id="32" name="Oval 31"/>
            <p:cNvSpPr/>
            <p:nvPr/>
          </p:nvSpPr>
          <p:spPr>
            <a:xfrm>
              <a:off x="4398765" y="2600400"/>
              <a:ext cx="79268" cy="7926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33" name="Oval 32"/>
            <p:cNvSpPr/>
            <p:nvPr/>
          </p:nvSpPr>
          <p:spPr>
            <a:xfrm>
              <a:off x="4349055" y="2551458"/>
              <a:ext cx="178688" cy="17868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grpSp>
      <p:grpSp>
        <p:nvGrpSpPr>
          <p:cNvPr id="34" name="Group 33"/>
          <p:cNvGrpSpPr/>
          <p:nvPr/>
        </p:nvGrpSpPr>
        <p:grpSpPr>
          <a:xfrm>
            <a:off x="5462720" y="5425352"/>
            <a:ext cx="178688" cy="178688"/>
            <a:chOff x="4349055" y="2551458"/>
            <a:chExt cx="178688" cy="178688"/>
          </a:xfrm>
        </p:grpSpPr>
        <p:sp>
          <p:nvSpPr>
            <p:cNvPr id="35" name="Oval 34"/>
            <p:cNvSpPr/>
            <p:nvPr/>
          </p:nvSpPr>
          <p:spPr>
            <a:xfrm>
              <a:off x="4398765" y="2600400"/>
              <a:ext cx="79268" cy="7926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36" name="Oval 35"/>
            <p:cNvSpPr/>
            <p:nvPr/>
          </p:nvSpPr>
          <p:spPr>
            <a:xfrm>
              <a:off x="4349055" y="2551458"/>
              <a:ext cx="178688" cy="17868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grpSp>
      <p:sp>
        <p:nvSpPr>
          <p:cNvPr id="55" name="Rectangle 54"/>
          <p:cNvSpPr/>
          <p:nvPr/>
        </p:nvSpPr>
        <p:spPr>
          <a:xfrm>
            <a:off x="3331116" y="2955012"/>
            <a:ext cx="3548274" cy="6120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56" name="TextBox 55"/>
          <p:cNvSpPr txBox="1"/>
          <p:nvPr/>
        </p:nvSpPr>
        <p:spPr>
          <a:xfrm>
            <a:off x="3300838" y="2956401"/>
            <a:ext cx="3505968" cy="415498"/>
          </a:xfrm>
          <a:prstGeom prst="rect">
            <a:avLst/>
          </a:prstGeom>
          <a:noFill/>
        </p:spPr>
        <p:txBody>
          <a:bodyPr wrap="square" rtlCol="0">
            <a:spAutoFit/>
          </a:bodyPr>
          <a:lstStyle/>
          <a:p>
            <a:r>
              <a:rPr lang="fi-FI" sz="700" b="1" dirty="0" smtClean="0"/>
              <a:t>PARTNERS: WAGENINGEN UNIVERSITY + PROVINCE OF ZUID-HOLLAND</a:t>
            </a:r>
          </a:p>
          <a:p>
            <a:r>
              <a:rPr lang="fi-FI" sz="700" b="1" dirty="0" smtClean="0"/>
              <a:t>LEADING PILOT LANDSCAPE:  </a:t>
            </a:r>
            <a:r>
              <a:rPr lang="en-US" sz="700" b="1" dirty="0" smtClean="0"/>
              <a:t>LOWLAND PEAT AND POLDER LANDSCAPE OF HOLLAND</a:t>
            </a:r>
          </a:p>
          <a:p>
            <a:r>
              <a:rPr lang="en-US" sz="700" dirty="0" smtClean="0"/>
              <a:t>REGIONAL THIRD PARTNER: LANDSCAPE OBSERVATORY OF THE NETHERLANDS</a:t>
            </a:r>
            <a:endParaRPr lang="fi-FI" sz="700" dirty="0"/>
          </a:p>
        </p:txBody>
      </p:sp>
      <p:sp>
        <p:nvSpPr>
          <p:cNvPr id="57" name="Oval 56"/>
          <p:cNvSpPr/>
          <p:nvPr/>
        </p:nvSpPr>
        <p:spPr>
          <a:xfrm>
            <a:off x="5742128" y="3355242"/>
            <a:ext cx="190500" cy="190500"/>
          </a:xfrm>
          <a:prstGeom prst="ellipse">
            <a:avLst/>
          </a:prstGeom>
          <a:solidFill>
            <a:srgbClr val="862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58" name="Oval 57"/>
          <p:cNvSpPr/>
          <p:nvPr/>
        </p:nvSpPr>
        <p:spPr>
          <a:xfrm>
            <a:off x="6135420" y="3360233"/>
            <a:ext cx="190500" cy="1905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pic>
        <p:nvPicPr>
          <p:cNvPr id="45" name="Picture 44"/>
          <p:cNvPicPr>
            <a:picLocks noChangeAspect="1"/>
          </p:cNvPicPr>
          <p:nvPr/>
        </p:nvPicPr>
        <p:blipFill rotWithShape="1">
          <a:blip r:embed="rId7">
            <a:clrChange>
              <a:clrFrom>
                <a:srgbClr val="EBF0F5"/>
              </a:clrFrom>
              <a:clrTo>
                <a:srgbClr val="EBF0F5">
                  <a:alpha val="0"/>
                </a:srgbClr>
              </a:clrTo>
            </a:clrChange>
          </a:blip>
          <a:srcRect l="35544" t="9705" r="52481" b="70208"/>
          <a:stretch/>
        </p:blipFill>
        <p:spPr>
          <a:xfrm>
            <a:off x="6254776" y="3338006"/>
            <a:ext cx="232614" cy="219489"/>
          </a:xfrm>
          <a:prstGeom prst="rect">
            <a:avLst/>
          </a:prstGeom>
        </p:spPr>
      </p:pic>
      <p:pic>
        <p:nvPicPr>
          <p:cNvPr id="50" name="Picture 49"/>
          <p:cNvPicPr>
            <a:picLocks noChangeAspect="1"/>
          </p:cNvPicPr>
          <p:nvPr/>
        </p:nvPicPr>
        <p:blipFill rotWithShape="1">
          <a:blip r:embed="rId8">
            <a:clrChange>
              <a:clrFrom>
                <a:srgbClr val="EBF0F5"/>
              </a:clrFrom>
              <a:clrTo>
                <a:srgbClr val="EBF0F5">
                  <a:alpha val="0"/>
                </a:srgbClr>
              </a:clrTo>
            </a:clrChange>
          </a:blip>
          <a:srcRect l="19815" t="45753" r="68479" b="34058"/>
          <a:stretch/>
        </p:blipFill>
        <p:spPr>
          <a:xfrm>
            <a:off x="5866296" y="3320587"/>
            <a:ext cx="232083" cy="225155"/>
          </a:xfrm>
          <a:prstGeom prst="rect">
            <a:avLst/>
          </a:prstGeom>
        </p:spPr>
      </p:pic>
      <p:sp>
        <p:nvSpPr>
          <p:cNvPr id="67" name="Rectangle 66"/>
          <p:cNvSpPr/>
          <p:nvPr/>
        </p:nvSpPr>
        <p:spPr>
          <a:xfrm>
            <a:off x="3202411" y="5364470"/>
            <a:ext cx="2985831" cy="6161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68" name="TextBox 67"/>
          <p:cNvSpPr txBox="1"/>
          <p:nvPr/>
        </p:nvSpPr>
        <p:spPr>
          <a:xfrm>
            <a:off x="3227276" y="5635042"/>
            <a:ext cx="3026284" cy="307777"/>
          </a:xfrm>
          <a:prstGeom prst="rect">
            <a:avLst/>
          </a:prstGeom>
          <a:noFill/>
        </p:spPr>
        <p:txBody>
          <a:bodyPr wrap="square" rtlCol="0">
            <a:spAutoFit/>
          </a:bodyPr>
          <a:lstStyle/>
          <a:p>
            <a:r>
              <a:rPr lang="fi-FI" sz="700" b="1" dirty="0" smtClean="0"/>
              <a:t>PARTNERS: POLYTECHNIC UNIV VALENCIA + LAS NAVES (CITY OF VALENCIA)</a:t>
            </a:r>
          </a:p>
          <a:p>
            <a:r>
              <a:rPr lang="fi-FI" sz="700" b="1" dirty="0" smtClean="0"/>
              <a:t>LEADING PILOT LANDSCAPE: HUERTA DE VALENCIA (ES)</a:t>
            </a:r>
            <a:endParaRPr lang="fi-FI" sz="700" b="1" dirty="0"/>
          </a:p>
        </p:txBody>
      </p:sp>
      <p:sp>
        <p:nvSpPr>
          <p:cNvPr id="69" name="Oval 68"/>
          <p:cNvSpPr/>
          <p:nvPr/>
        </p:nvSpPr>
        <p:spPr>
          <a:xfrm>
            <a:off x="4685938" y="5434559"/>
            <a:ext cx="190500" cy="190500"/>
          </a:xfrm>
          <a:prstGeom prst="ellipse">
            <a:avLst/>
          </a:prstGeom>
          <a:solidFill>
            <a:srgbClr val="862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70" name="Oval 69"/>
          <p:cNvSpPr/>
          <p:nvPr/>
        </p:nvSpPr>
        <p:spPr>
          <a:xfrm>
            <a:off x="5079230" y="5439550"/>
            <a:ext cx="190500" cy="1905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pic>
        <p:nvPicPr>
          <p:cNvPr id="73" name="Picture 72"/>
          <p:cNvPicPr>
            <a:picLocks noChangeAspect="1"/>
          </p:cNvPicPr>
          <p:nvPr/>
        </p:nvPicPr>
        <p:blipFill rotWithShape="1">
          <a:blip r:embed="rId9">
            <a:clrChange>
              <a:clrFrom>
                <a:srgbClr val="EBF0F5"/>
              </a:clrFrom>
              <a:clrTo>
                <a:srgbClr val="EBF0F5">
                  <a:alpha val="0"/>
                </a:srgbClr>
              </a:clrTo>
            </a:clrChange>
          </a:blip>
          <a:srcRect l="52734" t="57408" r="33919" b="19275"/>
          <a:stretch/>
        </p:blipFill>
        <p:spPr>
          <a:xfrm>
            <a:off x="4803824" y="5418323"/>
            <a:ext cx="243837" cy="239608"/>
          </a:xfrm>
          <a:prstGeom prst="rect">
            <a:avLst/>
          </a:prstGeom>
        </p:spPr>
      </p:pic>
      <p:pic>
        <p:nvPicPr>
          <p:cNvPr id="49" name="Picture 48"/>
          <p:cNvPicPr>
            <a:picLocks noChangeAspect="1"/>
          </p:cNvPicPr>
          <p:nvPr/>
        </p:nvPicPr>
        <p:blipFill rotWithShape="1">
          <a:blip r:embed="rId9">
            <a:clrChange>
              <a:clrFrom>
                <a:srgbClr val="EBF0F5"/>
              </a:clrFrom>
              <a:clrTo>
                <a:srgbClr val="EBF0F5">
                  <a:alpha val="0"/>
                </a:srgbClr>
              </a:clrTo>
            </a:clrChange>
          </a:blip>
          <a:srcRect l="52622" t="24939" r="34162" b="51735"/>
          <a:stretch/>
        </p:blipFill>
        <p:spPr>
          <a:xfrm>
            <a:off x="5204376" y="5434558"/>
            <a:ext cx="208634" cy="207139"/>
          </a:xfrm>
          <a:prstGeom prst="rect">
            <a:avLst/>
          </a:prstGeom>
        </p:spPr>
      </p:pic>
      <p:sp>
        <p:nvSpPr>
          <p:cNvPr id="74" name="Rectangle 73"/>
          <p:cNvSpPr/>
          <p:nvPr/>
        </p:nvSpPr>
        <p:spPr>
          <a:xfrm>
            <a:off x="6663126" y="4866372"/>
            <a:ext cx="2756126" cy="7376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75" name="TextBox 74"/>
          <p:cNvSpPr txBox="1"/>
          <p:nvPr/>
        </p:nvSpPr>
        <p:spPr>
          <a:xfrm>
            <a:off x="6663126" y="5128163"/>
            <a:ext cx="2834115" cy="415498"/>
          </a:xfrm>
          <a:prstGeom prst="rect">
            <a:avLst/>
          </a:prstGeom>
          <a:noFill/>
        </p:spPr>
        <p:txBody>
          <a:bodyPr wrap="square" rtlCol="0">
            <a:spAutoFit/>
          </a:bodyPr>
          <a:lstStyle/>
          <a:p>
            <a:r>
              <a:rPr lang="fi-FI" sz="700" b="1" dirty="0" smtClean="0"/>
              <a:t>PARTNERS: UNIVERSITY OF BOLOGNA + CITY OF </a:t>
            </a:r>
            <a:r>
              <a:rPr lang="fi-FI" sz="700" b="1" dirty="0"/>
              <a:t>BOLOGNA + </a:t>
            </a:r>
            <a:r>
              <a:rPr lang="fi-FI" sz="700" b="1" dirty="0" smtClean="0"/>
              <a:t>FONDAZIONE PER L’INNOVAZIONE URBANA</a:t>
            </a:r>
          </a:p>
          <a:p>
            <a:r>
              <a:rPr lang="fi-FI" sz="700" b="1" dirty="0" smtClean="0"/>
              <a:t>LEADING PILOT LANDSCAPE: FRINGE AREAS OF BOLOGNA</a:t>
            </a:r>
            <a:endParaRPr lang="fi-FI" sz="700" b="1" dirty="0"/>
          </a:p>
        </p:txBody>
      </p:sp>
      <p:sp>
        <p:nvSpPr>
          <p:cNvPr id="76" name="Oval 75"/>
          <p:cNvSpPr/>
          <p:nvPr/>
        </p:nvSpPr>
        <p:spPr>
          <a:xfrm>
            <a:off x="7554891" y="4950988"/>
            <a:ext cx="190500" cy="190500"/>
          </a:xfrm>
          <a:prstGeom prst="ellipse">
            <a:avLst/>
          </a:prstGeom>
          <a:solidFill>
            <a:srgbClr val="862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77" name="Oval 76"/>
          <p:cNvSpPr/>
          <p:nvPr/>
        </p:nvSpPr>
        <p:spPr>
          <a:xfrm>
            <a:off x="7948183" y="4946789"/>
            <a:ext cx="190500" cy="1905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grpSp>
        <p:nvGrpSpPr>
          <p:cNvPr id="80" name="Group 79"/>
          <p:cNvGrpSpPr/>
          <p:nvPr/>
        </p:nvGrpSpPr>
        <p:grpSpPr>
          <a:xfrm>
            <a:off x="7274747" y="4905180"/>
            <a:ext cx="178688" cy="178688"/>
            <a:chOff x="4349055" y="2551458"/>
            <a:chExt cx="178688" cy="178688"/>
          </a:xfrm>
        </p:grpSpPr>
        <p:sp>
          <p:nvSpPr>
            <p:cNvPr id="81" name="Oval 80"/>
            <p:cNvSpPr/>
            <p:nvPr/>
          </p:nvSpPr>
          <p:spPr>
            <a:xfrm>
              <a:off x="4398765" y="2600400"/>
              <a:ext cx="79268" cy="7926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82" name="Oval 81"/>
            <p:cNvSpPr/>
            <p:nvPr/>
          </p:nvSpPr>
          <p:spPr>
            <a:xfrm>
              <a:off x="4349055" y="2551458"/>
              <a:ext cx="178688" cy="17868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grpSp>
      <p:pic>
        <p:nvPicPr>
          <p:cNvPr id="47" name="Picture 46"/>
          <p:cNvPicPr>
            <a:picLocks noChangeAspect="1"/>
          </p:cNvPicPr>
          <p:nvPr/>
        </p:nvPicPr>
        <p:blipFill rotWithShape="1">
          <a:blip r:embed="rId10">
            <a:clrChange>
              <a:clrFrom>
                <a:srgbClr val="EBF0F5"/>
              </a:clrFrom>
              <a:clrTo>
                <a:srgbClr val="EBF0F5">
                  <a:alpha val="0"/>
                </a:srgbClr>
              </a:clrTo>
            </a:clrChange>
          </a:blip>
          <a:srcRect l="68307" t="28939" r="19994" b="49471"/>
          <a:stretch/>
        </p:blipFill>
        <p:spPr>
          <a:xfrm>
            <a:off x="7683645" y="4933141"/>
            <a:ext cx="224133" cy="226193"/>
          </a:xfrm>
          <a:prstGeom prst="rect">
            <a:avLst/>
          </a:prstGeom>
        </p:spPr>
      </p:pic>
      <p:pic>
        <p:nvPicPr>
          <p:cNvPr id="46" name="Picture 45"/>
          <p:cNvPicPr>
            <a:picLocks noChangeAspect="1"/>
          </p:cNvPicPr>
          <p:nvPr/>
        </p:nvPicPr>
        <p:blipFill rotWithShape="1">
          <a:blip r:embed="rId11">
            <a:clrChange>
              <a:clrFrom>
                <a:srgbClr val="EBF0F5"/>
              </a:clrFrom>
              <a:clrTo>
                <a:srgbClr val="EBF0F5">
                  <a:alpha val="0"/>
                </a:srgbClr>
              </a:clrTo>
            </a:clrChange>
          </a:blip>
          <a:srcRect l="67607" t="19485" r="20215" b="59921"/>
          <a:stretch/>
        </p:blipFill>
        <p:spPr>
          <a:xfrm>
            <a:off x="8046021" y="4920097"/>
            <a:ext cx="245894" cy="233899"/>
          </a:xfrm>
          <a:prstGeom prst="rect">
            <a:avLst/>
          </a:prstGeom>
        </p:spPr>
      </p:pic>
      <p:sp>
        <p:nvSpPr>
          <p:cNvPr id="86" name="Oval 85"/>
          <p:cNvSpPr/>
          <p:nvPr/>
        </p:nvSpPr>
        <p:spPr>
          <a:xfrm>
            <a:off x="5240632" y="2646865"/>
            <a:ext cx="79268" cy="79268"/>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87" name="Oval 86"/>
          <p:cNvSpPr/>
          <p:nvPr/>
        </p:nvSpPr>
        <p:spPr>
          <a:xfrm>
            <a:off x="7274048" y="2685663"/>
            <a:ext cx="79268" cy="79268"/>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88" name="Oval 87"/>
          <p:cNvSpPr/>
          <p:nvPr/>
        </p:nvSpPr>
        <p:spPr>
          <a:xfrm>
            <a:off x="8715105" y="1431034"/>
            <a:ext cx="79268" cy="79268"/>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89" name="Oval 88"/>
          <p:cNvSpPr/>
          <p:nvPr/>
        </p:nvSpPr>
        <p:spPr>
          <a:xfrm>
            <a:off x="4416331" y="4822708"/>
            <a:ext cx="79268" cy="79268"/>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90" name="Oval 89"/>
          <p:cNvSpPr/>
          <p:nvPr/>
        </p:nvSpPr>
        <p:spPr>
          <a:xfrm>
            <a:off x="5665492" y="3950854"/>
            <a:ext cx="79268" cy="79268"/>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91" name="Oval 90"/>
          <p:cNvSpPr/>
          <p:nvPr/>
        </p:nvSpPr>
        <p:spPr>
          <a:xfrm>
            <a:off x="5837509" y="5135588"/>
            <a:ext cx="79268" cy="79268"/>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92" name="Oval 91"/>
          <p:cNvSpPr/>
          <p:nvPr/>
        </p:nvSpPr>
        <p:spPr>
          <a:xfrm>
            <a:off x="1968561" y="5958227"/>
            <a:ext cx="79268" cy="79268"/>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 name="Oval 92"/>
          <p:cNvSpPr/>
          <p:nvPr/>
        </p:nvSpPr>
        <p:spPr>
          <a:xfrm>
            <a:off x="6857266" y="4687941"/>
            <a:ext cx="79268" cy="79268"/>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94" name="Oval 93"/>
          <p:cNvSpPr/>
          <p:nvPr/>
        </p:nvSpPr>
        <p:spPr>
          <a:xfrm>
            <a:off x="7732156" y="6207903"/>
            <a:ext cx="79268" cy="79268"/>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95" name="Oval 94"/>
          <p:cNvSpPr/>
          <p:nvPr/>
        </p:nvSpPr>
        <p:spPr>
          <a:xfrm>
            <a:off x="9513223" y="4928442"/>
            <a:ext cx="79268" cy="79268"/>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98" name="Oval 97"/>
          <p:cNvSpPr/>
          <p:nvPr/>
        </p:nvSpPr>
        <p:spPr>
          <a:xfrm>
            <a:off x="6646805" y="4475800"/>
            <a:ext cx="79268" cy="79268"/>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100" name="TextBox 99"/>
          <p:cNvSpPr txBox="1"/>
          <p:nvPr/>
        </p:nvSpPr>
        <p:spPr>
          <a:xfrm>
            <a:off x="8046021" y="1015623"/>
            <a:ext cx="3288321" cy="415498"/>
          </a:xfrm>
          <a:prstGeom prst="rect">
            <a:avLst/>
          </a:prstGeom>
          <a:noFill/>
        </p:spPr>
        <p:txBody>
          <a:bodyPr wrap="square" rtlCol="0">
            <a:spAutoFit/>
          </a:bodyPr>
          <a:lstStyle/>
          <a:p>
            <a:pPr>
              <a:lnSpc>
                <a:spcPct val="150000"/>
              </a:lnSpc>
            </a:pPr>
            <a:r>
              <a:rPr lang="fi-FI" sz="700" dirty="0" smtClean="0"/>
              <a:t>MULTIPLIER PILOT LANDSCAPE: HYYPÄNJOKI CULTURAL LANDSCAPE (FI)</a:t>
            </a:r>
          </a:p>
          <a:p>
            <a:pPr>
              <a:lnSpc>
                <a:spcPct val="150000"/>
              </a:lnSpc>
            </a:pPr>
            <a:r>
              <a:rPr lang="fi-FI" sz="700" dirty="0" smtClean="0"/>
              <a:t>REGIONAL THIRD  PARTY: LANDSCAPE OBSERVATORY OF FINLAND</a:t>
            </a:r>
          </a:p>
        </p:txBody>
      </p:sp>
      <p:sp>
        <p:nvSpPr>
          <p:cNvPr id="101" name="TextBox 100"/>
          <p:cNvSpPr txBox="1"/>
          <p:nvPr/>
        </p:nvSpPr>
        <p:spPr>
          <a:xfrm>
            <a:off x="7342367" y="2605137"/>
            <a:ext cx="2856653" cy="253916"/>
          </a:xfrm>
          <a:prstGeom prst="rect">
            <a:avLst/>
          </a:prstGeom>
          <a:noFill/>
        </p:spPr>
        <p:txBody>
          <a:bodyPr wrap="square" rtlCol="0">
            <a:spAutoFit/>
          </a:bodyPr>
          <a:lstStyle/>
          <a:p>
            <a:pPr>
              <a:lnSpc>
                <a:spcPct val="150000"/>
              </a:lnSpc>
            </a:pPr>
            <a:r>
              <a:rPr lang="fi-FI" sz="700" dirty="0" smtClean="0"/>
              <a:t>MULTIPLIER PILOT LANDSCAPE: TONDER MARSHLANDS (DK)</a:t>
            </a:r>
          </a:p>
        </p:txBody>
      </p:sp>
      <p:sp>
        <p:nvSpPr>
          <p:cNvPr id="102" name="TextBox 101"/>
          <p:cNvSpPr txBox="1"/>
          <p:nvPr/>
        </p:nvSpPr>
        <p:spPr>
          <a:xfrm>
            <a:off x="3154192" y="2181286"/>
            <a:ext cx="3478280" cy="415498"/>
          </a:xfrm>
          <a:prstGeom prst="rect">
            <a:avLst/>
          </a:prstGeom>
          <a:noFill/>
        </p:spPr>
        <p:txBody>
          <a:bodyPr wrap="square" rtlCol="0">
            <a:spAutoFit/>
          </a:bodyPr>
          <a:lstStyle/>
          <a:p>
            <a:pPr>
              <a:lnSpc>
                <a:spcPct val="150000"/>
              </a:lnSpc>
            </a:pPr>
            <a:r>
              <a:rPr lang="fi-FI" sz="700" dirty="0" smtClean="0"/>
              <a:t>MULTIPLIER PILOT LANDSCAPE: </a:t>
            </a:r>
            <a:r>
              <a:rPr lang="en-US" sz="700" dirty="0"/>
              <a:t> </a:t>
            </a:r>
            <a:r>
              <a:rPr lang="en-US" sz="700" dirty="0" smtClean="0"/>
              <a:t>BERTRA BEACH DUNE SYSTEM, COUNTY MAYO  </a:t>
            </a:r>
            <a:r>
              <a:rPr lang="fi-FI" sz="700" dirty="0" smtClean="0"/>
              <a:t>(IR)</a:t>
            </a:r>
          </a:p>
          <a:p>
            <a:pPr>
              <a:lnSpc>
                <a:spcPct val="150000"/>
              </a:lnSpc>
            </a:pPr>
            <a:r>
              <a:rPr lang="fi-FI" sz="700" dirty="0" smtClean="0"/>
              <a:t>REGIONAL THIRD PARTY: NATIONAL UNIVERSITY OF IRELAND-GALWAY</a:t>
            </a:r>
            <a:endParaRPr lang="fi-FI" sz="700" dirty="0"/>
          </a:p>
        </p:txBody>
      </p:sp>
      <p:sp>
        <p:nvSpPr>
          <p:cNvPr id="103" name="TextBox 102"/>
          <p:cNvSpPr txBox="1"/>
          <p:nvPr/>
        </p:nvSpPr>
        <p:spPr>
          <a:xfrm>
            <a:off x="3273343" y="3876651"/>
            <a:ext cx="2562015" cy="253916"/>
          </a:xfrm>
          <a:prstGeom prst="rect">
            <a:avLst/>
          </a:prstGeom>
          <a:noFill/>
        </p:spPr>
        <p:txBody>
          <a:bodyPr wrap="square" rtlCol="0">
            <a:spAutoFit/>
          </a:bodyPr>
          <a:lstStyle/>
          <a:p>
            <a:pPr>
              <a:lnSpc>
                <a:spcPct val="150000"/>
              </a:lnSpc>
            </a:pPr>
            <a:r>
              <a:rPr lang="fi-FI" sz="700" dirty="0" smtClean="0"/>
              <a:t>MULTIPLIER PILOT LANDSCAPE: MOUNT SAINT MICHEL (FR)</a:t>
            </a:r>
          </a:p>
        </p:txBody>
      </p:sp>
      <p:sp>
        <p:nvSpPr>
          <p:cNvPr id="104" name="TextBox 103"/>
          <p:cNvSpPr txBox="1"/>
          <p:nvPr/>
        </p:nvSpPr>
        <p:spPr>
          <a:xfrm>
            <a:off x="3790473" y="4344681"/>
            <a:ext cx="3146061" cy="253916"/>
          </a:xfrm>
          <a:prstGeom prst="rect">
            <a:avLst/>
          </a:prstGeom>
          <a:noFill/>
        </p:spPr>
        <p:txBody>
          <a:bodyPr wrap="square" rtlCol="0">
            <a:spAutoFit/>
          </a:bodyPr>
          <a:lstStyle/>
          <a:p>
            <a:pPr>
              <a:lnSpc>
                <a:spcPct val="150000"/>
              </a:lnSpc>
            </a:pPr>
            <a:r>
              <a:rPr lang="fi-FI" sz="700" dirty="0" smtClean="0"/>
              <a:t>MULTIPLIER PILOT LANDSCAPE: MER DE GLACE AND ALPINE GLACIERS (FR)</a:t>
            </a:r>
          </a:p>
        </p:txBody>
      </p:sp>
      <p:sp>
        <p:nvSpPr>
          <p:cNvPr id="105" name="TextBox 104"/>
          <p:cNvSpPr txBox="1"/>
          <p:nvPr/>
        </p:nvSpPr>
        <p:spPr>
          <a:xfrm>
            <a:off x="7006751" y="4585966"/>
            <a:ext cx="3957961" cy="415498"/>
          </a:xfrm>
          <a:prstGeom prst="rect">
            <a:avLst/>
          </a:prstGeom>
          <a:noFill/>
        </p:spPr>
        <p:txBody>
          <a:bodyPr wrap="square" rtlCol="0">
            <a:spAutoFit/>
          </a:bodyPr>
          <a:lstStyle/>
          <a:p>
            <a:r>
              <a:rPr lang="fi-FI" sz="700" dirty="0" smtClean="0"/>
              <a:t>MULTIPLIER PILOT LANDSCAPE: TOWN AND VALLEY OF IVREA(IT))</a:t>
            </a:r>
          </a:p>
          <a:p>
            <a:r>
              <a:rPr lang="fi-FI" sz="700" dirty="0" smtClean="0"/>
              <a:t>REGIONAL THIRD  PARTY: </a:t>
            </a:r>
            <a:r>
              <a:rPr lang="it-IT" sz="700" dirty="0" smtClean="0"/>
              <a:t>UNIVERSITÀ IUAV DI VENEZIA </a:t>
            </a:r>
            <a:endParaRPr lang="it-IT" sz="700" dirty="0"/>
          </a:p>
          <a:p>
            <a:endParaRPr lang="fi-FI" sz="700" dirty="0"/>
          </a:p>
        </p:txBody>
      </p:sp>
      <p:sp>
        <p:nvSpPr>
          <p:cNvPr id="106" name="TextBox 105"/>
          <p:cNvSpPr txBox="1"/>
          <p:nvPr/>
        </p:nvSpPr>
        <p:spPr>
          <a:xfrm>
            <a:off x="7761040" y="6146362"/>
            <a:ext cx="3573302" cy="415498"/>
          </a:xfrm>
          <a:prstGeom prst="rect">
            <a:avLst/>
          </a:prstGeom>
          <a:noFill/>
        </p:spPr>
        <p:txBody>
          <a:bodyPr wrap="square" rtlCol="0">
            <a:spAutoFit/>
          </a:bodyPr>
          <a:lstStyle/>
          <a:p>
            <a:pPr>
              <a:lnSpc>
                <a:spcPct val="150000"/>
              </a:lnSpc>
            </a:pPr>
            <a:r>
              <a:rPr lang="fi-FI" sz="700" dirty="0" smtClean="0"/>
              <a:t>MULTIPLIER PILOT LANDSCAPE: </a:t>
            </a:r>
            <a:r>
              <a:rPr lang="en-US" sz="700" dirty="0" smtClean="0"/>
              <a:t>AGRICULTURAL LANDSCAPES IN THE SICILY REGION (IT)</a:t>
            </a:r>
          </a:p>
          <a:p>
            <a:pPr>
              <a:lnSpc>
                <a:spcPct val="150000"/>
              </a:lnSpc>
            </a:pPr>
            <a:r>
              <a:rPr lang="fi-FI" sz="700" dirty="0" smtClean="0"/>
              <a:t>REGIONAL THIRD  PARTY: PIANTE FARO </a:t>
            </a:r>
            <a:endParaRPr lang="fi-FI" sz="700" dirty="0"/>
          </a:p>
        </p:txBody>
      </p:sp>
      <p:sp>
        <p:nvSpPr>
          <p:cNvPr id="107" name="TextBox 106"/>
          <p:cNvSpPr txBox="1"/>
          <p:nvPr/>
        </p:nvSpPr>
        <p:spPr>
          <a:xfrm>
            <a:off x="3142715" y="4950694"/>
            <a:ext cx="4900372" cy="415498"/>
          </a:xfrm>
          <a:prstGeom prst="rect">
            <a:avLst/>
          </a:prstGeom>
          <a:noFill/>
        </p:spPr>
        <p:txBody>
          <a:bodyPr wrap="square" rtlCol="0">
            <a:spAutoFit/>
          </a:bodyPr>
          <a:lstStyle/>
          <a:p>
            <a:pPr>
              <a:lnSpc>
                <a:spcPct val="150000"/>
              </a:lnSpc>
            </a:pPr>
            <a:r>
              <a:rPr lang="fi-FI" sz="700" dirty="0" smtClean="0"/>
              <a:t>MULTIPLIER PILOT LANDSCAPE: PRIORAT </a:t>
            </a:r>
            <a:r>
              <a:rPr lang="fi-FI" sz="700" dirty="0" err="1" smtClean="0"/>
              <a:t>or</a:t>
            </a:r>
            <a:r>
              <a:rPr lang="fi-FI" sz="700" dirty="0" smtClean="0"/>
              <a:t> PENEDES REGION (ES)</a:t>
            </a:r>
          </a:p>
          <a:p>
            <a:pPr>
              <a:lnSpc>
                <a:spcPct val="150000"/>
              </a:lnSpc>
            </a:pPr>
            <a:r>
              <a:rPr lang="fi-FI" sz="700" dirty="0" smtClean="0"/>
              <a:t>REGIONAL THIRD  PARTY: LANDSCAPE OBSERVATORY OF CATALONIA</a:t>
            </a:r>
            <a:endParaRPr lang="fi-FI" sz="700" dirty="0"/>
          </a:p>
        </p:txBody>
      </p:sp>
      <p:sp>
        <p:nvSpPr>
          <p:cNvPr id="108" name="TextBox 107"/>
          <p:cNvSpPr txBox="1"/>
          <p:nvPr/>
        </p:nvSpPr>
        <p:spPr>
          <a:xfrm>
            <a:off x="1490704" y="4671359"/>
            <a:ext cx="3386726" cy="415498"/>
          </a:xfrm>
          <a:prstGeom prst="rect">
            <a:avLst/>
          </a:prstGeom>
          <a:noFill/>
        </p:spPr>
        <p:txBody>
          <a:bodyPr wrap="square" rtlCol="0">
            <a:spAutoFit/>
          </a:bodyPr>
          <a:lstStyle/>
          <a:p>
            <a:pPr>
              <a:lnSpc>
                <a:spcPct val="150000"/>
              </a:lnSpc>
            </a:pPr>
            <a:r>
              <a:rPr lang="fi-FI" sz="700" dirty="0" smtClean="0"/>
              <a:t>MULTIPLIER PILOT LANDSCAPE: </a:t>
            </a:r>
            <a:r>
              <a:rPr lang="pt-BR" sz="700" dirty="0" smtClean="0"/>
              <a:t>VILA DO CONDE COASTAL LANDSCAPE (PT)). </a:t>
            </a:r>
          </a:p>
          <a:p>
            <a:pPr>
              <a:lnSpc>
                <a:spcPct val="150000"/>
              </a:lnSpc>
            </a:pPr>
            <a:r>
              <a:rPr lang="fi-FI" sz="700" dirty="0" smtClean="0"/>
              <a:t>REGIONAL THIRD  PARTY: UNIVERSITY OF PORTO</a:t>
            </a:r>
            <a:endParaRPr lang="fi-FI" sz="700" dirty="0"/>
          </a:p>
        </p:txBody>
      </p:sp>
      <p:sp>
        <p:nvSpPr>
          <p:cNvPr id="109" name="TextBox 108"/>
          <p:cNvSpPr txBox="1"/>
          <p:nvPr/>
        </p:nvSpPr>
        <p:spPr>
          <a:xfrm>
            <a:off x="180098" y="5500633"/>
            <a:ext cx="3102674" cy="415498"/>
          </a:xfrm>
          <a:prstGeom prst="rect">
            <a:avLst/>
          </a:prstGeom>
          <a:noFill/>
        </p:spPr>
        <p:txBody>
          <a:bodyPr wrap="square" rtlCol="0">
            <a:spAutoFit/>
          </a:bodyPr>
          <a:lstStyle/>
          <a:p>
            <a:pPr>
              <a:lnSpc>
                <a:spcPct val="150000"/>
              </a:lnSpc>
            </a:pPr>
            <a:r>
              <a:rPr lang="fi-FI" sz="700" dirty="0" smtClean="0"/>
              <a:t>MULTIPLIER PILOT LANDSCAPE: TOURISTIC ZONES OF NORTHERN TENERIFE (ES)</a:t>
            </a:r>
          </a:p>
          <a:p>
            <a:pPr>
              <a:lnSpc>
                <a:spcPct val="150000"/>
              </a:lnSpc>
            </a:pPr>
            <a:r>
              <a:rPr lang="fi-FI" sz="700" dirty="0" smtClean="0"/>
              <a:t>REGIONAL THIRD  PARTY: LANDSCAPE OBSERVATORY OF CANARIAS</a:t>
            </a:r>
            <a:endParaRPr lang="fi-FI" sz="700" dirty="0"/>
          </a:p>
        </p:txBody>
      </p:sp>
      <p:sp>
        <p:nvSpPr>
          <p:cNvPr id="110" name="TextBox 109"/>
          <p:cNvSpPr txBox="1"/>
          <p:nvPr/>
        </p:nvSpPr>
        <p:spPr>
          <a:xfrm>
            <a:off x="9567458" y="4774230"/>
            <a:ext cx="2430676" cy="415498"/>
          </a:xfrm>
          <a:prstGeom prst="rect">
            <a:avLst/>
          </a:prstGeom>
          <a:noFill/>
        </p:spPr>
        <p:txBody>
          <a:bodyPr wrap="square" rtlCol="0">
            <a:spAutoFit/>
          </a:bodyPr>
          <a:lstStyle/>
          <a:p>
            <a:pPr>
              <a:lnSpc>
                <a:spcPct val="150000"/>
              </a:lnSpc>
            </a:pPr>
            <a:r>
              <a:rPr lang="fi-FI" sz="700" dirty="0" smtClean="0"/>
              <a:t>MULTIPLIER PILOT LANDSCAPE: URBAN FRINGE BUCHAREST</a:t>
            </a:r>
          </a:p>
          <a:p>
            <a:pPr>
              <a:lnSpc>
                <a:spcPct val="150000"/>
              </a:lnSpc>
            </a:pPr>
            <a:r>
              <a:rPr lang="fi-FI" sz="700" dirty="0" smtClean="0"/>
              <a:t>REGIONAL THIRD  PARTY: EURODITE_BUCHAREST (RO)</a:t>
            </a:r>
            <a:endParaRPr lang="fi-FI" sz="700" dirty="0"/>
          </a:p>
        </p:txBody>
      </p:sp>
      <p:sp>
        <p:nvSpPr>
          <p:cNvPr id="111" name="Oval 110"/>
          <p:cNvSpPr/>
          <p:nvPr/>
        </p:nvSpPr>
        <p:spPr>
          <a:xfrm>
            <a:off x="5323696" y="2558733"/>
            <a:ext cx="79613" cy="79613"/>
          </a:xfrm>
          <a:prstGeom prst="ellipse">
            <a:avLst/>
          </a:prstGeom>
          <a:solidFill>
            <a:srgbClr val="86289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113" name="Oval 112"/>
          <p:cNvSpPr/>
          <p:nvPr/>
        </p:nvSpPr>
        <p:spPr>
          <a:xfrm>
            <a:off x="6996450" y="4677131"/>
            <a:ext cx="79613" cy="79613"/>
          </a:xfrm>
          <a:prstGeom prst="ellipse">
            <a:avLst/>
          </a:prstGeom>
          <a:solidFill>
            <a:srgbClr val="86289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114" name="Oval 113"/>
          <p:cNvSpPr/>
          <p:nvPr/>
        </p:nvSpPr>
        <p:spPr>
          <a:xfrm>
            <a:off x="4376352" y="4934397"/>
            <a:ext cx="79613" cy="79613"/>
          </a:xfrm>
          <a:prstGeom prst="ellipse">
            <a:avLst/>
          </a:prstGeom>
          <a:solidFill>
            <a:srgbClr val="86289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115" name="Oval 114"/>
          <p:cNvSpPr/>
          <p:nvPr/>
        </p:nvSpPr>
        <p:spPr>
          <a:xfrm>
            <a:off x="5727485" y="5138501"/>
            <a:ext cx="79613" cy="79613"/>
          </a:xfrm>
          <a:prstGeom prst="ellipse">
            <a:avLst/>
          </a:prstGeom>
          <a:solidFill>
            <a:srgbClr val="FFC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116" name="Oval 115"/>
          <p:cNvSpPr/>
          <p:nvPr/>
        </p:nvSpPr>
        <p:spPr>
          <a:xfrm>
            <a:off x="1867918" y="5901006"/>
            <a:ext cx="79613" cy="79613"/>
          </a:xfrm>
          <a:prstGeom prst="ellipse">
            <a:avLst/>
          </a:prstGeom>
          <a:solidFill>
            <a:srgbClr val="FFC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7" name="Oval 116"/>
          <p:cNvSpPr/>
          <p:nvPr/>
        </p:nvSpPr>
        <p:spPr>
          <a:xfrm>
            <a:off x="8850240" y="1429299"/>
            <a:ext cx="79613" cy="79613"/>
          </a:xfrm>
          <a:prstGeom prst="ellipse">
            <a:avLst/>
          </a:prstGeom>
          <a:solidFill>
            <a:srgbClr val="FFC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120" name="Subtitle 2"/>
          <p:cNvSpPr txBox="1">
            <a:spLocks/>
          </p:cNvSpPr>
          <p:nvPr/>
        </p:nvSpPr>
        <p:spPr>
          <a:xfrm>
            <a:off x="237243" y="454093"/>
            <a:ext cx="3036100" cy="31767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1600"/>
              </a:lnSpc>
              <a:spcBef>
                <a:spcPts val="0"/>
              </a:spcBef>
            </a:pPr>
            <a:r>
              <a:rPr lang="en-US" sz="1100" b="1" spc="100" dirty="0" smtClean="0"/>
              <a:t>AELCLIC partners</a:t>
            </a:r>
          </a:p>
          <a:p>
            <a:pPr lvl="1" indent="-280988" algn="l">
              <a:lnSpc>
                <a:spcPct val="100000"/>
              </a:lnSpc>
              <a:spcBef>
                <a:spcPts val="200"/>
              </a:spcBef>
            </a:pPr>
            <a:r>
              <a:rPr lang="en-US" sz="1100" spc="100" dirty="0" smtClean="0"/>
              <a:t>Academic</a:t>
            </a:r>
          </a:p>
          <a:p>
            <a:pPr lvl="1" indent="-280988" algn="l">
              <a:lnSpc>
                <a:spcPct val="100000"/>
              </a:lnSpc>
              <a:spcBef>
                <a:spcPts val="200"/>
              </a:spcBef>
            </a:pPr>
            <a:r>
              <a:rPr lang="en-US" sz="1100" spc="100" dirty="0" smtClean="0"/>
              <a:t>Regions / Cities</a:t>
            </a:r>
          </a:p>
          <a:p>
            <a:pPr lvl="1" indent="-280988" algn="l">
              <a:lnSpc>
                <a:spcPct val="100000"/>
              </a:lnSpc>
              <a:spcBef>
                <a:spcPts val="200"/>
              </a:spcBef>
            </a:pPr>
            <a:r>
              <a:rPr lang="en-US" sz="1100" spc="100" dirty="0" smtClean="0"/>
              <a:t>NGOS</a:t>
            </a:r>
          </a:p>
          <a:p>
            <a:pPr lvl="1" indent="-280988" algn="l">
              <a:lnSpc>
                <a:spcPct val="100000"/>
              </a:lnSpc>
              <a:spcBef>
                <a:spcPts val="200"/>
              </a:spcBef>
            </a:pPr>
            <a:r>
              <a:rPr lang="en-US" sz="1100" spc="100" dirty="0" smtClean="0"/>
              <a:t>Business</a:t>
            </a:r>
          </a:p>
          <a:p>
            <a:pPr marL="285750" indent="-285750" algn="l">
              <a:lnSpc>
                <a:spcPct val="100000"/>
              </a:lnSpc>
              <a:spcBef>
                <a:spcPts val="0"/>
              </a:spcBef>
              <a:buFont typeface="Arial" panose="020B0604020202020204" pitchFamily="34" charset="0"/>
              <a:buChar char="•"/>
            </a:pPr>
            <a:endParaRPr lang="en-US" sz="1100" spc="100" dirty="0"/>
          </a:p>
          <a:p>
            <a:pPr algn="l">
              <a:lnSpc>
                <a:spcPts val="1600"/>
              </a:lnSpc>
              <a:spcBef>
                <a:spcPts val="0"/>
              </a:spcBef>
            </a:pPr>
            <a:r>
              <a:rPr lang="en-US" sz="1100" b="1" spc="100" dirty="0" smtClean="0"/>
              <a:t>AELCLIC third parties</a:t>
            </a:r>
          </a:p>
          <a:p>
            <a:pPr lvl="1" indent="-280988" algn="l">
              <a:lnSpc>
                <a:spcPct val="100000"/>
              </a:lnSpc>
              <a:spcBef>
                <a:spcPts val="200"/>
              </a:spcBef>
            </a:pPr>
            <a:r>
              <a:rPr lang="en-US" sz="1100" spc="100" dirty="0" smtClean="0"/>
              <a:t>Academic</a:t>
            </a:r>
          </a:p>
          <a:p>
            <a:pPr lvl="1" indent="-280988" algn="l">
              <a:lnSpc>
                <a:spcPct val="100000"/>
              </a:lnSpc>
              <a:spcBef>
                <a:spcPts val="200"/>
              </a:spcBef>
            </a:pPr>
            <a:r>
              <a:rPr lang="en-US" sz="1100" spc="100" dirty="0" smtClean="0"/>
              <a:t>Regions / Cities</a:t>
            </a:r>
          </a:p>
          <a:p>
            <a:pPr lvl="1" indent="-280988" algn="l">
              <a:lnSpc>
                <a:spcPct val="100000"/>
              </a:lnSpc>
              <a:spcBef>
                <a:spcPts val="200"/>
              </a:spcBef>
            </a:pPr>
            <a:r>
              <a:rPr lang="en-US" sz="1100" spc="100" dirty="0" smtClean="0"/>
              <a:t>NGOS</a:t>
            </a:r>
          </a:p>
          <a:p>
            <a:pPr lvl="1" indent="-280988" algn="l">
              <a:lnSpc>
                <a:spcPct val="100000"/>
              </a:lnSpc>
              <a:spcBef>
                <a:spcPts val="200"/>
              </a:spcBef>
            </a:pPr>
            <a:r>
              <a:rPr lang="en-US" sz="1100" spc="100" dirty="0" smtClean="0"/>
              <a:t>Business</a:t>
            </a:r>
          </a:p>
          <a:p>
            <a:pPr marL="285750" indent="-285750" algn="l">
              <a:lnSpc>
                <a:spcPct val="100000"/>
              </a:lnSpc>
              <a:spcBef>
                <a:spcPts val="0"/>
              </a:spcBef>
              <a:buFont typeface="Arial" panose="020B0604020202020204" pitchFamily="34" charset="0"/>
              <a:buChar char="•"/>
            </a:pPr>
            <a:endParaRPr lang="en-US" sz="1100" spc="100" dirty="0"/>
          </a:p>
          <a:p>
            <a:pPr algn="l">
              <a:lnSpc>
                <a:spcPct val="100000"/>
              </a:lnSpc>
              <a:spcBef>
                <a:spcPts val="0"/>
              </a:spcBef>
            </a:pPr>
            <a:r>
              <a:rPr lang="en-US" sz="1100" b="1" spc="100" dirty="0" smtClean="0"/>
              <a:t>      AELCLIC Leading Pilot Landscapes</a:t>
            </a:r>
          </a:p>
          <a:p>
            <a:pPr algn="l">
              <a:lnSpc>
                <a:spcPct val="100000"/>
              </a:lnSpc>
              <a:spcBef>
                <a:spcPts val="0"/>
              </a:spcBef>
            </a:pPr>
            <a:endParaRPr lang="en-US" sz="1100" spc="100" dirty="0" smtClean="0"/>
          </a:p>
          <a:p>
            <a:pPr algn="l">
              <a:lnSpc>
                <a:spcPct val="100000"/>
              </a:lnSpc>
              <a:spcBef>
                <a:spcPts val="0"/>
              </a:spcBef>
            </a:pPr>
            <a:r>
              <a:rPr lang="en-US" sz="1100" b="1" spc="100" dirty="0" smtClean="0"/>
              <a:t>      AELCLIC Multiplier Pilot Landscapes</a:t>
            </a:r>
          </a:p>
        </p:txBody>
      </p:sp>
      <p:sp>
        <p:nvSpPr>
          <p:cNvPr id="121" name="Oval 120"/>
          <p:cNvSpPr/>
          <p:nvPr/>
        </p:nvSpPr>
        <p:spPr>
          <a:xfrm>
            <a:off x="254495" y="734416"/>
            <a:ext cx="175224" cy="175224"/>
          </a:xfrm>
          <a:prstGeom prst="ellipse">
            <a:avLst/>
          </a:prstGeom>
          <a:solidFill>
            <a:srgbClr val="862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3" name="Oval 122"/>
          <p:cNvSpPr/>
          <p:nvPr/>
        </p:nvSpPr>
        <p:spPr>
          <a:xfrm>
            <a:off x="254495" y="932767"/>
            <a:ext cx="175224" cy="1752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4" name="Oval 123"/>
          <p:cNvSpPr/>
          <p:nvPr/>
        </p:nvSpPr>
        <p:spPr>
          <a:xfrm>
            <a:off x="254495" y="1131118"/>
            <a:ext cx="175224" cy="1752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5" name="Oval 124"/>
          <p:cNvSpPr/>
          <p:nvPr/>
        </p:nvSpPr>
        <p:spPr>
          <a:xfrm>
            <a:off x="254495" y="1320226"/>
            <a:ext cx="175224" cy="1752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6" name="Oval 125"/>
          <p:cNvSpPr/>
          <p:nvPr/>
        </p:nvSpPr>
        <p:spPr>
          <a:xfrm>
            <a:off x="266657" y="1907512"/>
            <a:ext cx="111928" cy="111928"/>
          </a:xfrm>
          <a:prstGeom prst="ellipse">
            <a:avLst/>
          </a:prstGeom>
          <a:solidFill>
            <a:srgbClr val="86289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7" name="Oval 126"/>
          <p:cNvSpPr/>
          <p:nvPr/>
        </p:nvSpPr>
        <p:spPr>
          <a:xfrm>
            <a:off x="266657" y="2105863"/>
            <a:ext cx="111928" cy="111928"/>
          </a:xfrm>
          <a:prstGeom prst="ellipse">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8" name="Oval 127"/>
          <p:cNvSpPr/>
          <p:nvPr/>
        </p:nvSpPr>
        <p:spPr>
          <a:xfrm>
            <a:off x="266657" y="2304214"/>
            <a:ext cx="111928" cy="111928"/>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9" name="Oval 128"/>
          <p:cNvSpPr/>
          <p:nvPr/>
        </p:nvSpPr>
        <p:spPr>
          <a:xfrm>
            <a:off x="266657" y="2493322"/>
            <a:ext cx="111928" cy="111928"/>
          </a:xfrm>
          <a:prstGeom prst="ellipse">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31" name="Group 130"/>
          <p:cNvGrpSpPr/>
          <p:nvPr/>
        </p:nvGrpSpPr>
        <p:grpSpPr>
          <a:xfrm>
            <a:off x="254495" y="2787302"/>
            <a:ext cx="178688" cy="178688"/>
            <a:chOff x="4349055" y="2551458"/>
            <a:chExt cx="178688" cy="178688"/>
          </a:xfrm>
        </p:grpSpPr>
        <p:sp>
          <p:nvSpPr>
            <p:cNvPr id="132" name="Oval 131"/>
            <p:cNvSpPr/>
            <p:nvPr/>
          </p:nvSpPr>
          <p:spPr>
            <a:xfrm>
              <a:off x="4398765" y="2600400"/>
              <a:ext cx="79268" cy="7926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3" name="Oval 132"/>
            <p:cNvSpPr/>
            <p:nvPr/>
          </p:nvSpPr>
          <p:spPr>
            <a:xfrm>
              <a:off x="4349055" y="2551458"/>
              <a:ext cx="178688" cy="17868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34" name="Oval 133"/>
          <p:cNvSpPr/>
          <p:nvPr/>
        </p:nvSpPr>
        <p:spPr>
          <a:xfrm>
            <a:off x="282987" y="3194888"/>
            <a:ext cx="79268" cy="79268"/>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8" name="TextBox 137"/>
          <p:cNvSpPr txBox="1"/>
          <p:nvPr/>
        </p:nvSpPr>
        <p:spPr>
          <a:xfrm>
            <a:off x="4672041" y="155421"/>
            <a:ext cx="2480661" cy="577081"/>
          </a:xfrm>
          <a:prstGeom prst="rect">
            <a:avLst/>
          </a:prstGeom>
          <a:noFill/>
        </p:spPr>
        <p:txBody>
          <a:bodyPr wrap="square" rtlCol="0">
            <a:spAutoFit/>
          </a:bodyPr>
          <a:lstStyle/>
          <a:p>
            <a:pPr>
              <a:lnSpc>
                <a:spcPct val="150000"/>
              </a:lnSpc>
            </a:pPr>
            <a:r>
              <a:rPr lang="fi-FI" sz="700" dirty="0" smtClean="0"/>
              <a:t>EUROPEAN NETWORKS</a:t>
            </a:r>
          </a:p>
          <a:p>
            <a:pPr marL="171450" indent="-171450">
              <a:lnSpc>
                <a:spcPct val="150000"/>
              </a:lnSpc>
              <a:buFontTx/>
              <a:buChar char="-"/>
            </a:pPr>
            <a:r>
              <a:rPr lang="fi-FI" sz="700" dirty="0" smtClean="0"/>
              <a:t>UNISCAPE (UNIVERSITIES)</a:t>
            </a:r>
          </a:p>
          <a:p>
            <a:pPr marL="171450" indent="-171450">
              <a:lnSpc>
                <a:spcPct val="150000"/>
              </a:lnSpc>
              <a:buFontTx/>
              <a:buChar char="-"/>
            </a:pPr>
            <a:r>
              <a:rPr lang="fi-FI" sz="700" dirty="0" smtClean="0"/>
              <a:t>CIVILSCAPE (CIVIL SOCIETY ORGANIZATIONS (</a:t>
            </a:r>
            <a:r>
              <a:rPr lang="fi-FI" sz="700" dirty="0" err="1" smtClean="0"/>
              <a:t>NGOs</a:t>
            </a:r>
            <a:r>
              <a:rPr lang="fi-FI" sz="700" dirty="0" smtClean="0"/>
              <a:t>)</a:t>
            </a:r>
            <a:endParaRPr lang="fi-FI" sz="700" dirty="0"/>
          </a:p>
        </p:txBody>
      </p:sp>
      <p:sp>
        <p:nvSpPr>
          <p:cNvPr id="139" name="Oval 138"/>
          <p:cNvSpPr/>
          <p:nvPr/>
        </p:nvSpPr>
        <p:spPr>
          <a:xfrm>
            <a:off x="6854057" y="580829"/>
            <a:ext cx="79613" cy="79613"/>
          </a:xfrm>
          <a:prstGeom prst="ellipse">
            <a:avLst/>
          </a:prstGeom>
          <a:solidFill>
            <a:srgbClr val="FFC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140" name="Oval 139"/>
          <p:cNvSpPr/>
          <p:nvPr/>
        </p:nvSpPr>
        <p:spPr>
          <a:xfrm>
            <a:off x="5957860" y="407771"/>
            <a:ext cx="79613" cy="79613"/>
          </a:xfrm>
          <a:prstGeom prst="ellipse">
            <a:avLst/>
          </a:prstGeom>
          <a:solidFill>
            <a:srgbClr val="86289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141" name="Rectangle 140"/>
          <p:cNvSpPr/>
          <p:nvPr/>
        </p:nvSpPr>
        <p:spPr>
          <a:xfrm>
            <a:off x="156202" y="58994"/>
            <a:ext cx="11959597" cy="6740012"/>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2" name="Rectangle 121"/>
          <p:cNvSpPr/>
          <p:nvPr/>
        </p:nvSpPr>
        <p:spPr>
          <a:xfrm>
            <a:off x="7915815" y="1580532"/>
            <a:ext cx="2962082" cy="624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130" name="TextBox 129"/>
          <p:cNvSpPr txBox="1"/>
          <p:nvPr/>
        </p:nvSpPr>
        <p:spPr>
          <a:xfrm>
            <a:off x="7875410" y="1572645"/>
            <a:ext cx="3183470" cy="415498"/>
          </a:xfrm>
          <a:prstGeom prst="rect">
            <a:avLst/>
          </a:prstGeom>
          <a:noFill/>
        </p:spPr>
        <p:txBody>
          <a:bodyPr wrap="square" rtlCol="0">
            <a:spAutoFit/>
          </a:bodyPr>
          <a:lstStyle/>
          <a:p>
            <a:r>
              <a:rPr lang="fi-FI" sz="700" b="1" dirty="0" smtClean="0"/>
              <a:t>PARTNERS: AALTO UNIVERSITY +  CITY OF HELSINKI</a:t>
            </a:r>
          </a:p>
          <a:p>
            <a:r>
              <a:rPr lang="fi-FI" sz="700" b="1" dirty="0" smtClean="0"/>
              <a:t> LEADING PILOT LANDSCAPE: SITE IN THE METROPOLITAN AREA OF HELSINKI (PIHLAJAMÄKI DISTRICT)</a:t>
            </a:r>
            <a:endParaRPr lang="fi-FI" sz="700" b="1" dirty="0"/>
          </a:p>
        </p:txBody>
      </p:sp>
      <p:sp>
        <p:nvSpPr>
          <p:cNvPr id="137" name="Oval 136"/>
          <p:cNvSpPr/>
          <p:nvPr/>
        </p:nvSpPr>
        <p:spPr>
          <a:xfrm>
            <a:off x="9176777" y="1859023"/>
            <a:ext cx="190500" cy="190500"/>
          </a:xfrm>
          <a:prstGeom prst="ellipse">
            <a:avLst/>
          </a:prstGeom>
          <a:solidFill>
            <a:srgbClr val="862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143" name="Oval 142"/>
          <p:cNvSpPr/>
          <p:nvPr/>
        </p:nvSpPr>
        <p:spPr>
          <a:xfrm>
            <a:off x="9570069" y="1864014"/>
            <a:ext cx="190500" cy="1905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pic>
        <p:nvPicPr>
          <p:cNvPr id="144" name="Picture 143"/>
          <p:cNvPicPr>
            <a:picLocks noChangeAspect="1"/>
          </p:cNvPicPr>
          <p:nvPr/>
        </p:nvPicPr>
        <p:blipFill rotWithShape="1">
          <a:blip r:embed="rId12">
            <a:clrChange>
              <a:clrFrom>
                <a:srgbClr val="EBF0F5"/>
              </a:clrFrom>
              <a:clrTo>
                <a:srgbClr val="EBF0F5">
                  <a:alpha val="0"/>
                </a:srgbClr>
              </a:clrTo>
            </a:clrChange>
          </a:blip>
          <a:srcRect l="25653" t="48762" r="65266" b="35110"/>
          <a:stretch/>
        </p:blipFill>
        <p:spPr>
          <a:xfrm>
            <a:off x="9298950" y="1844318"/>
            <a:ext cx="230428" cy="223795"/>
          </a:xfrm>
          <a:prstGeom prst="rect">
            <a:avLst/>
          </a:prstGeom>
        </p:spPr>
      </p:pic>
      <p:grpSp>
        <p:nvGrpSpPr>
          <p:cNvPr id="146" name="Group 145"/>
          <p:cNvGrpSpPr/>
          <p:nvPr/>
        </p:nvGrpSpPr>
        <p:grpSpPr>
          <a:xfrm>
            <a:off x="8907568" y="1880062"/>
            <a:ext cx="178688" cy="178688"/>
            <a:chOff x="4349055" y="2551458"/>
            <a:chExt cx="178688" cy="178688"/>
          </a:xfrm>
        </p:grpSpPr>
        <p:sp>
          <p:nvSpPr>
            <p:cNvPr id="147" name="Oval 146"/>
            <p:cNvSpPr/>
            <p:nvPr/>
          </p:nvSpPr>
          <p:spPr>
            <a:xfrm>
              <a:off x="4398765" y="2600400"/>
              <a:ext cx="79268" cy="7926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148" name="Oval 147"/>
            <p:cNvSpPr/>
            <p:nvPr/>
          </p:nvSpPr>
          <p:spPr>
            <a:xfrm>
              <a:off x="4349055" y="2551458"/>
              <a:ext cx="178688" cy="17868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grpSp>
      <p:sp>
        <p:nvSpPr>
          <p:cNvPr id="149" name="Oval 148"/>
          <p:cNvSpPr/>
          <p:nvPr/>
        </p:nvSpPr>
        <p:spPr>
          <a:xfrm>
            <a:off x="7604963" y="6240397"/>
            <a:ext cx="82966" cy="82966"/>
          </a:xfrm>
          <a:prstGeom prst="ellipse">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150" name="Oval 149"/>
          <p:cNvSpPr/>
          <p:nvPr/>
        </p:nvSpPr>
        <p:spPr>
          <a:xfrm>
            <a:off x="8312913" y="4946789"/>
            <a:ext cx="190500" cy="1905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152" name="Oval 151"/>
          <p:cNvSpPr/>
          <p:nvPr/>
        </p:nvSpPr>
        <p:spPr>
          <a:xfrm>
            <a:off x="9518388" y="5049487"/>
            <a:ext cx="82966" cy="82966"/>
          </a:xfrm>
          <a:prstGeom prst="ellipse">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pic>
        <p:nvPicPr>
          <p:cNvPr id="2" name="Picture 1"/>
          <p:cNvPicPr>
            <a:picLocks noChangeAspect="1"/>
          </p:cNvPicPr>
          <p:nvPr/>
        </p:nvPicPr>
        <p:blipFill rotWithShape="1">
          <a:blip r:embed="rId13">
            <a:clrChange>
              <a:clrFrom>
                <a:srgbClr val="EBF0F5"/>
              </a:clrFrom>
              <a:clrTo>
                <a:srgbClr val="EBF0F5">
                  <a:alpha val="0"/>
                </a:srgbClr>
              </a:clrTo>
            </a:clrChange>
          </a:blip>
          <a:srcRect t="36568" r="75247" b="27959"/>
          <a:stretch/>
        </p:blipFill>
        <p:spPr>
          <a:xfrm>
            <a:off x="8387670" y="4914328"/>
            <a:ext cx="308345" cy="248553"/>
          </a:xfrm>
          <a:prstGeom prst="rect">
            <a:avLst/>
          </a:prstGeom>
        </p:spPr>
      </p:pic>
      <p:pic>
        <p:nvPicPr>
          <p:cNvPr id="6" name="Picture 5"/>
          <p:cNvPicPr>
            <a:picLocks noChangeAspect="1"/>
          </p:cNvPicPr>
          <p:nvPr/>
        </p:nvPicPr>
        <p:blipFill rotWithShape="1">
          <a:blip r:embed="rId14">
            <a:clrChange>
              <a:clrFrom>
                <a:srgbClr val="EBF0F5"/>
              </a:clrFrom>
              <a:clrTo>
                <a:srgbClr val="EBF0F5">
                  <a:alpha val="0"/>
                </a:srgbClr>
              </a:clrTo>
            </a:clrChange>
          </a:blip>
          <a:srcRect l="27732" t="13315" r="53251" b="55792"/>
          <a:stretch/>
        </p:blipFill>
        <p:spPr>
          <a:xfrm>
            <a:off x="9689055" y="1837297"/>
            <a:ext cx="252591" cy="230816"/>
          </a:xfrm>
          <a:prstGeom prst="rect">
            <a:avLst/>
          </a:prstGeom>
        </p:spPr>
      </p:pic>
      <p:sp>
        <p:nvSpPr>
          <p:cNvPr id="112" name="Oval 111"/>
          <p:cNvSpPr/>
          <p:nvPr/>
        </p:nvSpPr>
        <p:spPr>
          <a:xfrm>
            <a:off x="6606998" y="3252402"/>
            <a:ext cx="79613" cy="79613"/>
          </a:xfrm>
          <a:prstGeom prst="ellipse">
            <a:avLst/>
          </a:prstGeom>
          <a:solidFill>
            <a:srgbClr val="FFC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135" name="Oval 134"/>
          <p:cNvSpPr/>
          <p:nvPr/>
        </p:nvSpPr>
        <p:spPr>
          <a:xfrm>
            <a:off x="10015432" y="1913774"/>
            <a:ext cx="79613" cy="79613"/>
          </a:xfrm>
          <a:prstGeom prst="ellipse">
            <a:avLst/>
          </a:prstGeom>
          <a:solidFill>
            <a:srgbClr val="FFC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119" name="Rectangle 118"/>
          <p:cNvSpPr/>
          <p:nvPr/>
        </p:nvSpPr>
        <p:spPr>
          <a:xfrm>
            <a:off x="7915815" y="403184"/>
            <a:ext cx="2962082" cy="573392"/>
          </a:xfrm>
          <a:prstGeom prst="rect">
            <a:avLst/>
          </a:prstGeom>
          <a:solidFill>
            <a:schemeClr val="accent1">
              <a:lumMod val="40000"/>
              <a:lumOff val="60000"/>
              <a:alpha val="50000"/>
            </a:schemeClr>
          </a:solidFill>
          <a:ln w="19050">
            <a:solidFill>
              <a:srgbClr val="549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84" name="Oval 83"/>
          <p:cNvSpPr/>
          <p:nvPr/>
        </p:nvSpPr>
        <p:spPr>
          <a:xfrm>
            <a:off x="8838137" y="811624"/>
            <a:ext cx="79268" cy="79268"/>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99" name="TextBox 98"/>
          <p:cNvSpPr txBox="1"/>
          <p:nvPr/>
        </p:nvSpPr>
        <p:spPr>
          <a:xfrm>
            <a:off x="8312914" y="427043"/>
            <a:ext cx="2674446" cy="415498"/>
          </a:xfrm>
          <a:prstGeom prst="rect">
            <a:avLst/>
          </a:prstGeom>
          <a:noFill/>
        </p:spPr>
        <p:txBody>
          <a:bodyPr wrap="square" rtlCol="0">
            <a:spAutoFit/>
          </a:bodyPr>
          <a:lstStyle/>
          <a:p>
            <a:pPr>
              <a:lnSpc>
                <a:spcPct val="150000"/>
              </a:lnSpc>
            </a:pPr>
            <a:r>
              <a:rPr lang="fi-FI" sz="700" dirty="0" smtClean="0"/>
              <a:t>MULTIPLIER PILOT LANDSCAPE: TORNIO RIVER VALLEY (FI-SE))</a:t>
            </a:r>
          </a:p>
          <a:p>
            <a:pPr>
              <a:lnSpc>
                <a:spcPct val="150000"/>
              </a:lnSpc>
            </a:pPr>
            <a:r>
              <a:rPr lang="fi-FI" sz="700" dirty="0" smtClean="0"/>
              <a:t>REGIONAL THIRD  PARTY: LANDSCAPE OBSERVATORY OF FINLAND</a:t>
            </a:r>
            <a:endParaRPr lang="fi-FI" sz="700" dirty="0"/>
          </a:p>
        </p:txBody>
      </p:sp>
      <p:sp>
        <p:nvSpPr>
          <p:cNvPr id="118" name="Oval 117"/>
          <p:cNvSpPr/>
          <p:nvPr/>
        </p:nvSpPr>
        <p:spPr>
          <a:xfrm>
            <a:off x="8983384" y="809782"/>
            <a:ext cx="79613" cy="79613"/>
          </a:xfrm>
          <a:prstGeom prst="ellipse">
            <a:avLst/>
          </a:prstGeom>
          <a:solidFill>
            <a:srgbClr val="FFC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p>
        </p:txBody>
      </p:sp>
    </p:spTree>
    <p:extLst>
      <p:ext uri="{BB962C8B-B14F-4D97-AF65-F5344CB8AC3E}">
        <p14:creationId xmlns:p14="http://schemas.microsoft.com/office/powerpoint/2010/main" val="2849518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7145" y="88122"/>
            <a:ext cx="10868526" cy="410494"/>
          </a:xfrm>
        </p:spPr>
        <p:txBody>
          <a:bodyPr>
            <a:noAutofit/>
          </a:bodyPr>
          <a:lstStyle/>
          <a:p>
            <a:pPr algn="l">
              <a:lnSpc>
                <a:spcPts val="1600"/>
              </a:lnSpc>
            </a:pPr>
            <a:r>
              <a:rPr lang="en-US" sz="1400" b="1" spc="100" dirty="0" smtClean="0"/>
              <a:t>AELCLIC PATHFINDER_WORK PACKAGES &amp; BUDGET (+ Partners and Pilot Landscapes)</a:t>
            </a:r>
            <a:endParaRPr lang="en-US" sz="1100" spc="100" dirty="0"/>
          </a:p>
        </p:txBody>
      </p:sp>
      <p:sp>
        <p:nvSpPr>
          <p:cNvPr id="2" name="Rectangle 1"/>
          <p:cNvSpPr/>
          <p:nvPr/>
        </p:nvSpPr>
        <p:spPr>
          <a:xfrm>
            <a:off x="213848" y="612055"/>
            <a:ext cx="11642015" cy="11096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2" name="Rectangle 121"/>
          <p:cNvSpPr/>
          <p:nvPr/>
        </p:nvSpPr>
        <p:spPr>
          <a:xfrm>
            <a:off x="213847" y="1804220"/>
            <a:ext cx="2839068" cy="4760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Box 4"/>
          <p:cNvSpPr txBox="1"/>
          <p:nvPr/>
        </p:nvSpPr>
        <p:spPr>
          <a:xfrm>
            <a:off x="213847" y="612056"/>
            <a:ext cx="7824018" cy="954107"/>
          </a:xfrm>
          <a:prstGeom prst="rect">
            <a:avLst/>
          </a:prstGeom>
          <a:noFill/>
        </p:spPr>
        <p:txBody>
          <a:bodyPr wrap="square" rtlCol="0">
            <a:spAutoFit/>
          </a:bodyPr>
          <a:lstStyle/>
          <a:p>
            <a:r>
              <a:rPr lang="fi-FI" sz="1100" b="1" dirty="0" smtClean="0"/>
              <a:t>WP1: </a:t>
            </a:r>
            <a:r>
              <a:rPr lang="fi-FI" sz="1100" b="1" dirty="0" err="1" smtClean="0"/>
              <a:t>Coordination</a:t>
            </a:r>
            <a:endParaRPr lang="fi-FI" sz="1100" b="1" dirty="0"/>
          </a:p>
          <a:p>
            <a:pPr marL="171450" indent="-171450">
              <a:buFont typeface="Arial" panose="020B0604020202020204" pitchFamily="34" charset="0"/>
              <a:buChar char="•"/>
            </a:pPr>
            <a:r>
              <a:rPr lang="fi-FI" sz="900" b="1" dirty="0" smtClean="0"/>
              <a:t>RESPONSIBLE</a:t>
            </a:r>
            <a:r>
              <a:rPr lang="fi-FI" sz="900" dirty="0" smtClean="0"/>
              <a:t>: Aalto </a:t>
            </a:r>
            <a:r>
              <a:rPr lang="fi-FI" sz="900" dirty="0" err="1" smtClean="0"/>
              <a:t>University</a:t>
            </a:r>
            <a:endParaRPr lang="fi-FI" sz="900" dirty="0" smtClean="0"/>
          </a:p>
          <a:p>
            <a:pPr marL="171450" indent="-171450">
              <a:buFont typeface="Arial" panose="020B0604020202020204" pitchFamily="34" charset="0"/>
              <a:buChar char="•"/>
            </a:pPr>
            <a:r>
              <a:rPr lang="fi-FI" sz="900" b="1" dirty="0" smtClean="0"/>
              <a:t>TASKS: </a:t>
            </a:r>
            <a:r>
              <a:rPr lang="fi-FI" sz="900" dirty="0" err="1" smtClean="0"/>
              <a:t>Coordination</a:t>
            </a:r>
            <a:r>
              <a:rPr lang="fi-FI" sz="900" dirty="0" smtClean="0"/>
              <a:t>, General </a:t>
            </a:r>
            <a:r>
              <a:rPr lang="fi-FI" sz="900" dirty="0" err="1" smtClean="0"/>
              <a:t>Dissemination</a:t>
            </a:r>
            <a:r>
              <a:rPr lang="fi-FI" sz="900" dirty="0" smtClean="0"/>
              <a:t> and Web of </a:t>
            </a:r>
            <a:r>
              <a:rPr lang="fi-FI" sz="900" dirty="0" err="1" smtClean="0"/>
              <a:t>the</a:t>
            </a:r>
            <a:r>
              <a:rPr lang="fi-FI" sz="900" dirty="0" smtClean="0"/>
              <a:t> Project</a:t>
            </a:r>
          </a:p>
          <a:p>
            <a:pPr marL="171450" indent="-171450">
              <a:buFont typeface="Arial" panose="020B0604020202020204" pitchFamily="34" charset="0"/>
              <a:buChar char="•"/>
            </a:pPr>
            <a:r>
              <a:rPr lang="fi-FI" sz="900" b="1" dirty="0" smtClean="0"/>
              <a:t>BUDGET:  </a:t>
            </a:r>
            <a:r>
              <a:rPr lang="fi-FI" sz="900" dirty="0" smtClean="0"/>
              <a:t>3,500 € + 25% </a:t>
            </a:r>
            <a:r>
              <a:rPr lang="fi-FI" sz="900" dirty="0" err="1" smtClean="0"/>
              <a:t>Co-funded</a:t>
            </a:r>
            <a:r>
              <a:rPr lang="fi-FI" sz="900" dirty="0" smtClean="0"/>
              <a:t> </a:t>
            </a:r>
            <a:r>
              <a:rPr lang="fi-FI" sz="900" dirty="0" err="1" smtClean="0"/>
              <a:t>by</a:t>
            </a:r>
            <a:r>
              <a:rPr lang="fi-FI" sz="900" dirty="0" smtClean="0"/>
              <a:t> Aalto </a:t>
            </a:r>
            <a:r>
              <a:rPr lang="fi-FI" sz="900" dirty="0" err="1" smtClean="0"/>
              <a:t>University</a:t>
            </a:r>
            <a:r>
              <a:rPr lang="fi-FI" sz="900" dirty="0" smtClean="0"/>
              <a:t> (875 €) = </a:t>
            </a:r>
            <a:r>
              <a:rPr lang="fi-FI" sz="900" b="1" dirty="0" smtClean="0">
                <a:solidFill>
                  <a:srgbClr val="C00000"/>
                </a:solidFill>
              </a:rPr>
              <a:t>4,375 €</a:t>
            </a:r>
          </a:p>
          <a:p>
            <a:endParaRPr lang="fi-FI" sz="900" dirty="0" smtClean="0"/>
          </a:p>
          <a:p>
            <a:endParaRPr lang="fi-FI" sz="900" dirty="0"/>
          </a:p>
        </p:txBody>
      </p:sp>
      <p:sp>
        <p:nvSpPr>
          <p:cNvPr id="154" name="Rectangle 153"/>
          <p:cNvSpPr/>
          <p:nvPr/>
        </p:nvSpPr>
        <p:spPr>
          <a:xfrm>
            <a:off x="309095" y="3061952"/>
            <a:ext cx="2640581" cy="13254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5" name="TextBox 154"/>
          <p:cNvSpPr txBox="1"/>
          <p:nvPr/>
        </p:nvSpPr>
        <p:spPr>
          <a:xfrm>
            <a:off x="189264" y="1875874"/>
            <a:ext cx="2760412" cy="954107"/>
          </a:xfrm>
          <a:prstGeom prst="rect">
            <a:avLst/>
          </a:prstGeom>
          <a:noFill/>
        </p:spPr>
        <p:txBody>
          <a:bodyPr wrap="square" rtlCol="0">
            <a:spAutoFit/>
          </a:bodyPr>
          <a:lstStyle/>
          <a:p>
            <a:r>
              <a:rPr lang="fi-FI" sz="1100" b="1" dirty="0" smtClean="0"/>
              <a:t>WP2: </a:t>
            </a:r>
            <a:r>
              <a:rPr lang="fi-FI" sz="1100" b="1" dirty="0" err="1" smtClean="0"/>
              <a:t>Implementation</a:t>
            </a:r>
            <a:r>
              <a:rPr lang="fi-FI" sz="1100" b="1" dirty="0" smtClean="0"/>
              <a:t> </a:t>
            </a:r>
            <a:r>
              <a:rPr lang="fi-FI" sz="1100" b="1" dirty="0" err="1" smtClean="0"/>
              <a:t>Northern</a:t>
            </a:r>
            <a:r>
              <a:rPr lang="fi-FI" sz="1100" b="1" dirty="0" smtClean="0"/>
              <a:t> Europe</a:t>
            </a:r>
            <a:endParaRPr lang="fi-FI" sz="1100" b="1" dirty="0"/>
          </a:p>
          <a:p>
            <a:pPr marL="171450" indent="-171450">
              <a:buFont typeface="Arial" panose="020B0604020202020204" pitchFamily="34" charset="0"/>
              <a:buChar char="•"/>
            </a:pPr>
            <a:r>
              <a:rPr lang="fi-FI" sz="900" dirty="0" smtClean="0"/>
              <a:t>RESPONSIBLE: Aalto </a:t>
            </a:r>
            <a:r>
              <a:rPr lang="fi-FI" sz="900" dirty="0" err="1" smtClean="0"/>
              <a:t>University</a:t>
            </a:r>
            <a:endParaRPr lang="fi-FI" sz="900" dirty="0" smtClean="0"/>
          </a:p>
          <a:p>
            <a:pPr marL="171450" indent="-171450">
              <a:buFont typeface="Arial" panose="020B0604020202020204" pitchFamily="34" charset="0"/>
              <a:buChar char="•"/>
            </a:pPr>
            <a:r>
              <a:rPr lang="fi-FI" sz="900" dirty="0" smtClean="0"/>
              <a:t>TASKS: Definition of </a:t>
            </a:r>
            <a:r>
              <a:rPr lang="fi-FI" sz="900" dirty="0" err="1" smtClean="0"/>
              <a:t>models</a:t>
            </a:r>
            <a:r>
              <a:rPr lang="fi-FI" sz="900" dirty="0" smtClean="0"/>
              <a:t> and </a:t>
            </a:r>
            <a:r>
              <a:rPr lang="fi-FI" sz="900" dirty="0" err="1" smtClean="0"/>
              <a:t>Consortia</a:t>
            </a:r>
            <a:r>
              <a:rPr lang="fi-FI" sz="900" dirty="0" smtClean="0"/>
              <a:t> in </a:t>
            </a:r>
            <a:r>
              <a:rPr lang="fi-FI" sz="900" dirty="0" err="1" smtClean="0"/>
              <a:t>the</a:t>
            </a:r>
            <a:r>
              <a:rPr lang="fi-FI" sz="900" dirty="0" smtClean="0"/>
              <a:t> </a:t>
            </a:r>
            <a:r>
              <a:rPr lang="fi-FI" sz="900" dirty="0" err="1" smtClean="0"/>
              <a:t>Finnish</a:t>
            </a:r>
            <a:r>
              <a:rPr lang="fi-FI" sz="900" dirty="0" smtClean="0"/>
              <a:t>, </a:t>
            </a:r>
            <a:r>
              <a:rPr lang="fi-FI" sz="900" dirty="0" err="1" smtClean="0"/>
              <a:t>Danish</a:t>
            </a:r>
            <a:r>
              <a:rPr lang="fi-FI" sz="900" dirty="0" smtClean="0"/>
              <a:t> (and </a:t>
            </a:r>
            <a:r>
              <a:rPr lang="fi-FI" sz="900" dirty="0" err="1" smtClean="0"/>
              <a:t>Swedish</a:t>
            </a:r>
            <a:r>
              <a:rPr lang="fi-FI" sz="900" dirty="0" smtClean="0"/>
              <a:t>) </a:t>
            </a:r>
            <a:r>
              <a:rPr lang="fi-FI" sz="900" dirty="0" err="1" smtClean="0"/>
              <a:t>Pilot</a:t>
            </a:r>
            <a:r>
              <a:rPr lang="fi-FI" sz="900" dirty="0" smtClean="0"/>
              <a:t> </a:t>
            </a:r>
            <a:r>
              <a:rPr lang="fi-FI" sz="900" dirty="0" err="1" smtClean="0"/>
              <a:t>Landscapes</a:t>
            </a:r>
            <a:r>
              <a:rPr lang="fi-FI" sz="900" dirty="0" smtClean="0"/>
              <a:t>.</a:t>
            </a:r>
          </a:p>
          <a:p>
            <a:pPr marL="171450" indent="-171450">
              <a:buFont typeface="Arial" panose="020B0604020202020204" pitchFamily="34" charset="0"/>
              <a:buChar char="•"/>
            </a:pPr>
            <a:r>
              <a:rPr lang="fi-FI" sz="900" dirty="0" smtClean="0"/>
              <a:t>BUDGET:  25,500 € + 25% </a:t>
            </a:r>
            <a:r>
              <a:rPr lang="fi-FI" sz="900" dirty="0" err="1" smtClean="0"/>
              <a:t>Co-funded</a:t>
            </a:r>
            <a:r>
              <a:rPr lang="fi-FI" sz="900" dirty="0" smtClean="0"/>
              <a:t> </a:t>
            </a:r>
            <a:r>
              <a:rPr lang="fi-FI" sz="900" dirty="0" err="1" smtClean="0"/>
              <a:t>by</a:t>
            </a:r>
            <a:r>
              <a:rPr lang="fi-FI" sz="900" dirty="0" smtClean="0"/>
              <a:t> Aalto </a:t>
            </a:r>
            <a:r>
              <a:rPr lang="fi-FI" sz="900" dirty="0" err="1" smtClean="0"/>
              <a:t>University</a:t>
            </a:r>
            <a:r>
              <a:rPr lang="fi-FI" sz="900" dirty="0" smtClean="0"/>
              <a:t> (6,375 €) </a:t>
            </a:r>
            <a:r>
              <a:rPr lang="fi-FI" sz="900" b="1" dirty="0" smtClean="0">
                <a:solidFill>
                  <a:srgbClr val="C00000"/>
                </a:solidFill>
              </a:rPr>
              <a:t>= 31,875 €</a:t>
            </a:r>
            <a:endParaRPr lang="fi-FI" sz="900" b="1" dirty="0">
              <a:solidFill>
                <a:srgbClr val="C00000"/>
              </a:solidFill>
            </a:endParaRPr>
          </a:p>
        </p:txBody>
      </p:sp>
      <p:sp>
        <p:nvSpPr>
          <p:cNvPr id="156" name="TextBox 155"/>
          <p:cNvSpPr txBox="1"/>
          <p:nvPr/>
        </p:nvSpPr>
        <p:spPr>
          <a:xfrm>
            <a:off x="313089" y="3112585"/>
            <a:ext cx="2632592" cy="1369606"/>
          </a:xfrm>
          <a:prstGeom prst="rect">
            <a:avLst/>
          </a:prstGeom>
          <a:noFill/>
        </p:spPr>
        <p:txBody>
          <a:bodyPr wrap="square" rtlCol="0">
            <a:spAutoFit/>
          </a:bodyPr>
          <a:lstStyle/>
          <a:p>
            <a:r>
              <a:rPr lang="fi-FI" sz="1000" b="1" dirty="0" smtClean="0">
                <a:solidFill>
                  <a:schemeClr val="tx1">
                    <a:lumMod val="65000"/>
                    <a:lumOff val="35000"/>
                  </a:schemeClr>
                </a:solidFill>
              </a:rPr>
              <a:t>BUDGET_2: Collaboration in </a:t>
            </a:r>
            <a:r>
              <a:rPr lang="fi-FI" sz="1000" b="1" dirty="0" err="1" smtClean="0">
                <a:solidFill>
                  <a:schemeClr val="tx1">
                    <a:lumMod val="65000"/>
                    <a:lumOff val="35000"/>
                  </a:schemeClr>
                </a:solidFill>
              </a:rPr>
              <a:t>the</a:t>
            </a:r>
            <a:r>
              <a:rPr lang="fi-FI" sz="1000" b="1" smtClean="0">
                <a:solidFill>
                  <a:schemeClr val="tx1">
                    <a:lumMod val="65000"/>
                    <a:lumOff val="35000"/>
                  </a:schemeClr>
                </a:solidFill>
              </a:rPr>
              <a:t> </a:t>
            </a:r>
            <a:r>
              <a:rPr lang="fi-FI" sz="1000" b="1" smtClean="0">
                <a:solidFill>
                  <a:schemeClr val="tx1">
                    <a:lumMod val="65000"/>
                    <a:lumOff val="35000"/>
                  </a:schemeClr>
                </a:solidFill>
              </a:rPr>
              <a:t>Pihlajamäki District</a:t>
            </a:r>
            <a:r>
              <a:rPr lang="fi-FI" sz="1000" b="1" dirty="0" smtClean="0">
                <a:solidFill>
                  <a:schemeClr val="tx1">
                    <a:lumMod val="65000"/>
                    <a:lumOff val="35000"/>
                  </a:schemeClr>
                </a:solidFill>
              </a:rPr>
              <a:t>? </a:t>
            </a:r>
            <a:r>
              <a:rPr lang="fi-FI" sz="1000" b="1" dirty="0" err="1" smtClean="0">
                <a:solidFill>
                  <a:schemeClr val="tx1">
                    <a:lumMod val="65000"/>
                    <a:lumOff val="35000"/>
                  </a:schemeClr>
                </a:solidFill>
              </a:rPr>
              <a:t>Pilot</a:t>
            </a:r>
            <a:r>
              <a:rPr lang="fi-FI" sz="1000" b="1" dirty="0" smtClean="0">
                <a:solidFill>
                  <a:schemeClr val="tx1">
                    <a:lumMod val="65000"/>
                    <a:lumOff val="35000"/>
                  </a:schemeClr>
                </a:solidFill>
              </a:rPr>
              <a:t> </a:t>
            </a:r>
            <a:r>
              <a:rPr lang="fi-FI" sz="1000" b="1" dirty="0" err="1" smtClean="0">
                <a:solidFill>
                  <a:schemeClr val="tx1">
                    <a:lumMod val="65000"/>
                    <a:lumOff val="35000"/>
                  </a:schemeClr>
                </a:solidFill>
              </a:rPr>
              <a:t>Landscape</a:t>
            </a:r>
            <a:r>
              <a:rPr lang="fi-FI" sz="1000" b="1" dirty="0" smtClean="0">
                <a:solidFill>
                  <a:schemeClr val="tx1">
                    <a:lumMod val="65000"/>
                    <a:lumOff val="35000"/>
                  </a:schemeClr>
                </a:solidFill>
              </a:rPr>
              <a:t> (Helsinki, FI)</a:t>
            </a:r>
          </a:p>
          <a:p>
            <a:pPr marL="171450" indent="-171450">
              <a:buFont typeface="Arial" panose="020B0604020202020204" pitchFamily="34" charset="0"/>
              <a:buChar char="•"/>
            </a:pPr>
            <a:r>
              <a:rPr lang="fi-FI" sz="900" b="1" dirty="0" smtClean="0">
                <a:solidFill>
                  <a:schemeClr val="tx1">
                    <a:lumMod val="65000"/>
                    <a:lumOff val="35000"/>
                  </a:schemeClr>
                </a:solidFill>
              </a:rPr>
              <a:t>RESPONSIBLE: </a:t>
            </a:r>
            <a:r>
              <a:rPr lang="fi-FI" sz="900" dirty="0" smtClean="0">
                <a:solidFill>
                  <a:schemeClr val="tx1">
                    <a:lumMod val="65000"/>
                    <a:lumOff val="35000"/>
                  </a:schemeClr>
                </a:solidFill>
              </a:rPr>
              <a:t>City of Helsinki </a:t>
            </a:r>
          </a:p>
          <a:p>
            <a:pPr marL="171450" indent="-171450">
              <a:buFont typeface="Arial" panose="020B0604020202020204" pitchFamily="34" charset="0"/>
              <a:buChar char="•"/>
            </a:pPr>
            <a:r>
              <a:rPr lang="fi-FI" sz="900" b="1" dirty="0" smtClean="0">
                <a:solidFill>
                  <a:schemeClr val="tx1">
                    <a:lumMod val="65000"/>
                    <a:lumOff val="35000"/>
                  </a:schemeClr>
                </a:solidFill>
              </a:rPr>
              <a:t>TASKS</a:t>
            </a:r>
            <a:r>
              <a:rPr lang="fi-FI" sz="900" dirty="0" smtClean="0">
                <a:solidFill>
                  <a:schemeClr val="tx1">
                    <a:lumMod val="65000"/>
                    <a:lumOff val="35000"/>
                  </a:schemeClr>
                </a:solidFill>
              </a:rPr>
              <a:t>: Collaboration in </a:t>
            </a:r>
            <a:r>
              <a:rPr lang="fi-FI" sz="900" dirty="0" err="1" smtClean="0">
                <a:solidFill>
                  <a:schemeClr val="tx1">
                    <a:lumMod val="65000"/>
                    <a:lumOff val="35000"/>
                  </a:schemeClr>
                </a:solidFill>
              </a:rPr>
              <a:t>the</a:t>
            </a:r>
            <a:r>
              <a:rPr lang="fi-FI" sz="900" dirty="0" smtClean="0">
                <a:solidFill>
                  <a:schemeClr val="tx1">
                    <a:lumMod val="65000"/>
                    <a:lumOff val="35000"/>
                  </a:schemeClr>
                </a:solidFill>
              </a:rPr>
              <a:t> definition of a </a:t>
            </a:r>
            <a:r>
              <a:rPr lang="fi-FI" sz="900" dirty="0" err="1" smtClean="0">
                <a:solidFill>
                  <a:schemeClr val="tx1">
                    <a:lumMod val="65000"/>
                    <a:lumOff val="35000"/>
                  </a:schemeClr>
                </a:solidFill>
              </a:rPr>
              <a:t>Consortium</a:t>
            </a:r>
            <a:r>
              <a:rPr lang="fi-FI" sz="900" dirty="0" smtClean="0">
                <a:solidFill>
                  <a:schemeClr val="tx1">
                    <a:lumMod val="65000"/>
                    <a:lumOff val="35000"/>
                  </a:schemeClr>
                </a:solidFill>
              </a:rPr>
              <a:t> for </a:t>
            </a:r>
            <a:r>
              <a:rPr lang="fi-FI" sz="900" dirty="0" err="1" smtClean="0">
                <a:solidFill>
                  <a:schemeClr val="tx1">
                    <a:lumMod val="65000"/>
                    <a:lumOff val="35000"/>
                  </a:schemeClr>
                </a:solidFill>
              </a:rPr>
              <a:t>the</a:t>
            </a:r>
            <a:r>
              <a:rPr lang="fi-FI" sz="900" dirty="0" smtClean="0">
                <a:solidFill>
                  <a:schemeClr val="tx1">
                    <a:lumMod val="65000"/>
                    <a:lumOff val="35000"/>
                  </a:schemeClr>
                </a:solidFill>
              </a:rPr>
              <a:t> Helsinki </a:t>
            </a:r>
            <a:r>
              <a:rPr lang="fi-FI" sz="900" dirty="0" err="1" smtClean="0">
                <a:solidFill>
                  <a:schemeClr val="tx1">
                    <a:lumMod val="65000"/>
                    <a:lumOff val="35000"/>
                  </a:schemeClr>
                </a:solidFill>
              </a:rPr>
              <a:t>Pilot</a:t>
            </a:r>
            <a:r>
              <a:rPr lang="fi-FI" sz="900" dirty="0" smtClean="0">
                <a:solidFill>
                  <a:schemeClr val="tx1">
                    <a:lumMod val="65000"/>
                    <a:lumOff val="35000"/>
                  </a:schemeClr>
                </a:solidFill>
              </a:rPr>
              <a:t> </a:t>
            </a:r>
            <a:r>
              <a:rPr lang="fi-FI" sz="900" dirty="0" err="1" smtClean="0">
                <a:solidFill>
                  <a:schemeClr val="tx1">
                    <a:lumMod val="65000"/>
                    <a:lumOff val="35000"/>
                  </a:schemeClr>
                </a:solidFill>
              </a:rPr>
              <a:t>Landscape</a:t>
            </a:r>
            <a:r>
              <a:rPr lang="fi-FI" sz="900" dirty="0" smtClean="0">
                <a:solidFill>
                  <a:schemeClr val="tx1">
                    <a:lumMod val="65000"/>
                    <a:lumOff val="35000"/>
                  </a:schemeClr>
                </a:solidFill>
              </a:rPr>
              <a:t> (</a:t>
            </a:r>
            <a:r>
              <a:rPr lang="fi-FI" sz="900" dirty="0" err="1" smtClean="0">
                <a:solidFill>
                  <a:schemeClr val="tx1">
                    <a:lumMod val="65000"/>
                    <a:lumOff val="35000"/>
                  </a:schemeClr>
                </a:solidFill>
              </a:rPr>
              <a:t>Pihlamäki</a:t>
            </a:r>
            <a:r>
              <a:rPr lang="fi-FI" sz="900" dirty="0">
                <a:solidFill>
                  <a:schemeClr val="tx1">
                    <a:lumMod val="65000"/>
                    <a:lumOff val="35000"/>
                  </a:schemeClr>
                </a:solidFill>
              </a:rPr>
              <a:t> </a:t>
            </a:r>
            <a:r>
              <a:rPr lang="fi-FI" sz="900" dirty="0" err="1" smtClean="0">
                <a:solidFill>
                  <a:schemeClr val="tx1">
                    <a:lumMod val="65000"/>
                    <a:lumOff val="35000"/>
                  </a:schemeClr>
                </a:solidFill>
              </a:rPr>
              <a:t>District</a:t>
            </a:r>
            <a:r>
              <a:rPr lang="fi-FI" sz="900" dirty="0" smtClean="0">
                <a:solidFill>
                  <a:schemeClr val="tx1">
                    <a:lumMod val="65000"/>
                    <a:lumOff val="35000"/>
                  </a:schemeClr>
                </a:solidFill>
              </a:rPr>
              <a:t>)</a:t>
            </a:r>
          </a:p>
          <a:p>
            <a:pPr marL="171450" indent="-171450">
              <a:buFont typeface="Arial" panose="020B0604020202020204" pitchFamily="34" charset="0"/>
              <a:buChar char="•"/>
            </a:pPr>
            <a:r>
              <a:rPr lang="fi-FI" sz="900" b="1" dirty="0" smtClean="0">
                <a:solidFill>
                  <a:schemeClr val="tx1">
                    <a:lumMod val="65000"/>
                    <a:lumOff val="35000"/>
                  </a:schemeClr>
                </a:solidFill>
              </a:rPr>
              <a:t>BUDGET:  </a:t>
            </a:r>
            <a:r>
              <a:rPr lang="fi-FI" sz="900" dirty="0" err="1" smtClean="0">
                <a:solidFill>
                  <a:srgbClr val="C00000"/>
                </a:solidFill>
              </a:rPr>
              <a:t>Managed</a:t>
            </a:r>
            <a:r>
              <a:rPr lang="fi-FI" sz="900" dirty="0" smtClean="0">
                <a:solidFill>
                  <a:srgbClr val="C00000"/>
                </a:solidFill>
              </a:rPr>
              <a:t> </a:t>
            </a:r>
            <a:r>
              <a:rPr lang="fi-FI" sz="900" dirty="0" err="1" smtClean="0">
                <a:solidFill>
                  <a:srgbClr val="C00000"/>
                </a:solidFill>
              </a:rPr>
              <a:t>by</a:t>
            </a:r>
            <a:r>
              <a:rPr lang="fi-FI" sz="900" dirty="0" smtClean="0">
                <a:solidFill>
                  <a:srgbClr val="C00000"/>
                </a:solidFill>
              </a:rPr>
              <a:t> Aalto </a:t>
            </a:r>
            <a:r>
              <a:rPr lang="fi-FI" sz="900" dirty="0" err="1" smtClean="0">
                <a:solidFill>
                  <a:srgbClr val="C00000"/>
                </a:solidFill>
              </a:rPr>
              <a:t>University</a:t>
            </a:r>
            <a:endParaRPr lang="fi-FI" sz="900" b="1" dirty="0">
              <a:solidFill>
                <a:srgbClr val="C00000"/>
              </a:solidFill>
            </a:endParaRPr>
          </a:p>
          <a:p>
            <a:endParaRPr lang="fi-FI" sz="900" dirty="0" smtClean="0"/>
          </a:p>
          <a:p>
            <a:endParaRPr lang="fi-FI" sz="900" dirty="0"/>
          </a:p>
        </p:txBody>
      </p:sp>
      <p:sp>
        <p:nvSpPr>
          <p:cNvPr id="173" name="Rectangle 172"/>
          <p:cNvSpPr/>
          <p:nvPr/>
        </p:nvSpPr>
        <p:spPr>
          <a:xfrm>
            <a:off x="3148163" y="1804220"/>
            <a:ext cx="2839068" cy="4760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4" name="Rectangle 173"/>
          <p:cNvSpPr/>
          <p:nvPr/>
        </p:nvSpPr>
        <p:spPr>
          <a:xfrm>
            <a:off x="3243411" y="3061952"/>
            <a:ext cx="2640581" cy="13254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5" name="TextBox 174"/>
          <p:cNvSpPr txBox="1"/>
          <p:nvPr/>
        </p:nvSpPr>
        <p:spPr>
          <a:xfrm>
            <a:off x="3123579" y="1875874"/>
            <a:ext cx="2831077" cy="954107"/>
          </a:xfrm>
          <a:prstGeom prst="rect">
            <a:avLst/>
          </a:prstGeom>
          <a:noFill/>
        </p:spPr>
        <p:txBody>
          <a:bodyPr wrap="square" rtlCol="0">
            <a:spAutoFit/>
          </a:bodyPr>
          <a:lstStyle/>
          <a:p>
            <a:r>
              <a:rPr lang="fi-FI" sz="1100" b="1" dirty="0" smtClean="0"/>
              <a:t>WP3: </a:t>
            </a:r>
            <a:r>
              <a:rPr lang="fi-FI" sz="1100" b="1" dirty="0" err="1" smtClean="0"/>
              <a:t>Implementation</a:t>
            </a:r>
            <a:r>
              <a:rPr lang="fi-FI" sz="1100" b="1" dirty="0" smtClean="0"/>
              <a:t> Atlantic-Alpine Europe</a:t>
            </a:r>
            <a:endParaRPr lang="fi-FI" sz="1100" b="1" dirty="0"/>
          </a:p>
          <a:p>
            <a:pPr marL="171450" indent="-171450">
              <a:buFont typeface="Arial" panose="020B0604020202020204" pitchFamily="34" charset="0"/>
              <a:buChar char="•"/>
            </a:pPr>
            <a:r>
              <a:rPr lang="fi-FI" sz="900" b="1" dirty="0" smtClean="0"/>
              <a:t>RESPONSIBLE: </a:t>
            </a:r>
            <a:r>
              <a:rPr lang="fi-FI" sz="900" dirty="0" err="1" smtClean="0"/>
              <a:t>Wageningen</a:t>
            </a:r>
            <a:r>
              <a:rPr lang="fi-FI" sz="900" dirty="0" smtClean="0"/>
              <a:t> </a:t>
            </a:r>
            <a:r>
              <a:rPr lang="fi-FI" sz="900" dirty="0" err="1" smtClean="0"/>
              <a:t>University</a:t>
            </a:r>
            <a:endParaRPr lang="fi-FI" sz="900" dirty="0" smtClean="0"/>
          </a:p>
          <a:p>
            <a:pPr marL="171450" indent="-171450">
              <a:buFont typeface="Arial" panose="020B0604020202020204" pitchFamily="34" charset="0"/>
              <a:buChar char="•"/>
            </a:pPr>
            <a:r>
              <a:rPr lang="fi-FI" sz="900" b="1" dirty="0" smtClean="0"/>
              <a:t>TASKS</a:t>
            </a:r>
            <a:r>
              <a:rPr lang="fi-FI" sz="900" dirty="0" smtClean="0"/>
              <a:t>: Definition of </a:t>
            </a:r>
            <a:r>
              <a:rPr lang="fi-FI" sz="900" dirty="0" err="1" smtClean="0"/>
              <a:t>models</a:t>
            </a:r>
            <a:r>
              <a:rPr lang="fi-FI" sz="900" dirty="0" smtClean="0"/>
              <a:t> and </a:t>
            </a:r>
            <a:r>
              <a:rPr lang="fi-FI" sz="900" dirty="0" err="1" smtClean="0"/>
              <a:t>Consortia</a:t>
            </a:r>
            <a:r>
              <a:rPr lang="fi-FI" sz="900" dirty="0" smtClean="0"/>
              <a:t> in </a:t>
            </a:r>
            <a:r>
              <a:rPr lang="fi-FI" sz="900" dirty="0" err="1" smtClean="0"/>
              <a:t>the</a:t>
            </a:r>
            <a:r>
              <a:rPr lang="fi-FI" sz="900" dirty="0" smtClean="0"/>
              <a:t> </a:t>
            </a:r>
            <a:r>
              <a:rPr lang="fi-FI" sz="900" dirty="0" err="1" smtClean="0"/>
              <a:t>Dutch</a:t>
            </a:r>
            <a:r>
              <a:rPr lang="fi-FI" sz="900" dirty="0" smtClean="0"/>
              <a:t>, </a:t>
            </a:r>
            <a:r>
              <a:rPr lang="fi-FI" sz="900" dirty="0" err="1" smtClean="0"/>
              <a:t>Irish</a:t>
            </a:r>
            <a:r>
              <a:rPr lang="fi-FI" sz="900" dirty="0" smtClean="0"/>
              <a:t> and </a:t>
            </a:r>
            <a:r>
              <a:rPr lang="fi-FI" sz="900" dirty="0" err="1" smtClean="0"/>
              <a:t>French</a:t>
            </a:r>
            <a:r>
              <a:rPr lang="fi-FI" sz="900" dirty="0" smtClean="0"/>
              <a:t> </a:t>
            </a:r>
            <a:r>
              <a:rPr lang="fi-FI" sz="900" dirty="0" err="1" smtClean="0"/>
              <a:t>Pilot</a:t>
            </a:r>
            <a:r>
              <a:rPr lang="fi-FI" sz="900" dirty="0" smtClean="0"/>
              <a:t> </a:t>
            </a:r>
            <a:r>
              <a:rPr lang="fi-FI" sz="900" dirty="0" err="1" smtClean="0"/>
              <a:t>Landscapes</a:t>
            </a:r>
            <a:r>
              <a:rPr lang="fi-FI" sz="900" dirty="0" smtClean="0"/>
              <a:t>.</a:t>
            </a:r>
          </a:p>
          <a:p>
            <a:pPr marL="171450" indent="-171450">
              <a:buFont typeface="Arial" panose="020B0604020202020204" pitchFamily="34" charset="0"/>
              <a:buChar char="•"/>
            </a:pPr>
            <a:r>
              <a:rPr lang="fi-FI" sz="900" b="1" dirty="0" smtClean="0"/>
              <a:t>BUDGET:  </a:t>
            </a:r>
            <a:r>
              <a:rPr lang="fi-FI" sz="900" dirty="0" smtClean="0"/>
              <a:t>29,500 € + 25% </a:t>
            </a:r>
            <a:r>
              <a:rPr lang="fi-FI" sz="900" dirty="0" err="1" smtClean="0"/>
              <a:t>Co-funded</a:t>
            </a:r>
            <a:r>
              <a:rPr lang="fi-FI" sz="900" dirty="0" smtClean="0"/>
              <a:t> </a:t>
            </a:r>
            <a:r>
              <a:rPr lang="fi-FI" sz="900" dirty="0" err="1" smtClean="0"/>
              <a:t>by</a:t>
            </a:r>
            <a:r>
              <a:rPr lang="fi-FI" sz="900" dirty="0" smtClean="0"/>
              <a:t> </a:t>
            </a:r>
            <a:r>
              <a:rPr lang="fi-FI" sz="900" dirty="0" err="1" smtClean="0"/>
              <a:t>University</a:t>
            </a:r>
            <a:r>
              <a:rPr lang="fi-FI" sz="900" dirty="0" smtClean="0"/>
              <a:t> of </a:t>
            </a:r>
            <a:r>
              <a:rPr lang="fi-FI" sz="900" dirty="0" err="1" smtClean="0"/>
              <a:t>Wageningen</a:t>
            </a:r>
            <a:r>
              <a:rPr lang="fi-FI" sz="900" dirty="0" smtClean="0"/>
              <a:t> (7,375 €) </a:t>
            </a:r>
            <a:r>
              <a:rPr lang="fi-FI" sz="900" b="1" dirty="0" smtClean="0">
                <a:solidFill>
                  <a:srgbClr val="C00000"/>
                </a:solidFill>
              </a:rPr>
              <a:t>= 36,875 €</a:t>
            </a:r>
            <a:endParaRPr lang="fi-FI" sz="900" b="1" dirty="0">
              <a:solidFill>
                <a:srgbClr val="C00000"/>
              </a:solidFill>
            </a:endParaRPr>
          </a:p>
        </p:txBody>
      </p:sp>
      <p:sp>
        <p:nvSpPr>
          <p:cNvPr id="176" name="TextBox 175"/>
          <p:cNvSpPr txBox="1"/>
          <p:nvPr/>
        </p:nvSpPr>
        <p:spPr>
          <a:xfrm>
            <a:off x="3255395" y="3112585"/>
            <a:ext cx="2632592" cy="1231106"/>
          </a:xfrm>
          <a:prstGeom prst="rect">
            <a:avLst/>
          </a:prstGeom>
          <a:noFill/>
        </p:spPr>
        <p:txBody>
          <a:bodyPr wrap="square" rtlCol="0">
            <a:spAutoFit/>
          </a:bodyPr>
          <a:lstStyle/>
          <a:p>
            <a:r>
              <a:rPr lang="fi-FI" sz="1000" b="1" dirty="0" smtClean="0">
                <a:solidFill>
                  <a:schemeClr val="tx1">
                    <a:lumMod val="65000"/>
                    <a:lumOff val="35000"/>
                  </a:schemeClr>
                </a:solidFill>
              </a:rPr>
              <a:t>BUDGET_3: Collaboration in </a:t>
            </a:r>
            <a:r>
              <a:rPr lang="fi-FI" sz="1000" b="1" dirty="0" err="1" smtClean="0">
                <a:solidFill>
                  <a:schemeClr val="tx1">
                    <a:lumMod val="65000"/>
                    <a:lumOff val="35000"/>
                  </a:schemeClr>
                </a:solidFill>
              </a:rPr>
              <a:t>the</a:t>
            </a:r>
            <a:r>
              <a:rPr lang="fi-FI" sz="1000" b="1" dirty="0" smtClean="0">
                <a:solidFill>
                  <a:schemeClr val="tx1">
                    <a:lumMod val="65000"/>
                    <a:lumOff val="35000"/>
                  </a:schemeClr>
                </a:solidFill>
              </a:rPr>
              <a:t>: </a:t>
            </a:r>
            <a:r>
              <a:rPr lang="en-US" sz="1000" b="1" dirty="0" smtClean="0">
                <a:solidFill>
                  <a:schemeClr val="tx1">
                    <a:lumMod val="65000"/>
                    <a:lumOff val="35000"/>
                  </a:schemeClr>
                </a:solidFill>
              </a:rPr>
              <a:t>Lowland </a:t>
            </a:r>
            <a:r>
              <a:rPr lang="en-US" sz="1000" b="1" dirty="0">
                <a:solidFill>
                  <a:schemeClr val="tx1">
                    <a:lumMod val="65000"/>
                    <a:lumOff val="35000"/>
                  </a:schemeClr>
                </a:solidFill>
              </a:rPr>
              <a:t>Peat and Polder Landscape of Holland</a:t>
            </a:r>
            <a:r>
              <a:rPr lang="fi-FI" sz="1000" b="1" dirty="0" smtClean="0">
                <a:solidFill>
                  <a:schemeClr val="tx1">
                    <a:lumMod val="65000"/>
                    <a:lumOff val="35000"/>
                  </a:schemeClr>
                </a:solidFill>
              </a:rPr>
              <a:t> (NL)</a:t>
            </a:r>
          </a:p>
          <a:p>
            <a:pPr marL="171450" indent="-171450">
              <a:buFont typeface="Arial" panose="020B0604020202020204" pitchFamily="34" charset="0"/>
              <a:buChar char="•"/>
            </a:pPr>
            <a:r>
              <a:rPr lang="fi-FI" sz="900" b="1" dirty="0" smtClean="0">
                <a:solidFill>
                  <a:schemeClr val="tx1">
                    <a:lumMod val="65000"/>
                    <a:lumOff val="35000"/>
                  </a:schemeClr>
                </a:solidFill>
              </a:rPr>
              <a:t>RESPONSIBLE: </a:t>
            </a:r>
            <a:r>
              <a:rPr lang="fi-FI" sz="900" dirty="0" err="1" smtClean="0">
                <a:solidFill>
                  <a:schemeClr val="tx1">
                    <a:lumMod val="65000"/>
                    <a:lumOff val="35000"/>
                  </a:schemeClr>
                </a:solidFill>
              </a:rPr>
              <a:t>Province</a:t>
            </a:r>
            <a:r>
              <a:rPr lang="fi-FI" sz="900" dirty="0" smtClean="0">
                <a:solidFill>
                  <a:schemeClr val="tx1">
                    <a:lumMod val="65000"/>
                    <a:lumOff val="35000"/>
                  </a:schemeClr>
                </a:solidFill>
              </a:rPr>
              <a:t> of </a:t>
            </a:r>
            <a:r>
              <a:rPr lang="fi-FI" sz="900" dirty="0" err="1" smtClean="0">
                <a:solidFill>
                  <a:schemeClr val="tx1">
                    <a:lumMod val="65000"/>
                    <a:lumOff val="35000"/>
                  </a:schemeClr>
                </a:solidFill>
              </a:rPr>
              <a:t>Zuid</a:t>
            </a:r>
            <a:r>
              <a:rPr lang="fi-FI" sz="900" dirty="0" smtClean="0">
                <a:solidFill>
                  <a:schemeClr val="tx1">
                    <a:lumMod val="65000"/>
                    <a:lumOff val="35000"/>
                  </a:schemeClr>
                </a:solidFill>
              </a:rPr>
              <a:t>-Holland</a:t>
            </a:r>
          </a:p>
          <a:p>
            <a:pPr marL="171450" indent="-171450">
              <a:buFont typeface="Arial" panose="020B0604020202020204" pitchFamily="34" charset="0"/>
              <a:buChar char="•"/>
            </a:pPr>
            <a:r>
              <a:rPr lang="fi-FI" sz="900" b="1" dirty="0" smtClean="0">
                <a:solidFill>
                  <a:schemeClr val="tx1">
                    <a:lumMod val="65000"/>
                    <a:lumOff val="35000"/>
                  </a:schemeClr>
                </a:solidFill>
              </a:rPr>
              <a:t>TASKS: </a:t>
            </a:r>
            <a:r>
              <a:rPr lang="fi-FI" sz="900" dirty="0" smtClean="0">
                <a:solidFill>
                  <a:schemeClr val="tx1">
                    <a:lumMod val="65000"/>
                    <a:lumOff val="35000"/>
                  </a:schemeClr>
                </a:solidFill>
              </a:rPr>
              <a:t>Collaboration in </a:t>
            </a:r>
            <a:r>
              <a:rPr lang="fi-FI" sz="900" dirty="0" err="1" smtClean="0">
                <a:solidFill>
                  <a:schemeClr val="tx1">
                    <a:lumMod val="65000"/>
                    <a:lumOff val="35000"/>
                  </a:schemeClr>
                </a:solidFill>
              </a:rPr>
              <a:t>the</a:t>
            </a:r>
            <a:r>
              <a:rPr lang="fi-FI" sz="900" dirty="0" smtClean="0">
                <a:solidFill>
                  <a:schemeClr val="tx1">
                    <a:lumMod val="65000"/>
                    <a:lumOff val="35000"/>
                  </a:schemeClr>
                </a:solidFill>
              </a:rPr>
              <a:t> definition of a </a:t>
            </a:r>
            <a:r>
              <a:rPr lang="fi-FI" sz="900" dirty="0" err="1" smtClean="0">
                <a:solidFill>
                  <a:schemeClr val="tx1">
                    <a:lumMod val="65000"/>
                    <a:lumOff val="35000"/>
                  </a:schemeClr>
                </a:solidFill>
              </a:rPr>
              <a:t>Consortium</a:t>
            </a:r>
            <a:r>
              <a:rPr lang="fi-FI" sz="900" dirty="0" smtClean="0">
                <a:solidFill>
                  <a:schemeClr val="tx1">
                    <a:lumMod val="65000"/>
                    <a:lumOff val="35000"/>
                  </a:schemeClr>
                </a:solidFill>
              </a:rPr>
              <a:t> for </a:t>
            </a:r>
            <a:r>
              <a:rPr lang="fi-FI" sz="900" dirty="0" err="1" smtClean="0">
                <a:solidFill>
                  <a:schemeClr val="tx1">
                    <a:lumMod val="65000"/>
                    <a:lumOff val="35000"/>
                  </a:schemeClr>
                </a:solidFill>
              </a:rPr>
              <a:t>the</a:t>
            </a:r>
            <a:r>
              <a:rPr lang="fi-FI" sz="900" dirty="0" smtClean="0">
                <a:solidFill>
                  <a:schemeClr val="tx1">
                    <a:lumMod val="65000"/>
                    <a:lumOff val="35000"/>
                  </a:schemeClr>
                </a:solidFill>
              </a:rPr>
              <a:t> ”</a:t>
            </a:r>
            <a:r>
              <a:rPr lang="en-US" sz="900" dirty="0">
                <a:solidFill>
                  <a:schemeClr val="tx1">
                    <a:lumMod val="65000"/>
                    <a:lumOff val="35000"/>
                  </a:schemeClr>
                </a:solidFill>
              </a:rPr>
              <a:t> Lowland Peat and Polder Landscape of Holland” </a:t>
            </a:r>
            <a:r>
              <a:rPr lang="en-US" sz="900" dirty="0" smtClean="0">
                <a:solidFill>
                  <a:schemeClr val="tx1">
                    <a:lumMod val="65000"/>
                    <a:lumOff val="35000"/>
                  </a:schemeClr>
                </a:solidFill>
              </a:rPr>
              <a:t>Pilot Landscape.</a:t>
            </a:r>
          </a:p>
          <a:p>
            <a:pPr marL="171450" indent="-171450">
              <a:buFont typeface="Arial" panose="020B0604020202020204" pitchFamily="34" charset="0"/>
              <a:buChar char="•"/>
            </a:pPr>
            <a:r>
              <a:rPr lang="fi-FI" sz="900" b="1" dirty="0" smtClean="0">
                <a:solidFill>
                  <a:schemeClr val="tx1">
                    <a:lumMod val="65000"/>
                    <a:lumOff val="35000"/>
                  </a:schemeClr>
                </a:solidFill>
              </a:rPr>
              <a:t>BUDGET: </a:t>
            </a:r>
            <a:r>
              <a:rPr lang="fi-FI" sz="900" dirty="0" err="1">
                <a:solidFill>
                  <a:srgbClr val="C00000"/>
                </a:solidFill>
              </a:rPr>
              <a:t>Managed</a:t>
            </a:r>
            <a:r>
              <a:rPr lang="fi-FI" sz="900" dirty="0">
                <a:solidFill>
                  <a:srgbClr val="C00000"/>
                </a:solidFill>
              </a:rPr>
              <a:t> </a:t>
            </a:r>
            <a:r>
              <a:rPr lang="fi-FI" sz="900" dirty="0" err="1">
                <a:solidFill>
                  <a:srgbClr val="C00000"/>
                </a:solidFill>
              </a:rPr>
              <a:t>by</a:t>
            </a:r>
            <a:r>
              <a:rPr lang="fi-FI" sz="900" dirty="0">
                <a:solidFill>
                  <a:srgbClr val="C00000"/>
                </a:solidFill>
              </a:rPr>
              <a:t> </a:t>
            </a:r>
            <a:r>
              <a:rPr lang="fi-FI" sz="900" dirty="0" err="1" smtClean="0">
                <a:solidFill>
                  <a:srgbClr val="C00000"/>
                </a:solidFill>
              </a:rPr>
              <a:t>Wageningen</a:t>
            </a:r>
            <a:r>
              <a:rPr lang="fi-FI" sz="900" dirty="0" smtClean="0">
                <a:solidFill>
                  <a:srgbClr val="C00000"/>
                </a:solidFill>
              </a:rPr>
              <a:t> </a:t>
            </a:r>
            <a:r>
              <a:rPr lang="fi-FI" sz="900" dirty="0" err="1" smtClean="0">
                <a:solidFill>
                  <a:srgbClr val="C00000"/>
                </a:solidFill>
              </a:rPr>
              <a:t>University</a:t>
            </a:r>
            <a:endParaRPr lang="fi-FI" sz="900" dirty="0" smtClean="0"/>
          </a:p>
          <a:p>
            <a:endParaRPr lang="fi-FI" sz="900" dirty="0"/>
          </a:p>
        </p:txBody>
      </p:sp>
      <p:sp>
        <p:nvSpPr>
          <p:cNvPr id="177" name="Rectangle 176"/>
          <p:cNvSpPr/>
          <p:nvPr/>
        </p:nvSpPr>
        <p:spPr>
          <a:xfrm>
            <a:off x="6082479" y="1804219"/>
            <a:ext cx="2839068" cy="476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8" name="Rectangle 177"/>
          <p:cNvSpPr/>
          <p:nvPr/>
        </p:nvSpPr>
        <p:spPr>
          <a:xfrm>
            <a:off x="6177727" y="3061952"/>
            <a:ext cx="2640581" cy="13254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9" name="TextBox 178"/>
          <p:cNvSpPr txBox="1"/>
          <p:nvPr/>
        </p:nvSpPr>
        <p:spPr>
          <a:xfrm>
            <a:off x="6057895" y="1875874"/>
            <a:ext cx="2863651" cy="954107"/>
          </a:xfrm>
          <a:prstGeom prst="rect">
            <a:avLst/>
          </a:prstGeom>
          <a:noFill/>
        </p:spPr>
        <p:txBody>
          <a:bodyPr wrap="square" rtlCol="0">
            <a:spAutoFit/>
          </a:bodyPr>
          <a:lstStyle/>
          <a:p>
            <a:r>
              <a:rPr lang="fi-FI" sz="1100" b="1" dirty="0" smtClean="0"/>
              <a:t>WP4: </a:t>
            </a:r>
            <a:r>
              <a:rPr lang="fi-FI" sz="1100" b="1" dirty="0" err="1" smtClean="0"/>
              <a:t>Implementation</a:t>
            </a:r>
            <a:r>
              <a:rPr lang="fi-FI" sz="1100" b="1" dirty="0" smtClean="0"/>
              <a:t> South-Western Europe</a:t>
            </a:r>
            <a:endParaRPr lang="fi-FI" sz="1100" b="1" dirty="0"/>
          </a:p>
          <a:p>
            <a:pPr marL="171450" indent="-171450">
              <a:buFont typeface="Arial" panose="020B0604020202020204" pitchFamily="34" charset="0"/>
              <a:buChar char="•"/>
            </a:pPr>
            <a:r>
              <a:rPr lang="fi-FI" sz="900" b="1" dirty="0" smtClean="0"/>
              <a:t>RESPONSIBLE: </a:t>
            </a:r>
            <a:r>
              <a:rPr lang="fi-FI" sz="900" dirty="0" err="1" smtClean="0"/>
              <a:t>Polytechnic</a:t>
            </a:r>
            <a:r>
              <a:rPr lang="fi-FI" sz="900" dirty="0" smtClean="0"/>
              <a:t> </a:t>
            </a:r>
            <a:r>
              <a:rPr lang="fi-FI" sz="900" dirty="0" err="1" smtClean="0"/>
              <a:t>University</a:t>
            </a:r>
            <a:r>
              <a:rPr lang="fi-FI" sz="900" dirty="0" smtClean="0"/>
              <a:t> of Valencia</a:t>
            </a:r>
          </a:p>
          <a:p>
            <a:pPr marL="171450" indent="-171450">
              <a:buFont typeface="Arial" panose="020B0604020202020204" pitchFamily="34" charset="0"/>
              <a:buChar char="•"/>
            </a:pPr>
            <a:r>
              <a:rPr lang="fi-FI" sz="900" b="1" dirty="0" smtClean="0"/>
              <a:t>TASKS: </a:t>
            </a:r>
            <a:r>
              <a:rPr lang="fi-FI" sz="900" dirty="0" smtClean="0"/>
              <a:t>Definition of </a:t>
            </a:r>
            <a:r>
              <a:rPr lang="fi-FI" sz="900" dirty="0" err="1" smtClean="0"/>
              <a:t>models</a:t>
            </a:r>
            <a:r>
              <a:rPr lang="fi-FI" sz="900" dirty="0" smtClean="0"/>
              <a:t> and </a:t>
            </a:r>
            <a:r>
              <a:rPr lang="fi-FI" sz="900" dirty="0" err="1" smtClean="0"/>
              <a:t>Consortia</a:t>
            </a:r>
            <a:r>
              <a:rPr lang="fi-FI" sz="900" dirty="0" smtClean="0"/>
              <a:t> in </a:t>
            </a:r>
            <a:r>
              <a:rPr lang="fi-FI" sz="900" dirty="0" err="1" smtClean="0"/>
              <a:t>the</a:t>
            </a:r>
            <a:r>
              <a:rPr lang="fi-FI" sz="900" dirty="0" smtClean="0"/>
              <a:t> Spanish and </a:t>
            </a:r>
            <a:r>
              <a:rPr lang="fi-FI" sz="900" dirty="0" err="1" smtClean="0"/>
              <a:t>Portuguese</a:t>
            </a:r>
            <a:r>
              <a:rPr lang="fi-FI" sz="900" dirty="0" smtClean="0"/>
              <a:t> </a:t>
            </a:r>
            <a:r>
              <a:rPr lang="fi-FI" sz="900" dirty="0" err="1" smtClean="0"/>
              <a:t>Pilot</a:t>
            </a:r>
            <a:r>
              <a:rPr lang="fi-FI" sz="900" dirty="0" smtClean="0"/>
              <a:t> </a:t>
            </a:r>
            <a:r>
              <a:rPr lang="fi-FI" sz="900" dirty="0" err="1" smtClean="0"/>
              <a:t>Landscapes</a:t>
            </a:r>
            <a:r>
              <a:rPr lang="fi-FI" sz="900" dirty="0" smtClean="0"/>
              <a:t>.</a:t>
            </a:r>
          </a:p>
          <a:p>
            <a:pPr marL="171450" indent="-171450">
              <a:buFont typeface="Arial" panose="020B0604020202020204" pitchFamily="34" charset="0"/>
              <a:buChar char="•"/>
            </a:pPr>
            <a:r>
              <a:rPr lang="fi-FI" sz="900" b="1" dirty="0" smtClean="0"/>
              <a:t>BUDGET:  </a:t>
            </a:r>
            <a:r>
              <a:rPr lang="fi-FI" sz="900" dirty="0" smtClean="0"/>
              <a:t>16,000 € + 25% </a:t>
            </a:r>
            <a:r>
              <a:rPr lang="fi-FI" sz="900" dirty="0" err="1" smtClean="0"/>
              <a:t>Co-funded</a:t>
            </a:r>
            <a:r>
              <a:rPr lang="fi-FI" sz="900" dirty="0" smtClean="0"/>
              <a:t> </a:t>
            </a:r>
            <a:r>
              <a:rPr lang="fi-FI" sz="900" dirty="0" err="1" smtClean="0"/>
              <a:t>by</a:t>
            </a:r>
            <a:r>
              <a:rPr lang="fi-FI" sz="900" dirty="0" smtClean="0"/>
              <a:t> </a:t>
            </a:r>
            <a:r>
              <a:rPr lang="fi-FI" sz="900" dirty="0" err="1" smtClean="0"/>
              <a:t>Polytechnic</a:t>
            </a:r>
            <a:r>
              <a:rPr lang="fi-FI" sz="900" dirty="0" smtClean="0"/>
              <a:t> </a:t>
            </a:r>
            <a:r>
              <a:rPr lang="fi-FI" sz="900" dirty="0" err="1" smtClean="0"/>
              <a:t>University</a:t>
            </a:r>
            <a:r>
              <a:rPr lang="fi-FI" sz="900" dirty="0" smtClean="0"/>
              <a:t> of Valencia (4,000 €) = </a:t>
            </a:r>
            <a:r>
              <a:rPr lang="fi-FI" sz="900" b="1" dirty="0" smtClean="0">
                <a:solidFill>
                  <a:srgbClr val="C00000"/>
                </a:solidFill>
              </a:rPr>
              <a:t>20,000 €</a:t>
            </a:r>
            <a:endParaRPr lang="fi-FI" sz="900" b="1" dirty="0">
              <a:solidFill>
                <a:srgbClr val="C00000"/>
              </a:solidFill>
            </a:endParaRPr>
          </a:p>
        </p:txBody>
      </p:sp>
      <p:sp>
        <p:nvSpPr>
          <p:cNvPr id="180" name="TextBox 179"/>
          <p:cNvSpPr txBox="1"/>
          <p:nvPr/>
        </p:nvSpPr>
        <p:spPr>
          <a:xfrm>
            <a:off x="6193705" y="3112585"/>
            <a:ext cx="2632592" cy="1231106"/>
          </a:xfrm>
          <a:prstGeom prst="rect">
            <a:avLst/>
          </a:prstGeom>
          <a:noFill/>
        </p:spPr>
        <p:txBody>
          <a:bodyPr wrap="square" rtlCol="0">
            <a:spAutoFit/>
          </a:bodyPr>
          <a:lstStyle/>
          <a:p>
            <a:r>
              <a:rPr lang="fi-FI" sz="1000" b="1" dirty="0" smtClean="0">
                <a:solidFill>
                  <a:schemeClr val="tx1">
                    <a:lumMod val="65000"/>
                    <a:lumOff val="35000"/>
                  </a:schemeClr>
                </a:solidFill>
              </a:rPr>
              <a:t>BUDGET_4: Collaboration in </a:t>
            </a:r>
            <a:r>
              <a:rPr lang="fi-FI" sz="1000" b="1" dirty="0" err="1" smtClean="0">
                <a:solidFill>
                  <a:schemeClr val="tx1">
                    <a:lumMod val="65000"/>
                    <a:lumOff val="35000"/>
                  </a:schemeClr>
                </a:solidFill>
              </a:rPr>
              <a:t>the</a:t>
            </a:r>
            <a:r>
              <a:rPr lang="fi-FI" sz="1000" b="1" dirty="0" smtClean="0">
                <a:solidFill>
                  <a:schemeClr val="tx1">
                    <a:lumMod val="65000"/>
                    <a:lumOff val="35000"/>
                  </a:schemeClr>
                </a:solidFill>
              </a:rPr>
              <a:t> </a:t>
            </a:r>
            <a:r>
              <a:rPr lang="fi-FI" sz="1000" b="1" dirty="0" err="1" smtClean="0">
                <a:solidFill>
                  <a:schemeClr val="tx1">
                    <a:lumMod val="65000"/>
                    <a:lumOff val="35000"/>
                  </a:schemeClr>
                </a:solidFill>
              </a:rPr>
              <a:t>Huerta</a:t>
            </a:r>
            <a:r>
              <a:rPr lang="fi-FI" sz="1000" b="1" dirty="0" smtClean="0">
                <a:solidFill>
                  <a:schemeClr val="tx1">
                    <a:lumMod val="65000"/>
                    <a:lumOff val="35000"/>
                  </a:schemeClr>
                </a:solidFill>
              </a:rPr>
              <a:t> de Valencia </a:t>
            </a:r>
            <a:r>
              <a:rPr lang="fi-FI" sz="1000" b="1" dirty="0" err="1" smtClean="0">
                <a:solidFill>
                  <a:schemeClr val="tx1">
                    <a:lumMod val="65000"/>
                    <a:lumOff val="35000"/>
                  </a:schemeClr>
                </a:solidFill>
              </a:rPr>
              <a:t>Pilot</a:t>
            </a:r>
            <a:r>
              <a:rPr lang="fi-FI" sz="1000" b="1" dirty="0" smtClean="0">
                <a:solidFill>
                  <a:schemeClr val="tx1">
                    <a:lumMod val="65000"/>
                    <a:lumOff val="35000"/>
                  </a:schemeClr>
                </a:solidFill>
              </a:rPr>
              <a:t> </a:t>
            </a:r>
            <a:r>
              <a:rPr lang="fi-FI" sz="1000" b="1" dirty="0" err="1" smtClean="0">
                <a:solidFill>
                  <a:schemeClr val="tx1">
                    <a:lumMod val="65000"/>
                    <a:lumOff val="35000"/>
                  </a:schemeClr>
                </a:solidFill>
              </a:rPr>
              <a:t>Landscape</a:t>
            </a:r>
            <a:r>
              <a:rPr lang="fi-FI" sz="1000" b="1" dirty="0" smtClean="0">
                <a:solidFill>
                  <a:schemeClr val="tx1">
                    <a:lumMod val="65000"/>
                    <a:lumOff val="35000"/>
                  </a:schemeClr>
                </a:solidFill>
              </a:rPr>
              <a:t> (ES)</a:t>
            </a:r>
          </a:p>
          <a:p>
            <a:pPr marL="171450" indent="-171450">
              <a:buFont typeface="Arial" panose="020B0604020202020204" pitchFamily="34" charset="0"/>
              <a:buChar char="•"/>
            </a:pPr>
            <a:r>
              <a:rPr lang="fi-FI" sz="900" b="1" dirty="0" smtClean="0">
                <a:solidFill>
                  <a:schemeClr val="tx1">
                    <a:lumMod val="65000"/>
                    <a:lumOff val="35000"/>
                  </a:schemeClr>
                </a:solidFill>
              </a:rPr>
              <a:t>RESPONSIBLE: </a:t>
            </a:r>
            <a:r>
              <a:rPr lang="fi-FI" sz="900" dirty="0" err="1" smtClean="0">
                <a:solidFill>
                  <a:schemeClr val="tx1">
                    <a:lumMod val="65000"/>
                    <a:lumOff val="35000"/>
                  </a:schemeClr>
                </a:solidFill>
              </a:rPr>
              <a:t>Las</a:t>
            </a:r>
            <a:r>
              <a:rPr lang="fi-FI" sz="900" dirty="0" smtClean="0">
                <a:solidFill>
                  <a:schemeClr val="tx1">
                    <a:lumMod val="65000"/>
                    <a:lumOff val="35000"/>
                  </a:schemeClr>
                </a:solidFill>
              </a:rPr>
              <a:t> </a:t>
            </a:r>
            <a:r>
              <a:rPr lang="fi-FI" sz="900" dirty="0" err="1" smtClean="0">
                <a:solidFill>
                  <a:schemeClr val="tx1">
                    <a:lumMod val="65000"/>
                    <a:lumOff val="35000"/>
                  </a:schemeClr>
                </a:solidFill>
              </a:rPr>
              <a:t>Naves</a:t>
            </a:r>
            <a:r>
              <a:rPr lang="fi-FI" sz="900" dirty="0" smtClean="0">
                <a:solidFill>
                  <a:schemeClr val="tx1">
                    <a:lumMod val="65000"/>
                    <a:lumOff val="35000"/>
                  </a:schemeClr>
                </a:solidFill>
              </a:rPr>
              <a:t>-City of Valencia</a:t>
            </a:r>
          </a:p>
          <a:p>
            <a:pPr marL="171450" indent="-171450">
              <a:buFont typeface="Arial" panose="020B0604020202020204" pitchFamily="34" charset="0"/>
              <a:buChar char="•"/>
            </a:pPr>
            <a:r>
              <a:rPr lang="fi-FI" sz="900" b="1" dirty="0" smtClean="0">
                <a:solidFill>
                  <a:schemeClr val="tx1">
                    <a:lumMod val="65000"/>
                    <a:lumOff val="35000"/>
                  </a:schemeClr>
                </a:solidFill>
              </a:rPr>
              <a:t>TASKS</a:t>
            </a:r>
            <a:r>
              <a:rPr lang="fi-FI" sz="900" dirty="0" smtClean="0">
                <a:solidFill>
                  <a:schemeClr val="tx1">
                    <a:lumMod val="65000"/>
                    <a:lumOff val="35000"/>
                  </a:schemeClr>
                </a:solidFill>
              </a:rPr>
              <a:t>: Collaboration in </a:t>
            </a:r>
            <a:r>
              <a:rPr lang="fi-FI" sz="900" dirty="0" err="1" smtClean="0">
                <a:solidFill>
                  <a:schemeClr val="tx1">
                    <a:lumMod val="65000"/>
                    <a:lumOff val="35000"/>
                  </a:schemeClr>
                </a:solidFill>
              </a:rPr>
              <a:t>the</a:t>
            </a:r>
            <a:r>
              <a:rPr lang="fi-FI" sz="900" dirty="0" smtClean="0">
                <a:solidFill>
                  <a:schemeClr val="tx1">
                    <a:lumMod val="65000"/>
                    <a:lumOff val="35000"/>
                  </a:schemeClr>
                </a:solidFill>
              </a:rPr>
              <a:t> definition of a </a:t>
            </a:r>
            <a:r>
              <a:rPr lang="fi-FI" sz="900" dirty="0" err="1" smtClean="0">
                <a:solidFill>
                  <a:schemeClr val="tx1">
                    <a:lumMod val="65000"/>
                    <a:lumOff val="35000"/>
                  </a:schemeClr>
                </a:solidFill>
              </a:rPr>
              <a:t>Consortium</a:t>
            </a:r>
            <a:r>
              <a:rPr lang="fi-FI" sz="900" dirty="0" smtClean="0">
                <a:solidFill>
                  <a:schemeClr val="tx1">
                    <a:lumMod val="65000"/>
                    <a:lumOff val="35000"/>
                  </a:schemeClr>
                </a:solidFill>
              </a:rPr>
              <a:t> </a:t>
            </a:r>
            <a:r>
              <a:rPr lang="fi-FI" sz="900" dirty="0" err="1" smtClean="0">
                <a:solidFill>
                  <a:schemeClr val="tx1">
                    <a:lumMod val="65000"/>
                    <a:lumOff val="35000"/>
                  </a:schemeClr>
                </a:solidFill>
              </a:rPr>
              <a:t>the</a:t>
            </a:r>
            <a:r>
              <a:rPr lang="fi-FI" sz="900" dirty="0" smtClean="0">
                <a:solidFill>
                  <a:schemeClr val="tx1">
                    <a:lumMod val="65000"/>
                    <a:lumOff val="35000"/>
                  </a:schemeClr>
                </a:solidFill>
              </a:rPr>
              <a:t> </a:t>
            </a:r>
            <a:r>
              <a:rPr lang="fi-FI" sz="900" dirty="0" err="1" smtClean="0">
                <a:solidFill>
                  <a:schemeClr val="tx1">
                    <a:lumMod val="65000"/>
                    <a:lumOff val="35000"/>
                  </a:schemeClr>
                </a:solidFill>
              </a:rPr>
              <a:t>Huerta</a:t>
            </a:r>
            <a:r>
              <a:rPr lang="fi-FI" sz="900" dirty="0" smtClean="0">
                <a:solidFill>
                  <a:schemeClr val="tx1">
                    <a:lumMod val="65000"/>
                    <a:lumOff val="35000"/>
                  </a:schemeClr>
                </a:solidFill>
              </a:rPr>
              <a:t> de Valencia </a:t>
            </a:r>
            <a:r>
              <a:rPr lang="fi-FI" sz="900" dirty="0" err="1" smtClean="0">
                <a:solidFill>
                  <a:schemeClr val="tx1">
                    <a:lumMod val="65000"/>
                    <a:lumOff val="35000"/>
                  </a:schemeClr>
                </a:solidFill>
              </a:rPr>
              <a:t>Pilot</a:t>
            </a:r>
            <a:r>
              <a:rPr lang="fi-FI" sz="900" dirty="0" smtClean="0">
                <a:solidFill>
                  <a:schemeClr val="tx1">
                    <a:lumMod val="65000"/>
                    <a:lumOff val="35000"/>
                  </a:schemeClr>
                </a:solidFill>
              </a:rPr>
              <a:t> </a:t>
            </a:r>
            <a:r>
              <a:rPr lang="fi-FI" sz="900" dirty="0" err="1" smtClean="0">
                <a:solidFill>
                  <a:schemeClr val="tx1">
                    <a:lumMod val="65000"/>
                    <a:lumOff val="35000"/>
                  </a:schemeClr>
                </a:solidFill>
              </a:rPr>
              <a:t>Landscape</a:t>
            </a:r>
            <a:r>
              <a:rPr lang="fi-FI" sz="900" dirty="0" smtClean="0">
                <a:solidFill>
                  <a:schemeClr val="tx1">
                    <a:lumMod val="65000"/>
                    <a:lumOff val="35000"/>
                  </a:schemeClr>
                </a:solidFill>
              </a:rPr>
              <a:t> </a:t>
            </a:r>
          </a:p>
          <a:p>
            <a:pPr marL="171450" indent="-171450">
              <a:buFont typeface="Arial" panose="020B0604020202020204" pitchFamily="34" charset="0"/>
              <a:buChar char="•"/>
            </a:pPr>
            <a:r>
              <a:rPr lang="fi-FI" sz="900" b="1" dirty="0" smtClean="0">
                <a:solidFill>
                  <a:schemeClr val="tx1">
                    <a:lumMod val="65000"/>
                    <a:lumOff val="35000"/>
                  </a:schemeClr>
                </a:solidFill>
              </a:rPr>
              <a:t>BUDGET</a:t>
            </a:r>
            <a:r>
              <a:rPr lang="fi-FI" sz="900" dirty="0" smtClean="0">
                <a:solidFill>
                  <a:schemeClr val="tx1">
                    <a:lumMod val="65000"/>
                    <a:lumOff val="35000"/>
                  </a:schemeClr>
                </a:solidFill>
              </a:rPr>
              <a:t>:  4,000 € + 25% </a:t>
            </a:r>
            <a:r>
              <a:rPr lang="fi-FI" sz="900" dirty="0" err="1" smtClean="0">
                <a:solidFill>
                  <a:schemeClr val="tx1">
                    <a:lumMod val="65000"/>
                    <a:lumOff val="35000"/>
                  </a:schemeClr>
                </a:solidFill>
              </a:rPr>
              <a:t>Co-funded</a:t>
            </a:r>
            <a:r>
              <a:rPr lang="fi-FI" sz="900" dirty="0" smtClean="0">
                <a:solidFill>
                  <a:schemeClr val="tx1">
                    <a:lumMod val="65000"/>
                    <a:lumOff val="35000"/>
                  </a:schemeClr>
                </a:solidFill>
              </a:rPr>
              <a:t> </a:t>
            </a:r>
            <a:r>
              <a:rPr lang="fi-FI" sz="900" dirty="0" err="1" smtClean="0">
                <a:solidFill>
                  <a:schemeClr val="tx1">
                    <a:lumMod val="65000"/>
                    <a:lumOff val="35000"/>
                  </a:schemeClr>
                </a:solidFill>
              </a:rPr>
              <a:t>by</a:t>
            </a:r>
            <a:r>
              <a:rPr lang="fi-FI" sz="900" dirty="0" smtClean="0">
                <a:solidFill>
                  <a:schemeClr val="tx1">
                    <a:lumMod val="65000"/>
                    <a:lumOff val="35000"/>
                  </a:schemeClr>
                </a:solidFill>
              </a:rPr>
              <a:t> </a:t>
            </a:r>
            <a:r>
              <a:rPr lang="fi-FI" sz="900" dirty="0" err="1" smtClean="0">
                <a:solidFill>
                  <a:schemeClr val="tx1">
                    <a:lumMod val="65000"/>
                    <a:lumOff val="35000"/>
                  </a:schemeClr>
                </a:solidFill>
              </a:rPr>
              <a:t>Las</a:t>
            </a:r>
            <a:r>
              <a:rPr lang="fi-FI" sz="900" dirty="0" smtClean="0">
                <a:solidFill>
                  <a:schemeClr val="tx1">
                    <a:lumMod val="65000"/>
                    <a:lumOff val="35000"/>
                  </a:schemeClr>
                </a:solidFill>
              </a:rPr>
              <a:t> </a:t>
            </a:r>
            <a:r>
              <a:rPr lang="fi-FI" sz="900" dirty="0" err="1" smtClean="0">
                <a:solidFill>
                  <a:schemeClr val="tx1">
                    <a:lumMod val="65000"/>
                    <a:lumOff val="35000"/>
                  </a:schemeClr>
                </a:solidFill>
              </a:rPr>
              <a:t>Naves</a:t>
            </a:r>
            <a:r>
              <a:rPr lang="fi-FI" sz="900" dirty="0" smtClean="0">
                <a:solidFill>
                  <a:schemeClr val="tx1">
                    <a:lumMod val="65000"/>
                    <a:lumOff val="35000"/>
                  </a:schemeClr>
                </a:solidFill>
              </a:rPr>
              <a:t>-City of Valencia (1000 €) = </a:t>
            </a:r>
            <a:r>
              <a:rPr lang="fi-FI" sz="900" b="1" dirty="0">
                <a:solidFill>
                  <a:srgbClr val="C00000"/>
                </a:solidFill>
              </a:rPr>
              <a:t>5,000 </a:t>
            </a:r>
            <a:r>
              <a:rPr lang="fi-FI" sz="900" b="1" dirty="0" smtClean="0">
                <a:solidFill>
                  <a:srgbClr val="C00000"/>
                </a:solidFill>
              </a:rPr>
              <a:t>€</a:t>
            </a:r>
            <a:endParaRPr lang="fi-FI" sz="900" dirty="0"/>
          </a:p>
        </p:txBody>
      </p:sp>
      <p:sp>
        <p:nvSpPr>
          <p:cNvPr id="181" name="Rectangle 180"/>
          <p:cNvSpPr/>
          <p:nvPr/>
        </p:nvSpPr>
        <p:spPr>
          <a:xfrm>
            <a:off x="9016795" y="1804220"/>
            <a:ext cx="2839068" cy="4760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2" name="Rectangle 181"/>
          <p:cNvSpPr/>
          <p:nvPr/>
        </p:nvSpPr>
        <p:spPr>
          <a:xfrm>
            <a:off x="9112043" y="3061952"/>
            <a:ext cx="2640581" cy="13254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3" name="TextBox 182"/>
          <p:cNvSpPr txBox="1"/>
          <p:nvPr/>
        </p:nvSpPr>
        <p:spPr>
          <a:xfrm>
            <a:off x="8992212" y="1875874"/>
            <a:ext cx="2760412" cy="954107"/>
          </a:xfrm>
          <a:prstGeom prst="rect">
            <a:avLst/>
          </a:prstGeom>
          <a:noFill/>
        </p:spPr>
        <p:txBody>
          <a:bodyPr wrap="square" rtlCol="0">
            <a:spAutoFit/>
          </a:bodyPr>
          <a:lstStyle/>
          <a:p>
            <a:r>
              <a:rPr lang="fi-FI" sz="1100" b="1" dirty="0" smtClean="0"/>
              <a:t>WP5: </a:t>
            </a:r>
            <a:r>
              <a:rPr lang="fi-FI" sz="1100" b="1" dirty="0" err="1" smtClean="0"/>
              <a:t>Implementation</a:t>
            </a:r>
            <a:r>
              <a:rPr lang="fi-FI" sz="1100" b="1" dirty="0" smtClean="0"/>
              <a:t> South-Eastern Europe</a:t>
            </a:r>
            <a:endParaRPr lang="fi-FI" sz="1100" b="1" dirty="0"/>
          </a:p>
          <a:p>
            <a:pPr marL="171450" indent="-171450">
              <a:buFont typeface="Arial" panose="020B0604020202020204" pitchFamily="34" charset="0"/>
              <a:buChar char="•"/>
            </a:pPr>
            <a:r>
              <a:rPr lang="fi-FI" sz="900" b="1" dirty="0" smtClean="0"/>
              <a:t>RESPONSIBLE: </a:t>
            </a:r>
            <a:r>
              <a:rPr lang="fi-FI" sz="900" dirty="0" err="1" smtClean="0"/>
              <a:t>University</a:t>
            </a:r>
            <a:r>
              <a:rPr lang="fi-FI" sz="900" dirty="0" smtClean="0"/>
              <a:t> of Bologna</a:t>
            </a:r>
          </a:p>
          <a:p>
            <a:pPr marL="171450" indent="-171450">
              <a:buFont typeface="Arial" panose="020B0604020202020204" pitchFamily="34" charset="0"/>
              <a:buChar char="•"/>
            </a:pPr>
            <a:r>
              <a:rPr lang="fi-FI" sz="900" b="1" dirty="0" smtClean="0"/>
              <a:t>TASKS: </a:t>
            </a:r>
            <a:r>
              <a:rPr lang="fi-FI" sz="900" dirty="0" smtClean="0"/>
              <a:t>Definition of </a:t>
            </a:r>
            <a:r>
              <a:rPr lang="fi-FI" sz="900" dirty="0" err="1" smtClean="0"/>
              <a:t>models</a:t>
            </a:r>
            <a:r>
              <a:rPr lang="fi-FI" sz="900" dirty="0" smtClean="0"/>
              <a:t> and </a:t>
            </a:r>
            <a:r>
              <a:rPr lang="fi-FI" sz="900" dirty="0" err="1" smtClean="0"/>
              <a:t>Consortia</a:t>
            </a:r>
            <a:r>
              <a:rPr lang="fi-FI" sz="900" dirty="0" smtClean="0"/>
              <a:t> in </a:t>
            </a:r>
            <a:r>
              <a:rPr lang="fi-FI" sz="900" dirty="0" err="1" smtClean="0"/>
              <a:t>the</a:t>
            </a:r>
            <a:r>
              <a:rPr lang="fi-FI" sz="900" dirty="0" smtClean="0"/>
              <a:t> Italian and Romanian</a:t>
            </a:r>
          </a:p>
          <a:p>
            <a:pPr marL="171450" indent="-171450">
              <a:buFont typeface="Arial" panose="020B0604020202020204" pitchFamily="34" charset="0"/>
              <a:buChar char="•"/>
            </a:pPr>
            <a:r>
              <a:rPr lang="fi-FI" sz="900" b="1" dirty="0" smtClean="0"/>
              <a:t>BUDGET:  </a:t>
            </a:r>
            <a:r>
              <a:rPr lang="fi-FI" sz="900" dirty="0" smtClean="0"/>
              <a:t>17,500 € + 25% </a:t>
            </a:r>
            <a:r>
              <a:rPr lang="fi-FI" sz="900" dirty="0" err="1" smtClean="0"/>
              <a:t>Co-funded</a:t>
            </a:r>
            <a:r>
              <a:rPr lang="fi-FI" sz="900" dirty="0" smtClean="0"/>
              <a:t> </a:t>
            </a:r>
            <a:r>
              <a:rPr lang="fi-FI" sz="900" dirty="0" err="1" smtClean="0"/>
              <a:t>by</a:t>
            </a:r>
            <a:r>
              <a:rPr lang="fi-FI" sz="900" dirty="0" smtClean="0"/>
              <a:t> </a:t>
            </a:r>
            <a:r>
              <a:rPr lang="fi-FI" sz="900" dirty="0" err="1" smtClean="0"/>
              <a:t>University</a:t>
            </a:r>
            <a:r>
              <a:rPr lang="fi-FI" sz="900" dirty="0" smtClean="0"/>
              <a:t> of Bologna (4,375 €) = </a:t>
            </a:r>
            <a:r>
              <a:rPr lang="fi-FI" sz="900" b="1" dirty="0" smtClean="0">
                <a:solidFill>
                  <a:srgbClr val="C00000"/>
                </a:solidFill>
              </a:rPr>
              <a:t>21,875 €</a:t>
            </a:r>
            <a:endParaRPr lang="fi-FI" sz="900" b="1" dirty="0">
              <a:solidFill>
                <a:srgbClr val="C00000"/>
              </a:solidFill>
            </a:endParaRPr>
          </a:p>
        </p:txBody>
      </p:sp>
      <p:sp>
        <p:nvSpPr>
          <p:cNvPr id="184" name="TextBox 183"/>
          <p:cNvSpPr txBox="1"/>
          <p:nvPr/>
        </p:nvSpPr>
        <p:spPr>
          <a:xfrm>
            <a:off x="9109267" y="3112585"/>
            <a:ext cx="2632592" cy="1508105"/>
          </a:xfrm>
          <a:prstGeom prst="rect">
            <a:avLst/>
          </a:prstGeom>
          <a:noFill/>
        </p:spPr>
        <p:txBody>
          <a:bodyPr wrap="square" rtlCol="0">
            <a:spAutoFit/>
          </a:bodyPr>
          <a:lstStyle/>
          <a:p>
            <a:r>
              <a:rPr lang="fi-FI" sz="1000" b="1" dirty="0" smtClean="0">
                <a:solidFill>
                  <a:schemeClr val="tx1">
                    <a:lumMod val="65000"/>
                    <a:lumOff val="35000"/>
                  </a:schemeClr>
                </a:solidFill>
              </a:rPr>
              <a:t>BUDGET_5: Collaboration in </a:t>
            </a:r>
            <a:r>
              <a:rPr lang="fi-FI" sz="1000" b="1" dirty="0" err="1" smtClean="0">
                <a:solidFill>
                  <a:schemeClr val="tx1">
                    <a:lumMod val="65000"/>
                    <a:lumOff val="35000"/>
                  </a:schemeClr>
                </a:solidFill>
              </a:rPr>
              <a:t>the</a:t>
            </a:r>
            <a:r>
              <a:rPr lang="fi-FI" sz="1000" b="1" dirty="0" smtClean="0">
                <a:solidFill>
                  <a:schemeClr val="tx1">
                    <a:lumMod val="65000"/>
                    <a:lumOff val="35000"/>
                  </a:schemeClr>
                </a:solidFill>
              </a:rPr>
              <a:t> ”</a:t>
            </a:r>
            <a:r>
              <a:rPr lang="en-US" sz="1000" b="1" dirty="0" smtClean="0">
                <a:solidFill>
                  <a:schemeClr val="tx1">
                    <a:lumMod val="65000"/>
                    <a:lumOff val="35000"/>
                  </a:schemeClr>
                </a:solidFill>
              </a:rPr>
              <a:t>Fringe Areas of Bologna” Pilot Landscape </a:t>
            </a:r>
            <a:r>
              <a:rPr lang="fi-FI" sz="1000" b="1" dirty="0" smtClean="0">
                <a:solidFill>
                  <a:schemeClr val="tx1">
                    <a:lumMod val="65000"/>
                    <a:lumOff val="35000"/>
                  </a:schemeClr>
                </a:solidFill>
              </a:rPr>
              <a:t>(IT)</a:t>
            </a:r>
          </a:p>
          <a:p>
            <a:r>
              <a:rPr lang="fi-FI" sz="900" b="1" dirty="0" smtClean="0">
                <a:solidFill>
                  <a:schemeClr val="tx1">
                    <a:lumMod val="65000"/>
                    <a:lumOff val="35000"/>
                  </a:schemeClr>
                </a:solidFill>
              </a:rPr>
              <a:t>RESPONSIBLE: </a:t>
            </a:r>
            <a:r>
              <a:rPr lang="fi-FI" sz="900" dirty="0" err="1">
                <a:solidFill>
                  <a:schemeClr val="tx1">
                    <a:lumMod val="65000"/>
                    <a:lumOff val="35000"/>
                  </a:schemeClr>
                </a:solidFill>
              </a:rPr>
              <a:t>F</a:t>
            </a:r>
            <a:r>
              <a:rPr lang="fi-FI" sz="900" dirty="0" err="1" smtClean="0">
                <a:solidFill>
                  <a:schemeClr val="tx1">
                    <a:lumMod val="65000"/>
                    <a:lumOff val="35000"/>
                  </a:schemeClr>
                </a:solidFill>
              </a:rPr>
              <a:t>ondazione</a:t>
            </a:r>
            <a:r>
              <a:rPr lang="fi-FI" sz="900" dirty="0" smtClean="0">
                <a:solidFill>
                  <a:schemeClr val="tx1">
                    <a:lumMod val="65000"/>
                    <a:lumOff val="35000"/>
                  </a:schemeClr>
                </a:solidFill>
              </a:rPr>
              <a:t> per </a:t>
            </a:r>
            <a:r>
              <a:rPr lang="fi-FI" sz="900" dirty="0" err="1" smtClean="0">
                <a:solidFill>
                  <a:schemeClr val="tx1">
                    <a:lumMod val="65000"/>
                    <a:lumOff val="35000"/>
                  </a:schemeClr>
                </a:solidFill>
              </a:rPr>
              <a:t>l’Innovazione</a:t>
            </a:r>
            <a:r>
              <a:rPr lang="fi-FI" sz="900" dirty="0" smtClean="0">
                <a:solidFill>
                  <a:schemeClr val="tx1">
                    <a:lumMod val="65000"/>
                    <a:lumOff val="35000"/>
                  </a:schemeClr>
                </a:solidFill>
              </a:rPr>
              <a:t> </a:t>
            </a:r>
            <a:r>
              <a:rPr lang="fi-FI" sz="900" dirty="0" err="1">
                <a:solidFill>
                  <a:schemeClr val="tx1">
                    <a:lumMod val="65000"/>
                    <a:lumOff val="35000"/>
                  </a:schemeClr>
                </a:solidFill>
              </a:rPr>
              <a:t>U</a:t>
            </a:r>
            <a:r>
              <a:rPr lang="fi-FI" sz="900" dirty="0" err="1" smtClean="0">
                <a:solidFill>
                  <a:schemeClr val="tx1">
                    <a:lumMod val="65000"/>
                    <a:lumOff val="35000"/>
                  </a:schemeClr>
                </a:solidFill>
              </a:rPr>
              <a:t>rbana</a:t>
            </a:r>
            <a:endParaRPr lang="fi-FI" sz="900" dirty="0" smtClean="0">
              <a:solidFill>
                <a:schemeClr val="tx1">
                  <a:lumMod val="65000"/>
                  <a:lumOff val="35000"/>
                </a:schemeClr>
              </a:solidFill>
            </a:endParaRPr>
          </a:p>
          <a:p>
            <a:r>
              <a:rPr lang="fi-FI" sz="900" b="1" dirty="0" smtClean="0">
                <a:solidFill>
                  <a:schemeClr val="tx1">
                    <a:lumMod val="65000"/>
                    <a:lumOff val="35000"/>
                  </a:schemeClr>
                </a:solidFill>
              </a:rPr>
              <a:t>TASKS: </a:t>
            </a:r>
            <a:r>
              <a:rPr lang="fi-FI" sz="900" dirty="0" smtClean="0">
                <a:solidFill>
                  <a:schemeClr val="tx1">
                    <a:lumMod val="65000"/>
                    <a:lumOff val="35000"/>
                  </a:schemeClr>
                </a:solidFill>
              </a:rPr>
              <a:t>Collaboration in </a:t>
            </a:r>
            <a:r>
              <a:rPr lang="fi-FI" sz="900" dirty="0" err="1" smtClean="0">
                <a:solidFill>
                  <a:schemeClr val="tx1">
                    <a:lumMod val="65000"/>
                    <a:lumOff val="35000"/>
                  </a:schemeClr>
                </a:solidFill>
              </a:rPr>
              <a:t>the</a:t>
            </a:r>
            <a:r>
              <a:rPr lang="fi-FI" sz="900" dirty="0" smtClean="0">
                <a:solidFill>
                  <a:schemeClr val="tx1">
                    <a:lumMod val="65000"/>
                    <a:lumOff val="35000"/>
                  </a:schemeClr>
                </a:solidFill>
              </a:rPr>
              <a:t> definition of a </a:t>
            </a:r>
            <a:r>
              <a:rPr lang="fi-FI" sz="900" dirty="0" err="1" smtClean="0">
                <a:solidFill>
                  <a:schemeClr val="tx1">
                    <a:lumMod val="65000"/>
                    <a:lumOff val="35000"/>
                  </a:schemeClr>
                </a:solidFill>
              </a:rPr>
              <a:t>Consortium</a:t>
            </a:r>
            <a:r>
              <a:rPr lang="fi-FI" sz="900" dirty="0" smtClean="0">
                <a:solidFill>
                  <a:schemeClr val="tx1">
                    <a:lumMod val="65000"/>
                    <a:lumOff val="35000"/>
                  </a:schemeClr>
                </a:solidFill>
              </a:rPr>
              <a:t> for </a:t>
            </a:r>
            <a:r>
              <a:rPr lang="fi-FI" sz="900" dirty="0" err="1" smtClean="0">
                <a:solidFill>
                  <a:schemeClr val="tx1">
                    <a:lumMod val="65000"/>
                    <a:lumOff val="35000"/>
                  </a:schemeClr>
                </a:solidFill>
              </a:rPr>
              <a:t>the</a:t>
            </a:r>
            <a:r>
              <a:rPr lang="fi-FI" sz="900" dirty="0" smtClean="0">
                <a:solidFill>
                  <a:schemeClr val="tx1">
                    <a:lumMod val="65000"/>
                    <a:lumOff val="35000"/>
                  </a:schemeClr>
                </a:solidFill>
              </a:rPr>
              <a:t> ”</a:t>
            </a:r>
            <a:r>
              <a:rPr lang="fi-FI" sz="900" dirty="0" err="1" smtClean="0">
                <a:solidFill>
                  <a:schemeClr val="tx1">
                    <a:lumMod val="65000"/>
                    <a:lumOff val="35000"/>
                  </a:schemeClr>
                </a:solidFill>
              </a:rPr>
              <a:t>Fringe</a:t>
            </a:r>
            <a:r>
              <a:rPr lang="fi-FI" sz="900" dirty="0" smtClean="0">
                <a:solidFill>
                  <a:schemeClr val="tx1">
                    <a:lumMod val="65000"/>
                    <a:lumOff val="35000"/>
                  </a:schemeClr>
                </a:solidFill>
              </a:rPr>
              <a:t> </a:t>
            </a:r>
            <a:r>
              <a:rPr lang="fi-FI" sz="900" dirty="0" err="1" smtClean="0">
                <a:solidFill>
                  <a:schemeClr val="tx1">
                    <a:lumMod val="65000"/>
                    <a:lumOff val="35000"/>
                  </a:schemeClr>
                </a:solidFill>
              </a:rPr>
              <a:t>Areas</a:t>
            </a:r>
            <a:r>
              <a:rPr lang="fi-FI" sz="900" dirty="0" smtClean="0">
                <a:solidFill>
                  <a:schemeClr val="tx1">
                    <a:lumMod val="65000"/>
                    <a:lumOff val="35000"/>
                  </a:schemeClr>
                </a:solidFill>
              </a:rPr>
              <a:t> of Bologna” </a:t>
            </a:r>
            <a:r>
              <a:rPr lang="fi-FI" sz="900" dirty="0" err="1" smtClean="0">
                <a:solidFill>
                  <a:schemeClr val="tx1">
                    <a:lumMod val="65000"/>
                    <a:lumOff val="35000"/>
                  </a:schemeClr>
                </a:solidFill>
              </a:rPr>
              <a:t>Pilot</a:t>
            </a:r>
            <a:r>
              <a:rPr lang="fi-FI" sz="900" dirty="0" smtClean="0">
                <a:solidFill>
                  <a:schemeClr val="tx1">
                    <a:lumMod val="65000"/>
                    <a:lumOff val="35000"/>
                  </a:schemeClr>
                </a:solidFill>
              </a:rPr>
              <a:t> </a:t>
            </a:r>
            <a:r>
              <a:rPr lang="fi-FI" sz="900" dirty="0" err="1" smtClean="0">
                <a:solidFill>
                  <a:schemeClr val="tx1">
                    <a:lumMod val="65000"/>
                    <a:lumOff val="35000"/>
                  </a:schemeClr>
                </a:solidFill>
              </a:rPr>
              <a:t>Landscape</a:t>
            </a:r>
            <a:r>
              <a:rPr lang="fi-FI" sz="900" dirty="0" smtClean="0">
                <a:solidFill>
                  <a:schemeClr val="tx1">
                    <a:lumMod val="65000"/>
                    <a:lumOff val="35000"/>
                  </a:schemeClr>
                </a:solidFill>
              </a:rPr>
              <a:t> </a:t>
            </a:r>
          </a:p>
          <a:p>
            <a:r>
              <a:rPr lang="fi-FI" sz="900" b="1" dirty="0" smtClean="0">
                <a:solidFill>
                  <a:schemeClr val="tx1">
                    <a:lumMod val="65000"/>
                    <a:lumOff val="35000"/>
                  </a:schemeClr>
                </a:solidFill>
              </a:rPr>
              <a:t>BUDGET:  </a:t>
            </a:r>
            <a:r>
              <a:rPr lang="fi-FI" sz="900" dirty="0" smtClean="0">
                <a:solidFill>
                  <a:schemeClr val="tx1">
                    <a:lumMod val="65000"/>
                    <a:lumOff val="35000"/>
                  </a:schemeClr>
                </a:solidFill>
              </a:rPr>
              <a:t>4,000 € + 25% </a:t>
            </a:r>
            <a:r>
              <a:rPr lang="fi-FI" sz="900" dirty="0" err="1" smtClean="0">
                <a:solidFill>
                  <a:schemeClr val="tx1">
                    <a:lumMod val="65000"/>
                    <a:lumOff val="35000"/>
                  </a:schemeClr>
                </a:solidFill>
              </a:rPr>
              <a:t>Co-funded</a:t>
            </a:r>
            <a:r>
              <a:rPr lang="fi-FI" sz="900" dirty="0" smtClean="0">
                <a:solidFill>
                  <a:schemeClr val="tx1">
                    <a:lumMod val="65000"/>
                    <a:lumOff val="35000"/>
                  </a:schemeClr>
                </a:solidFill>
              </a:rPr>
              <a:t> </a:t>
            </a:r>
            <a:r>
              <a:rPr lang="fi-FI" sz="900" dirty="0" err="1" smtClean="0">
                <a:solidFill>
                  <a:schemeClr val="tx1">
                    <a:lumMod val="65000"/>
                    <a:lumOff val="35000"/>
                  </a:schemeClr>
                </a:solidFill>
              </a:rPr>
              <a:t>by</a:t>
            </a:r>
            <a:r>
              <a:rPr lang="fi-FI" sz="900" dirty="0" smtClean="0">
                <a:solidFill>
                  <a:schemeClr val="tx1">
                    <a:lumMod val="65000"/>
                    <a:lumOff val="35000"/>
                  </a:schemeClr>
                </a:solidFill>
              </a:rPr>
              <a:t> </a:t>
            </a:r>
            <a:r>
              <a:rPr lang="fi-FI" sz="900" dirty="0" err="1">
                <a:solidFill>
                  <a:schemeClr val="tx1">
                    <a:lumMod val="65000"/>
                    <a:lumOff val="35000"/>
                  </a:schemeClr>
                </a:solidFill>
              </a:rPr>
              <a:t>Fondazione</a:t>
            </a:r>
            <a:r>
              <a:rPr lang="fi-FI" sz="900" dirty="0">
                <a:solidFill>
                  <a:schemeClr val="tx1">
                    <a:lumMod val="65000"/>
                    <a:lumOff val="35000"/>
                  </a:schemeClr>
                </a:solidFill>
              </a:rPr>
              <a:t> per </a:t>
            </a:r>
            <a:r>
              <a:rPr lang="fi-FI" sz="900" dirty="0" err="1">
                <a:solidFill>
                  <a:schemeClr val="tx1">
                    <a:lumMod val="65000"/>
                    <a:lumOff val="35000"/>
                  </a:schemeClr>
                </a:solidFill>
              </a:rPr>
              <a:t>l’Innovazione</a:t>
            </a:r>
            <a:r>
              <a:rPr lang="fi-FI" sz="900" dirty="0">
                <a:solidFill>
                  <a:schemeClr val="tx1">
                    <a:lumMod val="65000"/>
                    <a:lumOff val="35000"/>
                  </a:schemeClr>
                </a:solidFill>
              </a:rPr>
              <a:t> </a:t>
            </a:r>
            <a:r>
              <a:rPr lang="fi-FI" sz="900" dirty="0" err="1">
                <a:solidFill>
                  <a:schemeClr val="tx1">
                    <a:lumMod val="65000"/>
                    <a:lumOff val="35000"/>
                  </a:schemeClr>
                </a:solidFill>
              </a:rPr>
              <a:t>Urbana</a:t>
            </a:r>
            <a:r>
              <a:rPr lang="fi-FI" sz="900" dirty="0">
                <a:solidFill>
                  <a:schemeClr val="tx1">
                    <a:lumMod val="65000"/>
                    <a:lumOff val="35000"/>
                  </a:schemeClr>
                </a:solidFill>
              </a:rPr>
              <a:t> (</a:t>
            </a:r>
            <a:r>
              <a:rPr lang="fi-FI" sz="900" dirty="0" smtClean="0">
                <a:solidFill>
                  <a:schemeClr val="tx1">
                    <a:lumMod val="65000"/>
                    <a:lumOff val="35000"/>
                  </a:schemeClr>
                </a:solidFill>
              </a:rPr>
              <a:t>1000 €) = </a:t>
            </a:r>
            <a:r>
              <a:rPr lang="fi-FI" sz="900" b="1" dirty="0" smtClean="0">
                <a:solidFill>
                  <a:srgbClr val="C00000"/>
                </a:solidFill>
              </a:rPr>
              <a:t>5,000 €</a:t>
            </a:r>
          </a:p>
          <a:p>
            <a:endParaRPr lang="fi-FI" sz="900" dirty="0" smtClean="0">
              <a:solidFill>
                <a:schemeClr val="tx1">
                  <a:lumMod val="75000"/>
                  <a:lumOff val="25000"/>
                </a:schemeClr>
              </a:solidFill>
            </a:endParaRPr>
          </a:p>
          <a:p>
            <a:endParaRPr lang="fi-FI" sz="900" dirty="0"/>
          </a:p>
        </p:txBody>
      </p:sp>
      <p:sp>
        <p:nvSpPr>
          <p:cNvPr id="185" name="TextBox 184"/>
          <p:cNvSpPr txBox="1"/>
          <p:nvPr/>
        </p:nvSpPr>
        <p:spPr>
          <a:xfrm>
            <a:off x="3163527" y="4625495"/>
            <a:ext cx="2784376" cy="1938992"/>
          </a:xfrm>
          <a:prstGeom prst="rect">
            <a:avLst/>
          </a:prstGeom>
          <a:noFill/>
        </p:spPr>
        <p:txBody>
          <a:bodyPr wrap="square" rtlCol="0">
            <a:spAutoFit/>
          </a:bodyPr>
          <a:lstStyle/>
          <a:p>
            <a:r>
              <a:rPr lang="fi-FI" sz="900" b="1" dirty="0" smtClean="0"/>
              <a:t>THIRD PARTIES:</a:t>
            </a:r>
          </a:p>
          <a:p>
            <a:pPr marL="171450" indent="-171450">
              <a:buFontTx/>
              <a:buChar char="-"/>
            </a:pPr>
            <a:r>
              <a:rPr lang="fi-FI" sz="900" dirty="0" smtClean="0"/>
              <a:t>National </a:t>
            </a:r>
            <a:r>
              <a:rPr lang="fi-FI" sz="900" dirty="0" err="1"/>
              <a:t>U</a:t>
            </a:r>
            <a:r>
              <a:rPr lang="fi-FI" sz="900" dirty="0" err="1" smtClean="0"/>
              <a:t>niversity</a:t>
            </a:r>
            <a:r>
              <a:rPr lang="fi-FI" sz="900" dirty="0" smtClean="0"/>
              <a:t> of </a:t>
            </a:r>
            <a:r>
              <a:rPr lang="fi-FI" sz="900" dirty="0" err="1" smtClean="0"/>
              <a:t>Ireland-Galway</a:t>
            </a:r>
            <a:r>
              <a:rPr lang="fi-FI" sz="900" dirty="0" smtClean="0"/>
              <a:t> (IR)</a:t>
            </a:r>
          </a:p>
          <a:p>
            <a:pPr marL="171450" indent="-171450">
              <a:buFontTx/>
              <a:buChar char="-"/>
            </a:pPr>
            <a:r>
              <a:rPr lang="fi-FI" sz="900" dirty="0" err="1" smtClean="0"/>
              <a:t>Landscape</a:t>
            </a:r>
            <a:r>
              <a:rPr lang="fi-FI" sz="900" dirty="0" smtClean="0"/>
              <a:t> </a:t>
            </a:r>
            <a:r>
              <a:rPr lang="fi-FI" sz="900" dirty="0" err="1" smtClean="0"/>
              <a:t>Observatory</a:t>
            </a:r>
            <a:r>
              <a:rPr lang="fi-FI" sz="900" dirty="0" smtClean="0"/>
              <a:t> of </a:t>
            </a:r>
            <a:r>
              <a:rPr lang="fi-FI" sz="900" dirty="0" err="1" smtClean="0"/>
              <a:t>the</a:t>
            </a:r>
            <a:r>
              <a:rPr lang="fi-FI" sz="900" dirty="0" smtClean="0"/>
              <a:t> </a:t>
            </a:r>
            <a:r>
              <a:rPr lang="fi-FI" sz="900" dirty="0" err="1" smtClean="0"/>
              <a:t>Netherlands</a:t>
            </a:r>
            <a:r>
              <a:rPr lang="fi-FI" sz="900" dirty="0" smtClean="0"/>
              <a:t> (NL)</a:t>
            </a:r>
          </a:p>
          <a:p>
            <a:pPr marL="171450" indent="-171450">
              <a:buFontTx/>
              <a:buChar char="-"/>
            </a:pPr>
            <a:r>
              <a:rPr lang="fi-FI" sz="900" dirty="0">
                <a:solidFill>
                  <a:schemeClr val="accent1">
                    <a:lumMod val="75000"/>
                  </a:schemeClr>
                </a:solidFill>
              </a:rPr>
              <a:t>New </a:t>
            </a:r>
            <a:r>
              <a:rPr lang="fi-FI" sz="900" dirty="0" err="1">
                <a:solidFill>
                  <a:schemeClr val="accent1">
                    <a:lumMod val="75000"/>
                  </a:schemeClr>
                </a:solidFill>
              </a:rPr>
              <a:t>third</a:t>
            </a:r>
            <a:r>
              <a:rPr lang="fi-FI" sz="900" dirty="0">
                <a:solidFill>
                  <a:schemeClr val="accent1">
                    <a:lumMod val="75000"/>
                  </a:schemeClr>
                </a:solidFill>
              </a:rPr>
              <a:t> </a:t>
            </a:r>
            <a:r>
              <a:rPr lang="fi-FI" sz="900" dirty="0" err="1">
                <a:solidFill>
                  <a:schemeClr val="accent1">
                    <a:lumMod val="75000"/>
                  </a:schemeClr>
                </a:solidFill>
              </a:rPr>
              <a:t>parties</a:t>
            </a:r>
            <a:r>
              <a:rPr lang="fi-FI" sz="900" dirty="0">
                <a:solidFill>
                  <a:schemeClr val="accent1">
                    <a:lumMod val="75000"/>
                  </a:schemeClr>
                </a:solidFill>
              </a:rPr>
              <a:t> </a:t>
            </a:r>
            <a:r>
              <a:rPr lang="fi-FI" sz="900" dirty="0" err="1">
                <a:solidFill>
                  <a:schemeClr val="accent1">
                    <a:lumMod val="75000"/>
                  </a:schemeClr>
                </a:solidFill>
              </a:rPr>
              <a:t>will</a:t>
            </a:r>
            <a:r>
              <a:rPr lang="fi-FI" sz="900" dirty="0">
                <a:solidFill>
                  <a:schemeClr val="accent1">
                    <a:lumMod val="75000"/>
                  </a:schemeClr>
                </a:solidFill>
              </a:rPr>
              <a:t> join </a:t>
            </a:r>
            <a:r>
              <a:rPr lang="fi-FI" sz="900" dirty="0" err="1">
                <a:solidFill>
                  <a:schemeClr val="accent1">
                    <a:lumMod val="75000"/>
                  </a:schemeClr>
                </a:solidFill>
              </a:rPr>
              <a:t>during</a:t>
            </a:r>
            <a:r>
              <a:rPr lang="fi-FI" sz="900" dirty="0">
                <a:solidFill>
                  <a:schemeClr val="accent1">
                    <a:lumMod val="75000"/>
                  </a:schemeClr>
                </a:solidFill>
              </a:rPr>
              <a:t> </a:t>
            </a:r>
            <a:r>
              <a:rPr lang="fi-FI" sz="900" dirty="0" err="1">
                <a:solidFill>
                  <a:schemeClr val="accent1">
                    <a:lumMod val="75000"/>
                  </a:schemeClr>
                </a:solidFill>
              </a:rPr>
              <a:t>the</a:t>
            </a:r>
            <a:r>
              <a:rPr lang="fi-FI" sz="900" dirty="0">
                <a:solidFill>
                  <a:schemeClr val="accent1">
                    <a:lumMod val="75000"/>
                  </a:schemeClr>
                </a:solidFill>
              </a:rPr>
              <a:t> </a:t>
            </a:r>
            <a:r>
              <a:rPr lang="fi-FI" sz="900" dirty="0" err="1">
                <a:solidFill>
                  <a:schemeClr val="accent1">
                    <a:lumMod val="75000"/>
                  </a:schemeClr>
                </a:solidFill>
              </a:rPr>
              <a:t>constitution</a:t>
            </a:r>
            <a:r>
              <a:rPr lang="fi-FI" sz="900" dirty="0">
                <a:solidFill>
                  <a:schemeClr val="accent1">
                    <a:lumMod val="75000"/>
                  </a:schemeClr>
                </a:solidFill>
              </a:rPr>
              <a:t> of </a:t>
            </a:r>
            <a:r>
              <a:rPr lang="fi-FI" sz="900" dirty="0" err="1">
                <a:solidFill>
                  <a:schemeClr val="accent1">
                    <a:lumMod val="75000"/>
                  </a:schemeClr>
                </a:solidFill>
              </a:rPr>
              <a:t>local</a:t>
            </a:r>
            <a:r>
              <a:rPr lang="fi-FI" sz="900" dirty="0">
                <a:solidFill>
                  <a:schemeClr val="accent1">
                    <a:lumMod val="75000"/>
                  </a:schemeClr>
                </a:solidFill>
              </a:rPr>
              <a:t> </a:t>
            </a:r>
            <a:r>
              <a:rPr lang="fi-FI" sz="900" dirty="0" err="1">
                <a:solidFill>
                  <a:schemeClr val="accent1">
                    <a:lumMod val="75000"/>
                  </a:schemeClr>
                </a:solidFill>
              </a:rPr>
              <a:t>networks</a:t>
            </a:r>
            <a:r>
              <a:rPr lang="fi-FI" sz="900" dirty="0">
                <a:solidFill>
                  <a:schemeClr val="accent1">
                    <a:lumMod val="75000"/>
                  </a:schemeClr>
                </a:solidFill>
              </a:rPr>
              <a:t>/</a:t>
            </a:r>
            <a:r>
              <a:rPr lang="fi-FI" sz="900" dirty="0" err="1">
                <a:solidFill>
                  <a:schemeClr val="accent1">
                    <a:lumMod val="75000"/>
                  </a:schemeClr>
                </a:solidFill>
              </a:rPr>
              <a:t>consortia</a:t>
            </a:r>
            <a:r>
              <a:rPr lang="fi-FI" sz="900" dirty="0">
                <a:solidFill>
                  <a:schemeClr val="accent1">
                    <a:lumMod val="75000"/>
                  </a:schemeClr>
                </a:solidFill>
              </a:rPr>
              <a:t> in </a:t>
            </a:r>
            <a:r>
              <a:rPr lang="fi-FI" sz="900" dirty="0" err="1">
                <a:solidFill>
                  <a:schemeClr val="accent1">
                    <a:lumMod val="75000"/>
                  </a:schemeClr>
                </a:solidFill>
              </a:rPr>
              <a:t>the</a:t>
            </a:r>
            <a:r>
              <a:rPr lang="fi-FI" sz="900" dirty="0">
                <a:solidFill>
                  <a:schemeClr val="accent1">
                    <a:lumMod val="75000"/>
                  </a:schemeClr>
                </a:solidFill>
              </a:rPr>
              <a:t> </a:t>
            </a:r>
            <a:r>
              <a:rPr lang="fi-FI" sz="900" dirty="0" err="1">
                <a:solidFill>
                  <a:schemeClr val="accent1">
                    <a:lumMod val="75000"/>
                  </a:schemeClr>
                </a:solidFill>
              </a:rPr>
              <a:t>Pilot</a:t>
            </a:r>
            <a:r>
              <a:rPr lang="fi-FI" sz="900" dirty="0">
                <a:solidFill>
                  <a:schemeClr val="accent1">
                    <a:lumMod val="75000"/>
                  </a:schemeClr>
                </a:solidFill>
              </a:rPr>
              <a:t> </a:t>
            </a:r>
            <a:r>
              <a:rPr lang="fi-FI" sz="900" dirty="0" err="1">
                <a:solidFill>
                  <a:schemeClr val="accent1">
                    <a:lumMod val="75000"/>
                  </a:schemeClr>
                </a:solidFill>
              </a:rPr>
              <a:t>Landscapes</a:t>
            </a:r>
            <a:endParaRPr lang="fi-FI" sz="900" dirty="0">
              <a:solidFill>
                <a:schemeClr val="accent1">
                  <a:lumMod val="75000"/>
                </a:schemeClr>
              </a:solidFill>
            </a:endParaRPr>
          </a:p>
          <a:p>
            <a:pPr marL="171450" indent="-171450">
              <a:buFontTx/>
              <a:buChar char="-"/>
            </a:pPr>
            <a:endParaRPr lang="fi-FI" sz="900" dirty="0" smtClean="0"/>
          </a:p>
          <a:p>
            <a:endParaRPr lang="fi-FI" sz="900" dirty="0"/>
          </a:p>
          <a:p>
            <a:r>
              <a:rPr lang="fi-FI" sz="900" b="1" dirty="0" smtClean="0"/>
              <a:t>PILOT LANDSCAPES:</a:t>
            </a:r>
          </a:p>
          <a:p>
            <a:pPr marL="171450" indent="-171450">
              <a:buFontTx/>
              <a:buChar char="-"/>
            </a:pPr>
            <a:r>
              <a:rPr lang="fi-FI" sz="900" dirty="0" err="1" smtClean="0"/>
              <a:t>Leading</a:t>
            </a:r>
            <a:r>
              <a:rPr lang="fi-FI" sz="900" dirty="0" smtClean="0"/>
              <a:t> </a:t>
            </a:r>
            <a:r>
              <a:rPr lang="fi-FI" sz="900" dirty="0" err="1" smtClean="0"/>
              <a:t>Pilot</a:t>
            </a:r>
            <a:r>
              <a:rPr lang="fi-FI" sz="900" dirty="0" smtClean="0"/>
              <a:t> </a:t>
            </a:r>
            <a:r>
              <a:rPr lang="fi-FI" sz="900" dirty="0" err="1" smtClean="0"/>
              <a:t>Landscape</a:t>
            </a:r>
            <a:r>
              <a:rPr lang="fi-FI" sz="900" dirty="0" smtClean="0"/>
              <a:t>: </a:t>
            </a:r>
            <a:r>
              <a:rPr lang="en-US" sz="900" b="1" dirty="0"/>
              <a:t>Lowland Peat and Polder Landscape of Holland </a:t>
            </a:r>
            <a:r>
              <a:rPr lang="fi-FI" sz="900" b="1" dirty="0" smtClean="0"/>
              <a:t>(NL)</a:t>
            </a:r>
          </a:p>
          <a:p>
            <a:pPr marL="171450" indent="-171450">
              <a:buFontTx/>
              <a:buChar char="-"/>
            </a:pPr>
            <a:r>
              <a:rPr lang="fi-FI" sz="900" dirty="0" err="1" smtClean="0">
                <a:solidFill>
                  <a:schemeClr val="tx1">
                    <a:lumMod val="65000"/>
                    <a:lumOff val="35000"/>
                  </a:schemeClr>
                </a:solidFill>
              </a:rPr>
              <a:t>Multiplier</a:t>
            </a:r>
            <a:r>
              <a:rPr lang="fi-FI" sz="900" dirty="0" smtClean="0">
                <a:solidFill>
                  <a:schemeClr val="tx1">
                    <a:lumMod val="65000"/>
                    <a:lumOff val="35000"/>
                  </a:schemeClr>
                </a:solidFill>
              </a:rPr>
              <a:t> </a:t>
            </a:r>
            <a:r>
              <a:rPr lang="fi-FI" sz="900" dirty="0" err="1">
                <a:solidFill>
                  <a:schemeClr val="tx1">
                    <a:lumMod val="65000"/>
                    <a:lumOff val="35000"/>
                  </a:schemeClr>
                </a:solidFill>
              </a:rPr>
              <a:t>Pilot</a:t>
            </a:r>
            <a:r>
              <a:rPr lang="fi-FI" sz="900" dirty="0">
                <a:solidFill>
                  <a:schemeClr val="tx1">
                    <a:lumMod val="65000"/>
                    <a:lumOff val="35000"/>
                  </a:schemeClr>
                </a:solidFill>
              </a:rPr>
              <a:t> </a:t>
            </a:r>
            <a:r>
              <a:rPr lang="fi-FI" sz="900" dirty="0" err="1">
                <a:solidFill>
                  <a:schemeClr val="tx1">
                    <a:lumMod val="65000"/>
                    <a:lumOff val="35000"/>
                  </a:schemeClr>
                </a:solidFill>
              </a:rPr>
              <a:t>landscapes</a:t>
            </a:r>
            <a:r>
              <a:rPr lang="fi-FI" sz="900" dirty="0">
                <a:solidFill>
                  <a:schemeClr val="tx1">
                    <a:lumMod val="65000"/>
                    <a:lumOff val="35000"/>
                  </a:schemeClr>
                </a:solidFill>
              </a:rPr>
              <a:t>: </a:t>
            </a:r>
          </a:p>
          <a:p>
            <a:pPr marL="628650" lvl="1" indent="-171450">
              <a:buFontTx/>
              <a:buChar char="-"/>
            </a:pPr>
            <a:r>
              <a:rPr lang="en-US" sz="700" dirty="0" smtClean="0">
                <a:solidFill>
                  <a:schemeClr val="tx1">
                    <a:lumMod val="65000"/>
                    <a:lumOff val="35000"/>
                  </a:schemeClr>
                </a:solidFill>
              </a:rPr>
              <a:t>BERTRA BEACH DUNE SYSTEM, COUNTY MAYO </a:t>
            </a:r>
            <a:r>
              <a:rPr lang="fi-FI" sz="700" dirty="0" smtClean="0">
                <a:solidFill>
                  <a:schemeClr val="tx1">
                    <a:lumMod val="65000"/>
                    <a:lumOff val="35000"/>
                  </a:schemeClr>
                </a:solidFill>
              </a:rPr>
              <a:t>(IR) </a:t>
            </a:r>
          </a:p>
          <a:p>
            <a:pPr marL="628650" lvl="1" indent="-171450">
              <a:buFontTx/>
              <a:buChar char="-"/>
            </a:pPr>
            <a:r>
              <a:rPr lang="fr-FR" sz="700" dirty="0" smtClean="0">
                <a:solidFill>
                  <a:schemeClr val="tx1">
                    <a:lumMod val="65000"/>
                    <a:lumOff val="35000"/>
                  </a:schemeClr>
                </a:solidFill>
              </a:rPr>
              <a:t>MER DE GLACE AND ALPINE GLACIERS (FR)</a:t>
            </a:r>
          </a:p>
          <a:p>
            <a:pPr marL="628650" lvl="1" indent="-171450">
              <a:buFontTx/>
              <a:buChar char="-"/>
            </a:pPr>
            <a:r>
              <a:rPr lang="fi-FI" sz="700" dirty="0" smtClean="0">
                <a:solidFill>
                  <a:schemeClr val="tx1">
                    <a:lumMod val="65000"/>
                    <a:lumOff val="35000"/>
                  </a:schemeClr>
                </a:solidFill>
              </a:rPr>
              <a:t>MOUNT SAINT MICHEL (FR)</a:t>
            </a:r>
            <a:endParaRPr lang="fi-FI" sz="900" b="1" dirty="0"/>
          </a:p>
        </p:txBody>
      </p:sp>
      <p:sp>
        <p:nvSpPr>
          <p:cNvPr id="187" name="TextBox 186"/>
          <p:cNvSpPr txBox="1"/>
          <p:nvPr/>
        </p:nvSpPr>
        <p:spPr>
          <a:xfrm>
            <a:off x="312167" y="4625495"/>
            <a:ext cx="2760412" cy="1661993"/>
          </a:xfrm>
          <a:prstGeom prst="rect">
            <a:avLst/>
          </a:prstGeom>
          <a:noFill/>
        </p:spPr>
        <p:txBody>
          <a:bodyPr wrap="square" rtlCol="0">
            <a:spAutoFit/>
          </a:bodyPr>
          <a:lstStyle/>
          <a:p>
            <a:r>
              <a:rPr lang="fi-FI" sz="900" b="1" dirty="0" smtClean="0"/>
              <a:t>THIRD PARTIES:</a:t>
            </a:r>
          </a:p>
          <a:p>
            <a:pPr marL="171450" indent="-171450">
              <a:buFontTx/>
              <a:buChar char="-"/>
            </a:pPr>
            <a:r>
              <a:rPr lang="fi-FI" sz="900" dirty="0" err="1" smtClean="0"/>
              <a:t>Landscape</a:t>
            </a:r>
            <a:r>
              <a:rPr lang="fi-FI" sz="900" dirty="0" smtClean="0"/>
              <a:t> </a:t>
            </a:r>
            <a:r>
              <a:rPr lang="fi-FI" sz="900" dirty="0" err="1" smtClean="0"/>
              <a:t>Observatory</a:t>
            </a:r>
            <a:r>
              <a:rPr lang="fi-FI" sz="900" dirty="0" smtClean="0"/>
              <a:t> of Finland (FI)</a:t>
            </a:r>
          </a:p>
          <a:p>
            <a:pPr marL="171450" indent="-171450">
              <a:buFontTx/>
              <a:buChar char="-"/>
            </a:pPr>
            <a:r>
              <a:rPr lang="fi-FI" sz="900" dirty="0" smtClean="0">
                <a:solidFill>
                  <a:schemeClr val="accent1">
                    <a:lumMod val="75000"/>
                  </a:schemeClr>
                </a:solidFill>
              </a:rPr>
              <a:t>New </a:t>
            </a:r>
            <a:r>
              <a:rPr lang="fi-FI" sz="900" dirty="0" err="1" smtClean="0">
                <a:solidFill>
                  <a:schemeClr val="accent1">
                    <a:lumMod val="75000"/>
                  </a:schemeClr>
                </a:solidFill>
              </a:rPr>
              <a:t>third</a:t>
            </a:r>
            <a:r>
              <a:rPr lang="fi-FI" sz="900" dirty="0" smtClean="0">
                <a:solidFill>
                  <a:schemeClr val="accent1">
                    <a:lumMod val="75000"/>
                  </a:schemeClr>
                </a:solidFill>
              </a:rPr>
              <a:t> </a:t>
            </a:r>
            <a:r>
              <a:rPr lang="fi-FI" sz="900" dirty="0" err="1" smtClean="0">
                <a:solidFill>
                  <a:schemeClr val="accent1">
                    <a:lumMod val="75000"/>
                  </a:schemeClr>
                </a:solidFill>
              </a:rPr>
              <a:t>parties</a:t>
            </a:r>
            <a:r>
              <a:rPr lang="fi-FI" sz="900" dirty="0" smtClean="0">
                <a:solidFill>
                  <a:schemeClr val="accent1">
                    <a:lumMod val="75000"/>
                  </a:schemeClr>
                </a:solidFill>
              </a:rPr>
              <a:t> </a:t>
            </a:r>
            <a:r>
              <a:rPr lang="fi-FI" sz="900" dirty="0" err="1" smtClean="0">
                <a:solidFill>
                  <a:schemeClr val="accent1">
                    <a:lumMod val="75000"/>
                  </a:schemeClr>
                </a:solidFill>
              </a:rPr>
              <a:t>will</a:t>
            </a:r>
            <a:r>
              <a:rPr lang="fi-FI" sz="900" dirty="0" smtClean="0">
                <a:solidFill>
                  <a:schemeClr val="accent1">
                    <a:lumMod val="75000"/>
                  </a:schemeClr>
                </a:solidFill>
              </a:rPr>
              <a:t> join </a:t>
            </a:r>
            <a:r>
              <a:rPr lang="fi-FI" sz="900" dirty="0" err="1" smtClean="0">
                <a:solidFill>
                  <a:schemeClr val="accent1">
                    <a:lumMod val="75000"/>
                  </a:schemeClr>
                </a:solidFill>
              </a:rPr>
              <a:t>during</a:t>
            </a:r>
            <a:r>
              <a:rPr lang="fi-FI" sz="900" dirty="0" smtClean="0">
                <a:solidFill>
                  <a:schemeClr val="accent1">
                    <a:lumMod val="75000"/>
                  </a:schemeClr>
                </a:solidFill>
              </a:rPr>
              <a:t> </a:t>
            </a:r>
            <a:r>
              <a:rPr lang="fi-FI" sz="900" dirty="0" err="1" smtClean="0">
                <a:solidFill>
                  <a:schemeClr val="accent1">
                    <a:lumMod val="75000"/>
                  </a:schemeClr>
                </a:solidFill>
              </a:rPr>
              <a:t>the</a:t>
            </a:r>
            <a:r>
              <a:rPr lang="fi-FI" sz="900" dirty="0" smtClean="0">
                <a:solidFill>
                  <a:schemeClr val="accent1">
                    <a:lumMod val="75000"/>
                  </a:schemeClr>
                </a:solidFill>
              </a:rPr>
              <a:t> </a:t>
            </a:r>
            <a:r>
              <a:rPr lang="fi-FI" sz="900" dirty="0" err="1" smtClean="0">
                <a:solidFill>
                  <a:schemeClr val="accent1">
                    <a:lumMod val="75000"/>
                  </a:schemeClr>
                </a:solidFill>
              </a:rPr>
              <a:t>constitution</a:t>
            </a:r>
            <a:r>
              <a:rPr lang="fi-FI" sz="900" dirty="0" smtClean="0">
                <a:solidFill>
                  <a:schemeClr val="accent1">
                    <a:lumMod val="75000"/>
                  </a:schemeClr>
                </a:solidFill>
              </a:rPr>
              <a:t> of </a:t>
            </a:r>
            <a:r>
              <a:rPr lang="fi-FI" sz="900" dirty="0" err="1" smtClean="0">
                <a:solidFill>
                  <a:schemeClr val="accent1">
                    <a:lumMod val="75000"/>
                  </a:schemeClr>
                </a:solidFill>
              </a:rPr>
              <a:t>local</a:t>
            </a:r>
            <a:r>
              <a:rPr lang="fi-FI" sz="900" dirty="0" smtClean="0">
                <a:solidFill>
                  <a:schemeClr val="accent1">
                    <a:lumMod val="75000"/>
                  </a:schemeClr>
                </a:solidFill>
              </a:rPr>
              <a:t> </a:t>
            </a:r>
            <a:r>
              <a:rPr lang="fi-FI" sz="900" dirty="0" err="1" smtClean="0">
                <a:solidFill>
                  <a:schemeClr val="accent1">
                    <a:lumMod val="75000"/>
                  </a:schemeClr>
                </a:solidFill>
              </a:rPr>
              <a:t>networks</a:t>
            </a:r>
            <a:r>
              <a:rPr lang="fi-FI" sz="900" dirty="0" smtClean="0">
                <a:solidFill>
                  <a:schemeClr val="accent1">
                    <a:lumMod val="75000"/>
                  </a:schemeClr>
                </a:solidFill>
              </a:rPr>
              <a:t>/</a:t>
            </a:r>
            <a:r>
              <a:rPr lang="fi-FI" sz="900" dirty="0" err="1" smtClean="0">
                <a:solidFill>
                  <a:schemeClr val="accent1">
                    <a:lumMod val="75000"/>
                  </a:schemeClr>
                </a:solidFill>
              </a:rPr>
              <a:t>consortia</a:t>
            </a:r>
            <a:r>
              <a:rPr lang="fi-FI" sz="900" dirty="0" smtClean="0">
                <a:solidFill>
                  <a:schemeClr val="accent1">
                    <a:lumMod val="75000"/>
                  </a:schemeClr>
                </a:solidFill>
              </a:rPr>
              <a:t> in </a:t>
            </a:r>
            <a:r>
              <a:rPr lang="fi-FI" sz="900" dirty="0" err="1" smtClean="0">
                <a:solidFill>
                  <a:schemeClr val="accent1">
                    <a:lumMod val="75000"/>
                  </a:schemeClr>
                </a:solidFill>
              </a:rPr>
              <a:t>the</a:t>
            </a:r>
            <a:r>
              <a:rPr lang="fi-FI" sz="900" dirty="0" smtClean="0">
                <a:solidFill>
                  <a:schemeClr val="accent1">
                    <a:lumMod val="75000"/>
                  </a:schemeClr>
                </a:solidFill>
              </a:rPr>
              <a:t> </a:t>
            </a:r>
            <a:r>
              <a:rPr lang="fi-FI" sz="900" dirty="0" err="1" smtClean="0">
                <a:solidFill>
                  <a:schemeClr val="accent1">
                    <a:lumMod val="75000"/>
                  </a:schemeClr>
                </a:solidFill>
              </a:rPr>
              <a:t>Pilot</a:t>
            </a:r>
            <a:r>
              <a:rPr lang="fi-FI" sz="900" dirty="0" smtClean="0">
                <a:solidFill>
                  <a:schemeClr val="accent1">
                    <a:lumMod val="75000"/>
                  </a:schemeClr>
                </a:solidFill>
              </a:rPr>
              <a:t> </a:t>
            </a:r>
            <a:r>
              <a:rPr lang="fi-FI" sz="900" dirty="0" err="1" smtClean="0">
                <a:solidFill>
                  <a:schemeClr val="accent1">
                    <a:lumMod val="75000"/>
                  </a:schemeClr>
                </a:solidFill>
              </a:rPr>
              <a:t>Landscapes</a:t>
            </a:r>
            <a:endParaRPr lang="fi-FI" sz="900" dirty="0" smtClean="0">
              <a:solidFill>
                <a:schemeClr val="accent1">
                  <a:lumMod val="75000"/>
                </a:schemeClr>
              </a:solidFill>
            </a:endParaRPr>
          </a:p>
          <a:p>
            <a:endParaRPr lang="fi-FI" sz="900" b="1" dirty="0" smtClean="0"/>
          </a:p>
          <a:p>
            <a:r>
              <a:rPr lang="fi-FI" sz="900" b="1" dirty="0" smtClean="0"/>
              <a:t>PILOT LANDSCAPES:</a:t>
            </a:r>
          </a:p>
          <a:p>
            <a:pPr marL="171450" indent="-171450">
              <a:buFontTx/>
              <a:buChar char="-"/>
            </a:pPr>
            <a:r>
              <a:rPr lang="fi-FI" sz="900" dirty="0" err="1" smtClean="0"/>
              <a:t>Leading</a:t>
            </a:r>
            <a:r>
              <a:rPr lang="fi-FI" sz="900" dirty="0" smtClean="0"/>
              <a:t> </a:t>
            </a:r>
            <a:r>
              <a:rPr lang="fi-FI" sz="900" dirty="0" err="1" smtClean="0"/>
              <a:t>Pilot</a:t>
            </a:r>
            <a:r>
              <a:rPr lang="fi-FI" sz="900" dirty="0" smtClean="0"/>
              <a:t> </a:t>
            </a:r>
            <a:r>
              <a:rPr lang="fi-FI" sz="900" dirty="0" err="1" smtClean="0"/>
              <a:t>Landscape</a:t>
            </a:r>
            <a:r>
              <a:rPr lang="fi-FI" sz="900" dirty="0" smtClean="0"/>
              <a:t>: </a:t>
            </a:r>
            <a:r>
              <a:rPr lang="fi-FI" sz="900" b="1" dirty="0"/>
              <a:t>Pihlajamäki </a:t>
            </a:r>
            <a:r>
              <a:rPr lang="fi-FI" sz="900" b="1" dirty="0" err="1" smtClean="0"/>
              <a:t>District</a:t>
            </a:r>
            <a:r>
              <a:rPr lang="fi-FI" sz="900" b="1" dirty="0" smtClean="0"/>
              <a:t> (Helsinki, FI)</a:t>
            </a:r>
          </a:p>
          <a:p>
            <a:pPr marL="171450" indent="-171450">
              <a:buFontTx/>
              <a:buChar char="-"/>
            </a:pPr>
            <a:r>
              <a:rPr lang="fi-FI" sz="900" dirty="0" err="1" smtClean="0">
                <a:solidFill>
                  <a:schemeClr val="tx1">
                    <a:lumMod val="65000"/>
                    <a:lumOff val="35000"/>
                  </a:schemeClr>
                </a:solidFill>
              </a:rPr>
              <a:t>Multiplier</a:t>
            </a:r>
            <a:r>
              <a:rPr lang="fi-FI" sz="900" dirty="0" smtClean="0">
                <a:solidFill>
                  <a:schemeClr val="tx1">
                    <a:lumMod val="65000"/>
                    <a:lumOff val="35000"/>
                  </a:schemeClr>
                </a:solidFill>
              </a:rPr>
              <a:t> </a:t>
            </a:r>
            <a:r>
              <a:rPr lang="fi-FI" sz="900" dirty="0" err="1">
                <a:solidFill>
                  <a:schemeClr val="tx1">
                    <a:lumMod val="65000"/>
                    <a:lumOff val="35000"/>
                  </a:schemeClr>
                </a:solidFill>
              </a:rPr>
              <a:t>Pilot</a:t>
            </a:r>
            <a:r>
              <a:rPr lang="fi-FI" sz="900" dirty="0">
                <a:solidFill>
                  <a:schemeClr val="tx1">
                    <a:lumMod val="65000"/>
                    <a:lumOff val="35000"/>
                  </a:schemeClr>
                </a:solidFill>
              </a:rPr>
              <a:t> </a:t>
            </a:r>
            <a:r>
              <a:rPr lang="fi-FI" sz="900" dirty="0" err="1">
                <a:solidFill>
                  <a:schemeClr val="tx1">
                    <a:lumMod val="65000"/>
                    <a:lumOff val="35000"/>
                  </a:schemeClr>
                </a:solidFill>
              </a:rPr>
              <a:t>landscapes</a:t>
            </a:r>
            <a:r>
              <a:rPr lang="fi-FI" sz="900" dirty="0">
                <a:solidFill>
                  <a:schemeClr val="tx1">
                    <a:lumMod val="65000"/>
                    <a:lumOff val="35000"/>
                  </a:schemeClr>
                </a:solidFill>
              </a:rPr>
              <a:t>: </a:t>
            </a:r>
          </a:p>
          <a:p>
            <a:pPr marL="628650" lvl="1" indent="-171450">
              <a:buFontTx/>
              <a:buChar char="-"/>
            </a:pPr>
            <a:r>
              <a:rPr lang="fi-FI" sz="700" dirty="0" smtClean="0">
                <a:solidFill>
                  <a:schemeClr val="tx1">
                    <a:lumMod val="65000"/>
                    <a:lumOff val="35000"/>
                  </a:schemeClr>
                </a:solidFill>
              </a:rPr>
              <a:t>TORNIO RIVER VALLEY (FI-SE)</a:t>
            </a:r>
          </a:p>
          <a:p>
            <a:pPr marL="628650" lvl="1" indent="-171450">
              <a:buFontTx/>
              <a:buChar char="-"/>
            </a:pPr>
            <a:r>
              <a:rPr lang="fi-FI" sz="700" dirty="0" smtClean="0">
                <a:solidFill>
                  <a:schemeClr val="tx1">
                    <a:lumMod val="65000"/>
                    <a:lumOff val="35000"/>
                  </a:schemeClr>
                </a:solidFill>
              </a:rPr>
              <a:t>HYYPÄNJOKI CULTURAL LANDSCAPE (FI)</a:t>
            </a:r>
          </a:p>
          <a:p>
            <a:pPr marL="628650" lvl="1" indent="-171450">
              <a:buFontTx/>
              <a:buChar char="-"/>
            </a:pPr>
            <a:r>
              <a:rPr lang="fi-FI" sz="700" dirty="0" smtClean="0">
                <a:solidFill>
                  <a:schemeClr val="tx1">
                    <a:lumMod val="65000"/>
                    <a:lumOff val="35000"/>
                  </a:schemeClr>
                </a:solidFill>
              </a:rPr>
              <a:t>TONDER MARSHLANDS (DK)</a:t>
            </a:r>
            <a:endParaRPr lang="fi-FI" sz="900" b="1" dirty="0"/>
          </a:p>
        </p:txBody>
      </p:sp>
      <p:sp>
        <p:nvSpPr>
          <p:cNvPr id="188" name="TextBox 187"/>
          <p:cNvSpPr txBox="1"/>
          <p:nvPr/>
        </p:nvSpPr>
        <p:spPr>
          <a:xfrm>
            <a:off x="6082479" y="4625495"/>
            <a:ext cx="2886692" cy="1938992"/>
          </a:xfrm>
          <a:prstGeom prst="rect">
            <a:avLst/>
          </a:prstGeom>
          <a:noFill/>
        </p:spPr>
        <p:txBody>
          <a:bodyPr wrap="square" rtlCol="0">
            <a:spAutoFit/>
          </a:bodyPr>
          <a:lstStyle/>
          <a:p>
            <a:r>
              <a:rPr lang="fi-FI" sz="900" b="1" dirty="0" smtClean="0"/>
              <a:t>THIRD PARTIES:</a:t>
            </a:r>
          </a:p>
          <a:p>
            <a:pPr marL="171450" indent="-171450">
              <a:buFontTx/>
              <a:buChar char="-"/>
            </a:pPr>
            <a:r>
              <a:rPr lang="it-IT" sz="900" dirty="0" err="1" smtClean="0"/>
              <a:t>Landscape</a:t>
            </a:r>
            <a:r>
              <a:rPr lang="it-IT" sz="900" dirty="0" smtClean="0"/>
              <a:t> </a:t>
            </a:r>
            <a:r>
              <a:rPr lang="it-IT" sz="900" dirty="0" err="1" smtClean="0"/>
              <a:t>Observatory</a:t>
            </a:r>
            <a:r>
              <a:rPr lang="it-IT" sz="900" dirty="0" smtClean="0"/>
              <a:t> of </a:t>
            </a:r>
            <a:r>
              <a:rPr lang="it-IT" sz="900" dirty="0" err="1" smtClean="0"/>
              <a:t>Catalonia</a:t>
            </a:r>
            <a:r>
              <a:rPr lang="it-IT" sz="900" dirty="0" smtClean="0"/>
              <a:t> (ES)</a:t>
            </a:r>
          </a:p>
          <a:p>
            <a:pPr marL="171450" indent="-171450">
              <a:buFontTx/>
              <a:buChar char="-"/>
            </a:pPr>
            <a:r>
              <a:rPr lang="it-IT" sz="900" dirty="0" err="1" smtClean="0"/>
              <a:t>Landscape</a:t>
            </a:r>
            <a:r>
              <a:rPr lang="it-IT" sz="900" dirty="0" smtClean="0"/>
              <a:t> </a:t>
            </a:r>
            <a:r>
              <a:rPr lang="it-IT" sz="900" dirty="0" err="1" smtClean="0"/>
              <a:t>Observatory</a:t>
            </a:r>
            <a:r>
              <a:rPr lang="it-IT" sz="900" dirty="0" smtClean="0"/>
              <a:t> of the </a:t>
            </a:r>
            <a:r>
              <a:rPr lang="it-IT" sz="900" dirty="0" err="1" smtClean="0"/>
              <a:t>Canary</a:t>
            </a:r>
            <a:r>
              <a:rPr lang="it-IT" sz="900" dirty="0" smtClean="0"/>
              <a:t> </a:t>
            </a:r>
            <a:r>
              <a:rPr lang="it-IT" sz="900" dirty="0" err="1" smtClean="0"/>
              <a:t>Islands</a:t>
            </a:r>
            <a:r>
              <a:rPr lang="it-IT" sz="900" dirty="0" smtClean="0"/>
              <a:t> (ES)</a:t>
            </a:r>
          </a:p>
          <a:p>
            <a:pPr marL="171450" indent="-171450">
              <a:buFontTx/>
              <a:buChar char="-"/>
            </a:pPr>
            <a:r>
              <a:rPr lang="it-IT" sz="900" dirty="0" err="1" smtClean="0"/>
              <a:t>University</a:t>
            </a:r>
            <a:r>
              <a:rPr lang="it-IT" sz="900" dirty="0" smtClean="0"/>
              <a:t> of Porto (PT)</a:t>
            </a:r>
          </a:p>
          <a:p>
            <a:pPr marL="171450" indent="-171450">
              <a:buFontTx/>
              <a:buChar char="-"/>
            </a:pPr>
            <a:r>
              <a:rPr lang="fi-FI" sz="900" dirty="0">
                <a:solidFill>
                  <a:schemeClr val="accent1">
                    <a:lumMod val="75000"/>
                  </a:schemeClr>
                </a:solidFill>
              </a:rPr>
              <a:t>New </a:t>
            </a:r>
            <a:r>
              <a:rPr lang="fi-FI" sz="900" dirty="0" err="1">
                <a:solidFill>
                  <a:schemeClr val="accent1">
                    <a:lumMod val="75000"/>
                  </a:schemeClr>
                </a:solidFill>
              </a:rPr>
              <a:t>third</a:t>
            </a:r>
            <a:r>
              <a:rPr lang="fi-FI" sz="900" dirty="0">
                <a:solidFill>
                  <a:schemeClr val="accent1">
                    <a:lumMod val="75000"/>
                  </a:schemeClr>
                </a:solidFill>
              </a:rPr>
              <a:t> </a:t>
            </a:r>
            <a:r>
              <a:rPr lang="fi-FI" sz="900" dirty="0" err="1">
                <a:solidFill>
                  <a:schemeClr val="accent1">
                    <a:lumMod val="75000"/>
                  </a:schemeClr>
                </a:solidFill>
              </a:rPr>
              <a:t>parties</a:t>
            </a:r>
            <a:r>
              <a:rPr lang="fi-FI" sz="900" dirty="0">
                <a:solidFill>
                  <a:schemeClr val="accent1">
                    <a:lumMod val="75000"/>
                  </a:schemeClr>
                </a:solidFill>
              </a:rPr>
              <a:t> </a:t>
            </a:r>
            <a:r>
              <a:rPr lang="fi-FI" sz="900" dirty="0" err="1">
                <a:solidFill>
                  <a:schemeClr val="accent1">
                    <a:lumMod val="75000"/>
                  </a:schemeClr>
                </a:solidFill>
              </a:rPr>
              <a:t>will</a:t>
            </a:r>
            <a:r>
              <a:rPr lang="fi-FI" sz="900" dirty="0">
                <a:solidFill>
                  <a:schemeClr val="accent1">
                    <a:lumMod val="75000"/>
                  </a:schemeClr>
                </a:solidFill>
              </a:rPr>
              <a:t> join </a:t>
            </a:r>
            <a:r>
              <a:rPr lang="fi-FI" sz="900" dirty="0" err="1">
                <a:solidFill>
                  <a:schemeClr val="accent1">
                    <a:lumMod val="75000"/>
                  </a:schemeClr>
                </a:solidFill>
              </a:rPr>
              <a:t>during</a:t>
            </a:r>
            <a:r>
              <a:rPr lang="fi-FI" sz="900" dirty="0">
                <a:solidFill>
                  <a:schemeClr val="accent1">
                    <a:lumMod val="75000"/>
                  </a:schemeClr>
                </a:solidFill>
              </a:rPr>
              <a:t> </a:t>
            </a:r>
            <a:r>
              <a:rPr lang="fi-FI" sz="900" dirty="0" err="1">
                <a:solidFill>
                  <a:schemeClr val="accent1">
                    <a:lumMod val="75000"/>
                  </a:schemeClr>
                </a:solidFill>
              </a:rPr>
              <a:t>the</a:t>
            </a:r>
            <a:r>
              <a:rPr lang="fi-FI" sz="900" dirty="0">
                <a:solidFill>
                  <a:schemeClr val="accent1">
                    <a:lumMod val="75000"/>
                  </a:schemeClr>
                </a:solidFill>
              </a:rPr>
              <a:t> </a:t>
            </a:r>
            <a:r>
              <a:rPr lang="fi-FI" sz="900" dirty="0" err="1">
                <a:solidFill>
                  <a:schemeClr val="accent1">
                    <a:lumMod val="75000"/>
                  </a:schemeClr>
                </a:solidFill>
              </a:rPr>
              <a:t>constitution</a:t>
            </a:r>
            <a:r>
              <a:rPr lang="fi-FI" sz="900" dirty="0">
                <a:solidFill>
                  <a:schemeClr val="accent1">
                    <a:lumMod val="75000"/>
                  </a:schemeClr>
                </a:solidFill>
              </a:rPr>
              <a:t> of </a:t>
            </a:r>
            <a:r>
              <a:rPr lang="fi-FI" sz="900" dirty="0" err="1">
                <a:solidFill>
                  <a:schemeClr val="accent1">
                    <a:lumMod val="75000"/>
                  </a:schemeClr>
                </a:solidFill>
              </a:rPr>
              <a:t>local</a:t>
            </a:r>
            <a:r>
              <a:rPr lang="fi-FI" sz="900" dirty="0">
                <a:solidFill>
                  <a:schemeClr val="accent1">
                    <a:lumMod val="75000"/>
                  </a:schemeClr>
                </a:solidFill>
              </a:rPr>
              <a:t> </a:t>
            </a:r>
            <a:r>
              <a:rPr lang="fi-FI" sz="900" dirty="0" err="1">
                <a:solidFill>
                  <a:schemeClr val="accent1">
                    <a:lumMod val="75000"/>
                  </a:schemeClr>
                </a:solidFill>
              </a:rPr>
              <a:t>networks</a:t>
            </a:r>
            <a:r>
              <a:rPr lang="fi-FI" sz="900" dirty="0">
                <a:solidFill>
                  <a:schemeClr val="accent1">
                    <a:lumMod val="75000"/>
                  </a:schemeClr>
                </a:solidFill>
              </a:rPr>
              <a:t>/</a:t>
            </a:r>
            <a:r>
              <a:rPr lang="fi-FI" sz="900" dirty="0" err="1">
                <a:solidFill>
                  <a:schemeClr val="accent1">
                    <a:lumMod val="75000"/>
                  </a:schemeClr>
                </a:solidFill>
              </a:rPr>
              <a:t>consortia</a:t>
            </a:r>
            <a:r>
              <a:rPr lang="fi-FI" sz="900" dirty="0">
                <a:solidFill>
                  <a:schemeClr val="accent1">
                    <a:lumMod val="75000"/>
                  </a:schemeClr>
                </a:solidFill>
              </a:rPr>
              <a:t> in </a:t>
            </a:r>
            <a:r>
              <a:rPr lang="fi-FI" sz="900" dirty="0" err="1">
                <a:solidFill>
                  <a:schemeClr val="accent1">
                    <a:lumMod val="75000"/>
                  </a:schemeClr>
                </a:solidFill>
              </a:rPr>
              <a:t>the</a:t>
            </a:r>
            <a:r>
              <a:rPr lang="fi-FI" sz="900" dirty="0">
                <a:solidFill>
                  <a:schemeClr val="accent1">
                    <a:lumMod val="75000"/>
                  </a:schemeClr>
                </a:solidFill>
              </a:rPr>
              <a:t> </a:t>
            </a:r>
            <a:r>
              <a:rPr lang="fi-FI" sz="900" dirty="0" err="1">
                <a:solidFill>
                  <a:schemeClr val="accent1">
                    <a:lumMod val="75000"/>
                  </a:schemeClr>
                </a:solidFill>
              </a:rPr>
              <a:t>Pilot</a:t>
            </a:r>
            <a:r>
              <a:rPr lang="fi-FI" sz="900" dirty="0">
                <a:solidFill>
                  <a:schemeClr val="accent1">
                    <a:lumMod val="75000"/>
                  </a:schemeClr>
                </a:solidFill>
              </a:rPr>
              <a:t> </a:t>
            </a:r>
            <a:r>
              <a:rPr lang="fi-FI" sz="900" dirty="0" err="1">
                <a:solidFill>
                  <a:schemeClr val="accent1">
                    <a:lumMod val="75000"/>
                  </a:schemeClr>
                </a:solidFill>
              </a:rPr>
              <a:t>Landscapes</a:t>
            </a:r>
            <a:endParaRPr lang="fi-FI" sz="900" dirty="0">
              <a:solidFill>
                <a:schemeClr val="accent1">
                  <a:lumMod val="75000"/>
                </a:schemeClr>
              </a:solidFill>
            </a:endParaRPr>
          </a:p>
          <a:p>
            <a:pPr marL="171450" indent="-171450">
              <a:buFontTx/>
              <a:buChar char="-"/>
            </a:pPr>
            <a:endParaRPr lang="it-IT" sz="900" dirty="0" smtClean="0"/>
          </a:p>
          <a:p>
            <a:pPr marL="171450" indent="-171450">
              <a:buFontTx/>
              <a:buChar char="-"/>
            </a:pPr>
            <a:endParaRPr lang="fi-FI" sz="900" dirty="0"/>
          </a:p>
          <a:p>
            <a:r>
              <a:rPr lang="fi-FI" sz="900" b="1" dirty="0" smtClean="0"/>
              <a:t>PILOT LANDSCAPES:</a:t>
            </a:r>
          </a:p>
          <a:p>
            <a:pPr marL="171450" indent="-171450">
              <a:buFontTx/>
              <a:buChar char="-"/>
            </a:pPr>
            <a:r>
              <a:rPr lang="fi-FI" sz="900" dirty="0" err="1" smtClean="0"/>
              <a:t>Leading</a:t>
            </a:r>
            <a:r>
              <a:rPr lang="fi-FI" sz="900" dirty="0" smtClean="0"/>
              <a:t> </a:t>
            </a:r>
            <a:r>
              <a:rPr lang="fi-FI" sz="900" dirty="0" err="1" smtClean="0"/>
              <a:t>Pilot</a:t>
            </a:r>
            <a:r>
              <a:rPr lang="fi-FI" sz="900" dirty="0" smtClean="0"/>
              <a:t> </a:t>
            </a:r>
            <a:r>
              <a:rPr lang="fi-FI" sz="900" dirty="0" err="1" smtClean="0"/>
              <a:t>Landscape</a:t>
            </a:r>
            <a:r>
              <a:rPr lang="fi-FI" sz="900" dirty="0" smtClean="0"/>
              <a:t>: </a:t>
            </a:r>
            <a:r>
              <a:rPr lang="fi-FI" sz="900" b="1" dirty="0" err="1" smtClean="0"/>
              <a:t>Huerta</a:t>
            </a:r>
            <a:r>
              <a:rPr lang="fi-FI" sz="900" b="1" dirty="0" smtClean="0"/>
              <a:t> de Valencia (ES)</a:t>
            </a:r>
          </a:p>
          <a:p>
            <a:pPr marL="171450" indent="-171450">
              <a:buFontTx/>
              <a:buChar char="-"/>
            </a:pPr>
            <a:r>
              <a:rPr lang="fi-FI" sz="900" dirty="0" err="1" smtClean="0">
                <a:solidFill>
                  <a:schemeClr val="tx1">
                    <a:lumMod val="65000"/>
                    <a:lumOff val="35000"/>
                  </a:schemeClr>
                </a:solidFill>
              </a:rPr>
              <a:t>Multiplier</a:t>
            </a:r>
            <a:r>
              <a:rPr lang="fi-FI" sz="900" dirty="0" smtClean="0">
                <a:solidFill>
                  <a:schemeClr val="tx1">
                    <a:lumMod val="65000"/>
                    <a:lumOff val="35000"/>
                  </a:schemeClr>
                </a:solidFill>
              </a:rPr>
              <a:t> </a:t>
            </a:r>
            <a:r>
              <a:rPr lang="fi-FI" sz="900" dirty="0" err="1">
                <a:solidFill>
                  <a:schemeClr val="tx1">
                    <a:lumMod val="65000"/>
                    <a:lumOff val="35000"/>
                  </a:schemeClr>
                </a:solidFill>
              </a:rPr>
              <a:t>Pilot</a:t>
            </a:r>
            <a:r>
              <a:rPr lang="fi-FI" sz="900" dirty="0">
                <a:solidFill>
                  <a:schemeClr val="tx1">
                    <a:lumMod val="65000"/>
                    <a:lumOff val="35000"/>
                  </a:schemeClr>
                </a:solidFill>
              </a:rPr>
              <a:t> </a:t>
            </a:r>
            <a:r>
              <a:rPr lang="fi-FI" sz="900" dirty="0" err="1">
                <a:solidFill>
                  <a:schemeClr val="tx1">
                    <a:lumMod val="65000"/>
                    <a:lumOff val="35000"/>
                  </a:schemeClr>
                </a:solidFill>
              </a:rPr>
              <a:t>landscapes</a:t>
            </a:r>
            <a:r>
              <a:rPr lang="fi-FI" sz="900" dirty="0">
                <a:solidFill>
                  <a:schemeClr val="tx1">
                    <a:lumMod val="65000"/>
                    <a:lumOff val="35000"/>
                  </a:schemeClr>
                </a:solidFill>
              </a:rPr>
              <a:t>: </a:t>
            </a:r>
          </a:p>
          <a:p>
            <a:pPr marL="628650" lvl="1" indent="-171450">
              <a:buFontTx/>
              <a:buChar char="-"/>
            </a:pPr>
            <a:r>
              <a:rPr lang="en-US" sz="700" dirty="0" smtClean="0">
                <a:solidFill>
                  <a:schemeClr val="tx1">
                    <a:lumMod val="65000"/>
                    <a:lumOff val="35000"/>
                  </a:schemeClr>
                </a:solidFill>
              </a:rPr>
              <a:t>PRIORAT or PENEDES REGION (ES)</a:t>
            </a:r>
          </a:p>
          <a:p>
            <a:pPr marL="628650" lvl="1" indent="-171450">
              <a:buFontTx/>
              <a:buChar char="-"/>
            </a:pPr>
            <a:r>
              <a:rPr lang="en-US" sz="700" dirty="0" smtClean="0">
                <a:solidFill>
                  <a:schemeClr val="tx1">
                    <a:lumMod val="65000"/>
                    <a:lumOff val="35000"/>
                  </a:schemeClr>
                </a:solidFill>
              </a:rPr>
              <a:t>TOURISTIC ZONES OF NORTHERN TENERIFE (ES)</a:t>
            </a:r>
          </a:p>
          <a:p>
            <a:pPr marL="628650" lvl="1" indent="-171450">
              <a:buFontTx/>
              <a:buChar char="-"/>
            </a:pPr>
            <a:r>
              <a:rPr lang="pt-BR" sz="700" dirty="0" smtClean="0">
                <a:solidFill>
                  <a:schemeClr val="tx1">
                    <a:lumMod val="65000"/>
                    <a:lumOff val="35000"/>
                  </a:schemeClr>
                </a:solidFill>
              </a:rPr>
              <a:t>VILA DO CONDE COASTAL LANDSCAPE (PT))</a:t>
            </a:r>
            <a:endParaRPr lang="fi-FI" sz="600" dirty="0" smtClean="0">
              <a:solidFill>
                <a:schemeClr val="tx1">
                  <a:lumMod val="65000"/>
                  <a:lumOff val="35000"/>
                </a:schemeClr>
              </a:solidFill>
            </a:endParaRPr>
          </a:p>
        </p:txBody>
      </p:sp>
      <p:sp>
        <p:nvSpPr>
          <p:cNvPr id="189" name="TextBox 188"/>
          <p:cNvSpPr txBox="1"/>
          <p:nvPr/>
        </p:nvSpPr>
        <p:spPr>
          <a:xfrm>
            <a:off x="9064419" y="4625495"/>
            <a:ext cx="2886692" cy="1800493"/>
          </a:xfrm>
          <a:prstGeom prst="rect">
            <a:avLst/>
          </a:prstGeom>
          <a:noFill/>
        </p:spPr>
        <p:txBody>
          <a:bodyPr wrap="square" rtlCol="0">
            <a:spAutoFit/>
          </a:bodyPr>
          <a:lstStyle/>
          <a:p>
            <a:r>
              <a:rPr lang="fi-FI" sz="900" b="1" dirty="0" smtClean="0"/>
              <a:t>THIRD PARTIES:</a:t>
            </a:r>
          </a:p>
          <a:p>
            <a:pPr marL="171450" indent="-171450">
              <a:buFontTx/>
              <a:buChar char="-"/>
            </a:pPr>
            <a:r>
              <a:rPr lang="it-IT" sz="900" dirty="0"/>
              <a:t>U</a:t>
            </a:r>
            <a:r>
              <a:rPr lang="it-IT" sz="900" dirty="0" smtClean="0"/>
              <a:t>niversità </a:t>
            </a:r>
            <a:r>
              <a:rPr lang="it-IT" sz="900" dirty="0"/>
              <a:t>IUAV </a:t>
            </a:r>
            <a:r>
              <a:rPr lang="it-IT" sz="900" dirty="0" smtClean="0"/>
              <a:t>di </a:t>
            </a:r>
            <a:r>
              <a:rPr lang="it-IT" sz="900" dirty="0"/>
              <a:t>V</a:t>
            </a:r>
            <a:r>
              <a:rPr lang="it-IT" sz="900" dirty="0" smtClean="0"/>
              <a:t>enezia (IT)</a:t>
            </a:r>
          </a:p>
          <a:p>
            <a:pPr marL="171450" indent="-171450">
              <a:buFontTx/>
              <a:buChar char="-"/>
            </a:pPr>
            <a:r>
              <a:rPr lang="it-IT" sz="900" dirty="0" err="1" smtClean="0"/>
              <a:t>Eurodite</a:t>
            </a:r>
            <a:r>
              <a:rPr lang="it-IT" sz="900" dirty="0" smtClean="0"/>
              <a:t> (SME) (</a:t>
            </a:r>
            <a:r>
              <a:rPr lang="it-IT" sz="900" dirty="0"/>
              <a:t>RO)</a:t>
            </a:r>
          </a:p>
          <a:p>
            <a:pPr marL="171450" indent="-171450">
              <a:buFontTx/>
              <a:buChar char="-"/>
            </a:pPr>
            <a:r>
              <a:rPr lang="it-IT" sz="900" dirty="0" smtClean="0"/>
              <a:t>Piante </a:t>
            </a:r>
            <a:r>
              <a:rPr lang="it-IT" sz="900" dirty="0"/>
              <a:t>F</a:t>
            </a:r>
            <a:r>
              <a:rPr lang="it-IT" sz="900" dirty="0" smtClean="0"/>
              <a:t>aro (IT)</a:t>
            </a:r>
          </a:p>
          <a:p>
            <a:pPr marL="171450" indent="-171450">
              <a:buFontTx/>
              <a:buChar char="-"/>
            </a:pPr>
            <a:r>
              <a:rPr lang="fi-FI" sz="900" dirty="0">
                <a:solidFill>
                  <a:schemeClr val="accent1">
                    <a:lumMod val="75000"/>
                  </a:schemeClr>
                </a:solidFill>
              </a:rPr>
              <a:t>New </a:t>
            </a:r>
            <a:r>
              <a:rPr lang="fi-FI" sz="900" dirty="0" err="1">
                <a:solidFill>
                  <a:schemeClr val="accent1">
                    <a:lumMod val="75000"/>
                  </a:schemeClr>
                </a:solidFill>
              </a:rPr>
              <a:t>third</a:t>
            </a:r>
            <a:r>
              <a:rPr lang="fi-FI" sz="900" dirty="0">
                <a:solidFill>
                  <a:schemeClr val="accent1">
                    <a:lumMod val="75000"/>
                  </a:schemeClr>
                </a:solidFill>
              </a:rPr>
              <a:t> </a:t>
            </a:r>
            <a:r>
              <a:rPr lang="fi-FI" sz="900" dirty="0" err="1">
                <a:solidFill>
                  <a:schemeClr val="accent1">
                    <a:lumMod val="75000"/>
                  </a:schemeClr>
                </a:solidFill>
              </a:rPr>
              <a:t>parties</a:t>
            </a:r>
            <a:r>
              <a:rPr lang="fi-FI" sz="900" dirty="0">
                <a:solidFill>
                  <a:schemeClr val="accent1">
                    <a:lumMod val="75000"/>
                  </a:schemeClr>
                </a:solidFill>
              </a:rPr>
              <a:t> </a:t>
            </a:r>
            <a:r>
              <a:rPr lang="fi-FI" sz="900" dirty="0" err="1">
                <a:solidFill>
                  <a:schemeClr val="accent1">
                    <a:lumMod val="75000"/>
                  </a:schemeClr>
                </a:solidFill>
              </a:rPr>
              <a:t>will</a:t>
            </a:r>
            <a:r>
              <a:rPr lang="fi-FI" sz="900" dirty="0">
                <a:solidFill>
                  <a:schemeClr val="accent1">
                    <a:lumMod val="75000"/>
                  </a:schemeClr>
                </a:solidFill>
              </a:rPr>
              <a:t> join </a:t>
            </a:r>
            <a:r>
              <a:rPr lang="fi-FI" sz="900" dirty="0" err="1">
                <a:solidFill>
                  <a:schemeClr val="accent1">
                    <a:lumMod val="75000"/>
                  </a:schemeClr>
                </a:solidFill>
              </a:rPr>
              <a:t>during</a:t>
            </a:r>
            <a:r>
              <a:rPr lang="fi-FI" sz="900" dirty="0">
                <a:solidFill>
                  <a:schemeClr val="accent1">
                    <a:lumMod val="75000"/>
                  </a:schemeClr>
                </a:solidFill>
              </a:rPr>
              <a:t> </a:t>
            </a:r>
            <a:r>
              <a:rPr lang="fi-FI" sz="900" dirty="0" err="1">
                <a:solidFill>
                  <a:schemeClr val="accent1">
                    <a:lumMod val="75000"/>
                  </a:schemeClr>
                </a:solidFill>
              </a:rPr>
              <a:t>the</a:t>
            </a:r>
            <a:r>
              <a:rPr lang="fi-FI" sz="900" dirty="0">
                <a:solidFill>
                  <a:schemeClr val="accent1">
                    <a:lumMod val="75000"/>
                  </a:schemeClr>
                </a:solidFill>
              </a:rPr>
              <a:t> </a:t>
            </a:r>
            <a:r>
              <a:rPr lang="fi-FI" sz="900" dirty="0" err="1">
                <a:solidFill>
                  <a:schemeClr val="accent1">
                    <a:lumMod val="75000"/>
                  </a:schemeClr>
                </a:solidFill>
              </a:rPr>
              <a:t>constitution</a:t>
            </a:r>
            <a:r>
              <a:rPr lang="fi-FI" sz="900" dirty="0">
                <a:solidFill>
                  <a:schemeClr val="accent1">
                    <a:lumMod val="75000"/>
                  </a:schemeClr>
                </a:solidFill>
              </a:rPr>
              <a:t> of </a:t>
            </a:r>
            <a:r>
              <a:rPr lang="fi-FI" sz="900" dirty="0" err="1">
                <a:solidFill>
                  <a:schemeClr val="accent1">
                    <a:lumMod val="75000"/>
                  </a:schemeClr>
                </a:solidFill>
              </a:rPr>
              <a:t>local</a:t>
            </a:r>
            <a:r>
              <a:rPr lang="fi-FI" sz="900" dirty="0">
                <a:solidFill>
                  <a:schemeClr val="accent1">
                    <a:lumMod val="75000"/>
                  </a:schemeClr>
                </a:solidFill>
              </a:rPr>
              <a:t> </a:t>
            </a:r>
            <a:r>
              <a:rPr lang="fi-FI" sz="900" dirty="0" err="1">
                <a:solidFill>
                  <a:schemeClr val="accent1">
                    <a:lumMod val="75000"/>
                  </a:schemeClr>
                </a:solidFill>
              </a:rPr>
              <a:t>networks</a:t>
            </a:r>
            <a:r>
              <a:rPr lang="fi-FI" sz="900" dirty="0">
                <a:solidFill>
                  <a:schemeClr val="accent1">
                    <a:lumMod val="75000"/>
                  </a:schemeClr>
                </a:solidFill>
              </a:rPr>
              <a:t>/</a:t>
            </a:r>
            <a:r>
              <a:rPr lang="fi-FI" sz="900" dirty="0" err="1">
                <a:solidFill>
                  <a:schemeClr val="accent1">
                    <a:lumMod val="75000"/>
                  </a:schemeClr>
                </a:solidFill>
              </a:rPr>
              <a:t>consortia</a:t>
            </a:r>
            <a:r>
              <a:rPr lang="fi-FI" sz="900" dirty="0">
                <a:solidFill>
                  <a:schemeClr val="accent1">
                    <a:lumMod val="75000"/>
                  </a:schemeClr>
                </a:solidFill>
              </a:rPr>
              <a:t> in </a:t>
            </a:r>
            <a:r>
              <a:rPr lang="fi-FI" sz="900" dirty="0" err="1">
                <a:solidFill>
                  <a:schemeClr val="accent1">
                    <a:lumMod val="75000"/>
                  </a:schemeClr>
                </a:solidFill>
              </a:rPr>
              <a:t>the</a:t>
            </a:r>
            <a:r>
              <a:rPr lang="fi-FI" sz="900" dirty="0">
                <a:solidFill>
                  <a:schemeClr val="accent1">
                    <a:lumMod val="75000"/>
                  </a:schemeClr>
                </a:solidFill>
              </a:rPr>
              <a:t> </a:t>
            </a:r>
            <a:r>
              <a:rPr lang="fi-FI" sz="900" dirty="0" err="1">
                <a:solidFill>
                  <a:schemeClr val="accent1">
                    <a:lumMod val="75000"/>
                  </a:schemeClr>
                </a:solidFill>
              </a:rPr>
              <a:t>Pilot</a:t>
            </a:r>
            <a:r>
              <a:rPr lang="fi-FI" sz="900" dirty="0">
                <a:solidFill>
                  <a:schemeClr val="accent1">
                    <a:lumMod val="75000"/>
                  </a:schemeClr>
                </a:solidFill>
              </a:rPr>
              <a:t> </a:t>
            </a:r>
            <a:r>
              <a:rPr lang="fi-FI" sz="900" dirty="0" err="1">
                <a:solidFill>
                  <a:schemeClr val="accent1">
                    <a:lumMod val="75000"/>
                  </a:schemeClr>
                </a:solidFill>
              </a:rPr>
              <a:t>Landscapes</a:t>
            </a:r>
            <a:endParaRPr lang="fi-FI" sz="900" dirty="0">
              <a:solidFill>
                <a:schemeClr val="accent1">
                  <a:lumMod val="75000"/>
                </a:schemeClr>
              </a:solidFill>
            </a:endParaRPr>
          </a:p>
          <a:p>
            <a:endParaRPr lang="fi-FI" sz="900" b="1" dirty="0" smtClean="0"/>
          </a:p>
          <a:p>
            <a:r>
              <a:rPr lang="fi-FI" sz="900" b="1" dirty="0" smtClean="0"/>
              <a:t>PILOT LANDSCAPES:</a:t>
            </a:r>
          </a:p>
          <a:p>
            <a:pPr marL="171450" indent="-171450">
              <a:buFontTx/>
              <a:buChar char="-"/>
            </a:pPr>
            <a:r>
              <a:rPr lang="fi-FI" sz="900" dirty="0" err="1" smtClean="0"/>
              <a:t>Leading</a:t>
            </a:r>
            <a:r>
              <a:rPr lang="fi-FI" sz="900" dirty="0" smtClean="0"/>
              <a:t> </a:t>
            </a:r>
            <a:r>
              <a:rPr lang="fi-FI" sz="900" dirty="0" err="1" smtClean="0"/>
              <a:t>Pilot</a:t>
            </a:r>
            <a:r>
              <a:rPr lang="fi-FI" sz="900" dirty="0" smtClean="0"/>
              <a:t> </a:t>
            </a:r>
            <a:r>
              <a:rPr lang="fi-FI" sz="900" dirty="0" err="1" smtClean="0"/>
              <a:t>Landscape</a:t>
            </a:r>
            <a:r>
              <a:rPr lang="fi-FI" sz="900" dirty="0" smtClean="0"/>
              <a:t>: </a:t>
            </a:r>
            <a:r>
              <a:rPr lang="fi-FI" sz="900" b="1" dirty="0" err="1" smtClean="0"/>
              <a:t>Fringe</a:t>
            </a:r>
            <a:r>
              <a:rPr lang="fi-FI" sz="900" b="1" dirty="0" smtClean="0"/>
              <a:t> </a:t>
            </a:r>
            <a:r>
              <a:rPr lang="fi-FI" sz="900" b="1" dirty="0" err="1" smtClean="0"/>
              <a:t>Areas</a:t>
            </a:r>
            <a:r>
              <a:rPr lang="fi-FI" sz="900" b="1" dirty="0" smtClean="0"/>
              <a:t> of Bologna (IT)</a:t>
            </a:r>
          </a:p>
          <a:p>
            <a:pPr marL="171450" indent="-171450">
              <a:buFontTx/>
              <a:buChar char="-"/>
            </a:pPr>
            <a:r>
              <a:rPr lang="fi-FI" sz="900" dirty="0" err="1" smtClean="0">
                <a:solidFill>
                  <a:schemeClr val="tx1">
                    <a:lumMod val="65000"/>
                    <a:lumOff val="35000"/>
                  </a:schemeClr>
                </a:solidFill>
              </a:rPr>
              <a:t>Multiplier</a:t>
            </a:r>
            <a:r>
              <a:rPr lang="fi-FI" sz="900" dirty="0" smtClean="0">
                <a:solidFill>
                  <a:schemeClr val="tx1">
                    <a:lumMod val="65000"/>
                    <a:lumOff val="35000"/>
                  </a:schemeClr>
                </a:solidFill>
              </a:rPr>
              <a:t> </a:t>
            </a:r>
            <a:r>
              <a:rPr lang="fi-FI" sz="900" dirty="0" err="1">
                <a:solidFill>
                  <a:schemeClr val="tx1">
                    <a:lumMod val="65000"/>
                    <a:lumOff val="35000"/>
                  </a:schemeClr>
                </a:solidFill>
              </a:rPr>
              <a:t>Pilot</a:t>
            </a:r>
            <a:r>
              <a:rPr lang="fi-FI" sz="900" dirty="0">
                <a:solidFill>
                  <a:schemeClr val="tx1">
                    <a:lumMod val="65000"/>
                    <a:lumOff val="35000"/>
                  </a:schemeClr>
                </a:solidFill>
              </a:rPr>
              <a:t> </a:t>
            </a:r>
            <a:r>
              <a:rPr lang="fi-FI" sz="900" dirty="0" err="1">
                <a:solidFill>
                  <a:schemeClr val="tx1">
                    <a:lumMod val="65000"/>
                    <a:lumOff val="35000"/>
                  </a:schemeClr>
                </a:solidFill>
              </a:rPr>
              <a:t>landscapes</a:t>
            </a:r>
            <a:r>
              <a:rPr lang="fi-FI" sz="900" dirty="0">
                <a:solidFill>
                  <a:schemeClr val="tx1">
                    <a:lumMod val="65000"/>
                    <a:lumOff val="35000"/>
                  </a:schemeClr>
                </a:solidFill>
              </a:rPr>
              <a:t>: </a:t>
            </a:r>
          </a:p>
          <a:p>
            <a:pPr marL="628650" lvl="1" indent="-171450">
              <a:buFontTx/>
              <a:buChar char="-"/>
            </a:pPr>
            <a:r>
              <a:rPr lang="fi-FI" sz="700" dirty="0" smtClean="0">
                <a:solidFill>
                  <a:schemeClr val="tx1">
                    <a:lumMod val="65000"/>
                    <a:lumOff val="35000"/>
                  </a:schemeClr>
                </a:solidFill>
              </a:rPr>
              <a:t>URBAN FRINGE AREAS OF BUCHAREST (RO)</a:t>
            </a:r>
          </a:p>
          <a:p>
            <a:pPr marL="628650" lvl="1" indent="-171450">
              <a:buFontTx/>
              <a:buChar char="-"/>
            </a:pPr>
            <a:r>
              <a:rPr lang="fi-FI" sz="700" dirty="0" smtClean="0">
                <a:solidFill>
                  <a:schemeClr val="tx1">
                    <a:lumMod val="65000"/>
                    <a:lumOff val="35000"/>
                  </a:schemeClr>
                </a:solidFill>
              </a:rPr>
              <a:t>TOWN AND VALLEY OF IVREA (IT) </a:t>
            </a:r>
          </a:p>
          <a:p>
            <a:pPr marL="628650" lvl="1" indent="-171450">
              <a:buFontTx/>
              <a:buChar char="-"/>
            </a:pPr>
            <a:r>
              <a:rPr lang="en-US" sz="700" dirty="0">
                <a:solidFill>
                  <a:schemeClr val="tx1">
                    <a:lumMod val="65000"/>
                    <a:lumOff val="35000"/>
                  </a:schemeClr>
                </a:solidFill>
              </a:rPr>
              <a:t>AGRICULTURAL LANDSCAPES IN THE SICILY REGION (IT)</a:t>
            </a:r>
          </a:p>
        </p:txBody>
      </p:sp>
      <p:sp>
        <p:nvSpPr>
          <p:cNvPr id="190" name="TextBox 189"/>
          <p:cNvSpPr txBox="1"/>
          <p:nvPr/>
        </p:nvSpPr>
        <p:spPr>
          <a:xfrm>
            <a:off x="249179" y="1218196"/>
            <a:ext cx="2760412" cy="507831"/>
          </a:xfrm>
          <a:prstGeom prst="rect">
            <a:avLst/>
          </a:prstGeom>
          <a:noFill/>
        </p:spPr>
        <p:txBody>
          <a:bodyPr wrap="square" rtlCol="0">
            <a:spAutoFit/>
          </a:bodyPr>
          <a:lstStyle/>
          <a:p>
            <a:r>
              <a:rPr lang="fi-FI" sz="900" b="1" dirty="0" smtClean="0"/>
              <a:t>THIRD PARTIES:</a:t>
            </a:r>
          </a:p>
          <a:p>
            <a:pPr marL="171450" indent="-171450">
              <a:buFontTx/>
              <a:buChar char="-"/>
            </a:pPr>
            <a:r>
              <a:rPr lang="fi-FI" sz="900" dirty="0" smtClean="0"/>
              <a:t>UNISCAPE (EU)</a:t>
            </a:r>
          </a:p>
          <a:p>
            <a:pPr marL="171450" indent="-171450">
              <a:buFontTx/>
              <a:buChar char="-"/>
            </a:pPr>
            <a:r>
              <a:rPr lang="fi-FI" sz="900" dirty="0" smtClean="0"/>
              <a:t>CIVILSCAPE (EU)</a:t>
            </a:r>
            <a:endParaRPr lang="fi-FI" sz="900" b="1" dirty="0"/>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2833" y="97709"/>
            <a:ext cx="2294217" cy="483467"/>
          </a:xfrm>
          <a:prstGeom prst="rect">
            <a:avLst/>
          </a:prstGeom>
        </p:spPr>
      </p:pic>
      <p:pic>
        <p:nvPicPr>
          <p:cNvPr id="29" name="Picture 28"/>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8887222" y="125909"/>
            <a:ext cx="444091" cy="444091"/>
          </a:xfrm>
          <a:prstGeom prst="rect">
            <a:avLst/>
          </a:prstGeom>
        </p:spPr>
      </p:pic>
    </p:spTree>
    <p:extLst>
      <p:ext uri="{BB962C8B-B14F-4D97-AF65-F5344CB8AC3E}">
        <p14:creationId xmlns:p14="http://schemas.microsoft.com/office/powerpoint/2010/main" val="1539055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Flowchart: Off-page Connector 195"/>
          <p:cNvSpPr/>
          <p:nvPr/>
        </p:nvSpPr>
        <p:spPr>
          <a:xfrm rot="16200000">
            <a:off x="10136826" y="4412589"/>
            <a:ext cx="2046766" cy="1365498"/>
          </a:xfrm>
          <a:prstGeom prst="flowChartOffpageConnector">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4" name="Diamond 293"/>
          <p:cNvSpPr/>
          <p:nvPr/>
        </p:nvSpPr>
        <p:spPr>
          <a:xfrm>
            <a:off x="10637367" y="4881634"/>
            <a:ext cx="153698" cy="153698"/>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7" name="Rectangle 206"/>
          <p:cNvSpPr/>
          <p:nvPr/>
        </p:nvSpPr>
        <p:spPr>
          <a:xfrm>
            <a:off x="6065133" y="4815973"/>
            <a:ext cx="128437" cy="12843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6" name="Rectangle 205"/>
          <p:cNvSpPr/>
          <p:nvPr/>
        </p:nvSpPr>
        <p:spPr>
          <a:xfrm>
            <a:off x="6075762" y="4213387"/>
            <a:ext cx="145002" cy="145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Flowchart: Off-page Connector 14"/>
          <p:cNvSpPr/>
          <p:nvPr/>
        </p:nvSpPr>
        <p:spPr>
          <a:xfrm rot="16200000">
            <a:off x="2955909" y="4736955"/>
            <a:ext cx="2035277" cy="705279"/>
          </a:xfrm>
          <a:prstGeom prst="flowChartOffpageConnector">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p:cNvSpPr>
            <a:spLocks noGrp="1"/>
          </p:cNvSpPr>
          <p:nvPr>
            <p:ph type="subTitle" idx="1"/>
          </p:nvPr>
        </p:nvSpPr>
        <p:spPr>
          <a:xfrm>
            <a:off x="207145" y="88122"/>
            <a:ext cx="10868526" cy="410494"/>
          </a:xfrm>
        </p:spPr>
        <p:txBody>
          <a:bodyPr>
            <a:noAutofit/>
          </a:bodyPr>
          <a:lstStyle/>
          <a:p>
            <a:pPr algn="l">
              <a:lnSpc>
                <a:spcPts val="1600"/>
              </a:lnSpc>
            </a:pPr>
            <a:r>
              <a:rPr lang="en-US" sz="1400" b="1" spc="100" dirty="0" smtClean="0"/>
              <a:t>AELCLIC PATHFINDER_METHODS AND SCHEDULE</a:t>
            </a:r>
            <a:endParaRPr lang="en-US" sz="1100" spc="100" dirty="0"/>
          </a:p>
        </p:txBody>
      </p:sp>
      <p:cxnSp>
        <p:nvCxnSpPr>
          <p:cNvPr id="6" name="Straight Connector 5"/>
          <p:cNvCxnSpPr/>
          <p:nvPr/>
        </p:nvCxnSpPr>
        <p:spPr>
          <a:xfrm>
            <a:off x="3598597" y="1047757"/>
            <a:ext cx="0" cy="5580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333558" y="1047757"/>
            <a:ext cx="0" cy="5580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049487" y="1047757"/>
            <a:ext cx="11658" cy="5580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59080" y="1047757"/>
            <a:ext cx="0" cy="5580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468504" y="1047757"/>
            <a:ext cx="0" cy="5580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92569" y="1047757"/>
            <a:ext cx="0" cy="5580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913719" y="1047757"/>
            <a:ext cx="0" cy="5580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653888" y="1047757"/>
            <a:ext cx="0" cy="5580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381475" y="1047757"/>
            <a:ext cx="0" cy="5580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093644" y="1047756"/>
            <a:ext cx="26149" cy="5580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791065" y="1047757"/>
            <a:ext cx="0" cy="5580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517922" y="1047757"/>
            <a:ext cx="0" cy="5580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64969" y="794002"/>
            <a:ext cx="1291946" cy="215444"/>
          </a:xfrm>
          <a:prstGeom prst="rect">
            <a:avLst/>
          </a:prstGeom>
          <a:noFill/>
        </p:spPr>
        <p:txBody>
          <a:bodyPr wrap="square" rtlCol="0">
            <a:spAutoFit/>
          </a:bodyPr>
          <a:lstStyle/>
          <a:p>
            <a:r>
              <a:rPr lang="fi-FI" sz="800" b="1" dirty="0" smtClean="0">
                <a:solidFill>
                  <a:schemeClr val="bg2">
                    <a:lumMod val="50000"/>
                  </a:schemeClr>
                </a:solidFill>
              </a:rPr>
              <a:t>15th FEBRUARY </a:t>
            </a:r>
            <a:r>
              <a:rPr lang="fi-FI" sz="800" b="1" dirty="0" err="1" smtClean="0">
                <a:solidFill>
                  <a:schemeClr val="bg2">
                    <a:lumMod val="50000"/>
                  </a:schemeClr>
                </a:solidFill>
              </a:rPr>
              <a:t>Kick-off</a:t>
            </a:r>
            <a:endParaRPr lang="fi-FI" sz="500" dirty="0">
              <a:solidFill>
                <a:schemeClr val="bg2">
                  <a:lumMod val="50000"/>
                </a:schemeClr>
              </a:solidFill>
            </a:endParaRPr>
          </a:p>
        </p:txBody>
      </p:sp>
      <p:sp>
        <p:nvSpPr>
          <p:cNvPr id="43" name="TextBox 42"/>
          <p:cNvSpPr txBox="1"/>
          <p:nvPr/>
        </p:nvSpPr>
        <p:spPr>
          <a:xfrm>
            <a:off x="4030880" y="808662"/>
            <a:ext cx="746581" cy="215444"/>
          </a:xfrm>
          <a:prstGeom prst="rect">
            <a:avLst/>
          </a:prstGeom>
          <a:noFill/>
        </p:spPr>
        <p:txBody>
          <a:bodyPr wrap="square" rtlCol="0">
            <a:spAutoFit/>
          </a:bodyPr>
          <a:lstStyle/>
          <a:p>
            <a:r>
              <a:rPr lang="fi-FI" sz="800" b="1" dirty="0" smtClean="0">
                <a:solidFill>
                  <a:schemeClr val="bg2">
                    <a:lumMod val="50000"/>
                  </a:schemeClr>
                </a:solidFill>
              </a:rPr>
              <a:t>15 MARCH</a:t>
            </a:r>
            <a:endParaRPr lang="fi-FI" sz="500" dirty="0">
              <a:solidFill>
                <a:schemeClr val="bg2">
                  <a:lumMod val="50000"/>
                </a:schemeClr>
              </a:solidFill>
            </a:endParaRPr>
          </a:p>
        </p:txBody>
      </p:sp>
      <p:sp>
        <p:nvSpPr>
          <p:cNvPr id="44" name="TextBox 43"/>
          <p:cNvSpPr txBox="1"/>
          <p:nvPr/>
        </p:nvSpPr>
        <p:spPr>
          <a:xfrm>
            <a:off x="4797964" y="808661"/>
            <a:ext cx="746581" cy="215444"/>
          </a:xfrm>
          <a:prstGeom prst="rect">
            <a:avLst/>
          </a:prstGeom>
          <a:noFill/>
        </p:spPr>
        <p:txBody>
          <a:bodyPr wrap="square" rtlCol="0">
            <a:spAutoFit/>
          </a:bodyPr>
          <a:lstStyle/>
          <a:p>
            <a:r>
              <a:rPr lang="fi-FI" sz="800" b="1" dirty="0" smtClean="0">
                <a:solidFill>
                  <a:schemeClr val="bg2">
                    <a:lumMod val="50000"/>
                  </a:schemeClr>
                </a:solidFill>
              </a:rPr>
              <a:t>15 APRIL</a:t>
            </a:r>
            <a:endParaRPr lang="fi-FI" sz="500" dirty="0">
              <a:solidFill>
                <a:schemeClr val="bg2">
                  <a:lumMod val="50000"/>
                </a:schemeClr>
              </a:solidFill>
            </a:endParaRPr>
          </a:p>
        </p:txBody>
      </p:sp>
      <p:sp>
        <p:nvSpPr>
          <p:cNvPr id="45" name="TextBox 44"/>
          <p:cNvSpPr txBox="1"/>
          <p:nvPr/>
        </p:nvSpPr>
        <p:spPr>
          <a:xfrm>
            <a:off x="5474182" y="814472"/>
            <a:ext cx="746581" cy="215444"/>
          </a:xfrm>
          <a:prstGeom prst="rect">
            <a:avLst/>
          </a:prstGeom>
          <a:noFill/>
        </p:spPr>
        <p:txBody>
          <a:bodyPr wrap="square" rtlCol="0">
            <a:spAutoFit/>
          </a:bodyPr>
          <a:lstStyle/>
          <a:p>
            <a:r>
              <a:rPr lang="fi-FI" sz="800" b="1" dirty="0" smtClean="0">
                <a:solidFill>
                  <a:schemeClr val="bg2">
                    <a:lumMod val="50000"/>
                  </a:schemeClr>
                </a:solidFill>
              </a:rPr>
              <a:t>15 MAY</a:t>
            </a:r>
            <a:endParaRPr lang="fi-FI" sz="500" dirty="0">
              <a:solidFill>
                <a:schemeClr val="bg2">
                  <a:lumMod val="50000"/>
                </a:schemeClr>
              </a:solidFill>
            </a:endParaRPr>
          </a:p>
        </p:txBody>
      </p:sp>
      <p:sp>
        <p:nvSpPr>
          <p:cNvPr id="46" name="TextBox 45"/>
          <p:cNvSpPr txBox="1"/>
          <p:nvPr/>
        </p:nvSpPr>
        <p:spPr>
          <a:xfrm>
            <a:off x="6185514" y="806292"/>
            <a:ext cx="746581" cy="215444"/>
          </a:xfrm>
          <a:prstGeom prst="rect">
            <a:avLst/>
          </a:prstGeom>
          <a:noFill/>
        </p:spPr>
        <p:txBody>
          <a:bodyPr wrap="square" rtlCol="0">
            <a:spAutoFit/>
          </a:bodyPr>
          <a:lstStyle/>
          <a:p>
            <a:r>
              <a:rPr lang="fi-FI" sz="800" b="1" dirty="0" smtClean="0">
                <a:solidFill>
                  <a:schemeClr val="bg2">
                    <a:lumMod val="50000"/>
                  </a:schemeClr>
                </a:solidFill>
              </a:rPr>
              <a:t>15 JUNE</a:t>
            </a:r>
            <a:endParaRPr lang="fi-FI" sz="500" dirty="0">
              <a:solidFill>
                <a:schemeClr val="bg2">
                  <a:lumMod val="50000"/>
                </a:schemeClr>
              </a:solidFill>
            </a:endParaRPr>
          </a:p>
        </p:txBody>
      </p:sp>
      <p:sp>
        <p:nvSpPr>
          <p:cNvPr id="47" name="TextBox 46"/>
          <p:cNvSpPr txBox="1"/>
          <p:nvPr/>
        </p:nvSpPr>
        <p:spPr>
          <a:xfrm>
            <a:off x="6896983" y="808222"/>
            <a:ext cx="746581" cy="215444"/>
          </a:xfrm>
          <a:prstGeom prst="rect">
            <a:avLst/>
          </a:prstGeom>
          <a:noFill/>
        </p:spPr>
        <p:txBody>
          <a:bodyPr wrap="square" rtlCol="0">
            <a:spAutoFit/>
          </a:bodyPr>
          <a:lstStyle/>
          <a:p>
            <a:r>
              <a:rPr lang="fi-FI" sz="800" b="1" dirty="0" smtClean="0">
                <a:solidFill>
                  <a:schemeClr val="bg2">
                    <a:lumMod val="50000"/>
                  </a:schemeClr>
                </a:solidFill>
              </a:rPr>
              <a:t>15 JULY</a:t>
            </a:r>
            <a:endParaRPr lang="fi-FI" sz="500" dirty="0">
              <a:solidFill>
                <a:schemeClr val="bg2">
                  <a:lumMod val="50000"/>
                </a:schemeClr>
              </a:solidFill>
            </a:endParaRPr>
          </a:p>
        </p:txBody>
      </p:sp>
      <p:sp>
        <p:nvSpPr>
          <p:cNvPr id="48" name="TextBox 47"/>
          <p:cNvSpPr txBox="1"/>
          <p:nvPr/>
        </p:nvSpPr>
        <p:spPr>
          <a:xfrm>
            <a:off x="7521604" y="809968"/>
            <a:ext cx="860219" cy="215444"/>
          </a:xfrm>
          <a:prstGeom prst="rect">
            <a:avLst/>
          </a:prstGeom>
          <a:noFill/>
        </p:spPr>
        <p:txBody>
          <a:bodyPr wrap="square" rtlCol="0">
            <a:spAutoFit/>
          </a:bodyPr>
          <a:lstStyle/>
          <a:p>
            <a:r>
              <a:rPr lang="fi-FI" sz="800" b="1" dirty="0" smtClean="0">
                <a:solidFill>
                  <a:schemeClr val="bg2">
                    <a:lumMod val="50000"/>
                  </a:schemeClr>
                </a:solidFill>
              </a:rPr>
              <a:t>15 AUGUST</a:t>
            </a:r>
            <a:endParaRPr lang="fi-FI" sz="500" dirty="0">
              <a:solidFill>
                <a:schemeClr val="bg2">
                  <a:lumMod val="50000"/>
                </a:schemeClr>
              </a:solidFill>
            </a:endParaRPr>
          </a:p>
        </p:txBody>
      </p:sp>
      <p:sp>
        <p:nvSpPr>
          <p:cNvPr id="49" name="TextBox 48"/>
          <p:cNvSpPr txBox="1"/>
          <p:nvPr/>
        </p:nvSpPr>
        <p:spPr>
          <a:xfrm>
            <a:off x="8208417" y="813976"/>
            <a:ext cx="1007108" cy="215444"/>
          </a:xfrm>
          <a:prstGeom prst="rect">
            <a:avLst/>
          </a:prstGeom>
          <a:noFill/>
        </p:spPr>
        <p:txBody>
          <a:bodyPr wrap="square" rtlCol="0">
            <a:spAutoFit/>
          </a:bodyPr>
          <a:lstStyle/>
          <a:p>
            <a:r>
              <a:rPr lang="fi-FI" sz="800" b="1" dirty="0" smtClean="0">
                <a:solidFill>
                  <a:schemeClr val="bg2">
                    <a:lumMod val="50000"/>
                  </a:schemeClr>
                </a:solidFill>
              </a:rPr>
              <a:t>15 SEPTEMBER</a:t>
            </a:r>
            <a:endParaRPr lang="fi-FI" sz="500" dirty="0">
              <a:solidFill>
                <a:schemeClr val="bg2">
                  <a:lumMod val="50000"/>
                </a:schemeClr>
              </a:solidFill>
            </a:endParaRPr>
          </a:p>
        </p:txBody>
      </p:sp>
      <p:sp>
        <p:nvSpPr>
          <p:cNvPr id="50" name="TextBox 49"/>
          <p:cNvSpPr txBox="1"/>
          <p:nvPr/>
        </p:nvSpPr>
        <p:spPr>
          <a:xfrm>
            <a:off x="9073978" y="811222"/>
            <a:ext cx="868403" cy="215444"/>
          </a:xfrm>
          <a:prstGeom prst="rect">
            <a:avLst/>
          </a:prstGeom>
          <a:noFill/>
        </p:spPr>
        <p:txBody>
          <a:bodyPr wrap="square" rtlCol="0">
            <a:spAutoFit/>
          </a:bodyPr>
          <a:lstStyle/>
          <a:p>
            <a:r>
              <a:rPr lang="fi-FI" sz="800" b="1" dirty="0" smtClean="0">
                <a:solidFill>
                  <a:schemeClr val="bg2">
                    <a:lumMod val="50000"/>
                  </a:schemeClr>
                </a:solidFill>
              </a:rPr>
              <a:t>15 OCTOBER</a:t>
            </a:r>
            <a:endParaRPr lang="fi-FI" sz="500" dirty="0">
              <a:solidFill>
                <a:schemeClr val="bg2">
                  <a:lumMod val="50000"/>
                </a:schemeClr>
              </a:solidFill>
            </a:endParaRPr>
          </a:p>
        </p:txBody>
      </p:sp>
      <p:sp>
        <p:nvSpPr>
          <p:cNvPr id="51" name="TextBox 50"/>
          <p:cNvSpPr txBox="1"/>
          <p:nvPr/>
        </p:nvSpPr>
        <p:spPr>
          <a:xfrm>
            <a:off x="9779021" y="804214"/>
            <a:ext cx="1037240" cy="215444"/>
          </a:xfrm>
          <a:prstGeom prst="rect">
            <a:avLst/>
          </a:prstGeom>
          <a:noFill/>
        </p:spPr>
        <p:txBody>
          <a:bodyPr wrap="square" rtlCol="0">
            <a:spAutoFit/>
          </a:bodyPr>
          <a:lstStyle/>
          <a:p>
            <a:r>
              <a:rPr lang="fi-FI" sz="800" b="1" dirty="0" smtClean="0">
                <a:solidFill>
                  <a:schemeClr val="bg2">
                    <a:lumMod val="50000"/>
                  </a:schemeClr>
                </a:solidFill>
              </a:rPr>
              <a:t>15 NOVEMBER</a:t>
            </a:r>
            <a:endParaRPr lang="fi-FI" sz="500" dirty="0">
              <a:solidFill>
                <a:schemeClr val="bg2">
                  <a:lumMod val="50000"/>
                </a:schemeClr>
              </a:solidFill>
            </a:endParaRPr>
          </a:p>
        </p:txBody>
      </p:sp>
      <p:sp>
        <p:nvSpPr>
          <p:cNvPr id="52" name="TextBox 51"/>
          <p:cNvSpPr txBox="1"/>
          <p:nvPr/>
        </p:nvSpPr>
        <p:spPr>
          <a:xfrm>
            <a:off x="10546105" y="804213"/>
            <a:ext cx="917391" cy="215444"/>
          </a:xfrm>
          <a:prstGeom prst="rect">
            <a:avLst/>
          </a:prstGeom>
          <a:noFill/>
        </p:spPr>
        <p:txBody>
          <a:bodyPr wrap="square" rtlCol="0">
            <a:spAutoFit/>
          </a:bodyPr>
          <a:lstStyle/>
          <a:p>
            <a:r>
              <a:rPr lang="fi-FI" sz="800" b="1" dirty="0" smtClean="0">
                <a:solidFill>
                  <a:schemeClr val="bg2">
                    <a:lumMod val="50000"/>
                  </a:schemeClr>
                </a:solidFill>
              </a:rPr>
              <a:t>15 DECEMBER</a:t>
            </a:r>
            <a:endParaRPr lang="fi-FI" sz="500" dirty="0">
              <a:solidFill>
                <a:schemeClr val="bg2">
                  <a:lumMod val="50000"/>
                </a:schemeClr>
              </a:solidFill>
            </a:endParaRPr>
          </a:p>
        </p:txBody>
      </p:sp>
      <p:sp>
        <p:nvSpPr>
          <p:cNvPr id="53" name="TextBox 52"/>
          <p:cNvSpPr txBox="1"/>
          <p:nvPr/>
        </p:nvSpPr>
        <p:spPr>
          <a:xfrm>
            <a:off x="11313189" y="794877"/>
            <a:ext cx="746581" cy="215444"/>
          </a:xfrm>
          <a:prstGeom prst="rect">
            <a:avLst/>
          </a:prstGeom>
          <a:noFill/>
        </p:spPr>
        <p:txBody>
          <a:bodyPr wrap="square" rtlCol="0">
            <a:spAutoFit/>
          </a:bodyPr>
          <a:lstStyle/>
          <a:p>
            <a:r>
              <a:rPr lang="fi-FI" sz="800" b="1" dirty="0" smtClean="0">
                <a:solidFill>
                  <a:schemeClr val="bg2">
                    <a:lumMod val="50000"/>
                  </a:schemeClr>
                </a:solidFill>
              </a:rPr>
              <a:t>END</a:t>
            </a:r>
            <a:endParaRPr lang="fi-FI" sz="500" dirty="0">
              <a:solidFill>
                <a:schemeClr val="bg2">
                  <a:lumMod val="50000"/>
                </a:schemeClr>
              </a:solidFill>
            </a:endParaRPr>
          </a:p>
        </p:txBody>
      </p:sp>
      <p:sp>
        <p:nvSpPr>
          <p:cNvPr id="56" name="Rectangle 55"/>
          <p:cNvSpPr/>
          <p:nvPr/>
        </p:nvSpPr>
        <p:spPr>
          <a:xfrm>
            <a:off x="89162" y="3236354"/>
            <a:ext cx="11989766" cy="31931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57" name="TextBox 56"/>
          <p:cNvSpPr txBox="1"/>
          <p:nvPr/>
        </p:nvSpPr>
        <p:spPr>
          <a:xfrm>
            <a:off x="89160" y="3236355"/>
            <a:ext cx="3500215" cy="3193182"/>
          </a:xfrm>
          <a:prstGeom prst="rect">
            <a:avLst/>
          </a:prstGeom>
          <a:noFill/>
        </p:spPr>
        <p:txBody>
          <a:bodyPr wrap="square" rtlCol="0">
            <a:spAutoFit/>
          </a:bodyPr>
          <a:lstStyle/>
          <a:p>
            <a:r>
              <a:rPr lang="en-US" sz="1050" b="1" dirty="0" smtClean="0"/>
              <a:t>IMPLEMENTATION OF THE PROJECT (WP1, 2, 3, 4, 5)</a:t>
            </a:r>
          </a:p>
          <a:p>
            <a:pPr marL="265113" lvl="1" indent="-88900">
              <a:spcBef>
                <a:spcPts val="400"/>
              </a:spcBef>
            </a:pPr>
            <a:r>
              <a:rPr lang="en-US" sz="800" dirty="0" smtClean="0"/>
              <a:t>     </a:t>
            </a:r>
            <a:r>
              <a:rPr lang="en-US" sz="800" dirty="0" err="1" smtClean="0"/>
              <a:t>PO_x</a:t>
            </a:r>
            <a:r>
              <a:rPr lang="en-US" sz="800" dirty="0" smtClean="0"/>
              <a:t> Partial OUTPUT in LEADING PILOT / in MULTIPLIER PLOT</a:t>
            </a:r>
          </a:p>
          <a:p>
            <a:pPr marL="265113" lvl="1" indent="-88900">
              <a:spcBef>
                <a:spcPts val="400"/>
              </a:spcBef>
            </a:pPr>
            <a:r>
              <a:rPr lang="en-US" sz="800" dirty="0" smtClean="0"/>
              <a:t>     </a:t>
            </a:r>
            <a:r>
              <a:rPr lang="en-US" sz="800" dirty="0" err="1" smtClean="0"/>
              <a:t>PD_x</a:t>
            </a:r>
            <a:r>
              <a:rPr lang="en-US" sz="800" dirty="0" smtClean="0"/>
              <a:t> Partial DELIVERABLE in LEADING PILOT/ in MULTIPLIER PILOT</a:t>
            </a:r>
          </a:p>
          <a:p>
            <a:pPr marL="265113" lvl="1" indent="-88900">
              <a:spcBef>
                <a:spcPts val="400"/>
              </a:spcBef>
            </a:pPr>
            <a:r>
              <a:rPr lang="en-US" sz="800" dirty="0" err="1" smtClean="0"/>
              <a:t>FO_y</a:t>
            </a:r>
            <a:r>
              <a:rPr lang="en-US" sz="800" dirty="0" smtClean="0"/>
              <a:t> Final OUTPUT</a:t>
            </a:r>
          </a:p>
          <a:p>
            <a:pPr marL="265113" lvl="1" indent="-88900">
              <a:spcBef>
                <a:spcPts val="400"/>
              </a:spcBef>
            </a:pPr>
            <a:r>
              <a:rPr lang="en-US" sz="800" dirty="0" err="1" smtClean="0"/>
              <a:t>FD_y</a:t>
            </a:r>
            <a:r>
              <a:rPr lang="en-US" sz="800" dirty="0" smtClean="0"/>
              <a:t> Final DELIVERABLE</a:t>
            </a:r>
          </a:p>
          <a:p>
            <a:pPr indent="-280987">
              <a:spcBef>
                <a:spcPts val="600"/>
              </a:spcBef>
            </a:pPr>
            <a:r>
              <a:rPr lang="en-US" sz="800" b="1" dirty="0" smtClean="0"/>
              <a:t>Partial outputs/deliverables:</a:t>
            </a:r>
          </a:p>
          <a:p>
            <a:pPr indent="-280987">
              <a:spcBef>
                <a:spcPts val="200"/>
              </a:spcBef>
            </a:pPr>
            <a:r>
              <a:rPr lang="en-US" sz="700" dirty="0" smtClean="0"/>
              <a:t>(X = 1): Consortium and Working Plan for each Pilot Landscape</a:t>
            </a:r>
          </a:p>
          <a:p>
            <a:pPr indent="-280987">
              <a:spcBef>
                <a:spcPts val="200"/>
              </a:spcBef>
            </a:pPr>
            <a:r>
              <a:rPr lang="en-US" sz="700" dirty="0" smtClean="0"/>
              <a:t>(X = 2): Draft Structure and Implementation Plan for a LACAP (per Consortium &amp; Pilot)</a:t>
            </a:r>
          </a:p>
          <a:p>
            <a:pPr indent="-280987">
              <a:spcBef>
                <a:spcPts val="200"/>
              </a:spcBef>
            </a:pPr>
            <a:r>
              <a:rPr lang="en-US" sz="700" dirty="0" smtClean="0"/>
              <a:t>(X= 3): Final Structure and Implementation Plan for a LACAP (per Consortium &amp; Pilot)</a:t>
            </a:r>
          </a:p>
          <a:p>
            <a:pPr indent="-280987">
              <a:spcBef>
                <a:spcPts val="600"/>
              </a:spcBef>
            </a:pPr>
            <a:r>
              <a:rPr lang="en-US" sz="800" b="1" dirty="0" smtClean="0"/>
              <a:t>Final outputs/deliverables:</a:t>
            </a:r>
          </a:p>
          <a:p>
            <a:pPr indent="-280987">
              <a:spcBef>
                <a:spcPts val="200"/>
              </a:spcBef>
            </a:pPr>
            <a:r>
              <a:rPr lang="en-US" sz="700" dirty="0" smtClean="0"/>
              <a:t>(Y = 1): Compilation of Final Partial Outputs / Deliverables </a:t>
            </a:r>
          </a:p>
          <a:p>
            <a:pPr indent="-280987">
              <a:spcBef>
                <a:spcPts val="200"/>
              </a:spcBef>
            </a:pPr>
            <a:r>
              <a:rPr lang="en-US" sz="700" dirty="0" smtClean="0"/>
              <a:t>(Y = 2): New outputs and deliverables produced after the joint and critical analysis of the final results in each Pilot Landscape</a:t>
            </a:r>
          </a:p>
          <a:p>
            <a:pPr indent="-280987">
              <a:spcBef>
                <a:spcPts val="200"/>
              </a:spcBef>
            </a:pPr>
            <a:r>
              <a:rPr lang="en-US" sz="700" dirty="0" smtClean="0"/>
              <a:t>(Y = 3): Guidelines for the constitutions of regional/local Consortiums</a:t>
            </a:r>
          </a:p>
          <a:p>
            <a:pPr indent="-280987">
              <a:spcBef>
                <a:spcPts val="200"/>
              </a:spcBef>
            </a:pPr>
            <a:r>
              <a:rPr lang="en-US" sz="700" dirty="0" smtClean="0"/>
              <a:t>(Y = 4) Climate-KIC REPORTS (Performance report, financial report, etc.)</a:t>
            </a:r>
          </a:p>
          <a:p>
            <a:pPr indent="-280987">
              <a:spcBef>
                <a:spcPts val="200"/>
              </a:spcBef>
            </a:pPr>
            <a:r>
              <a:rPr lang="en-US" sz="700" dirty="0" smtClean="0"/>
              <a:t>(Y = 5): web with all the deliverables</a:t>
            </a:r>
          </a:p>
          <a:p>
            <a:pPr indent="-280987">
              <a:spcBef>
                <a:spcPts val="200"/>
              </a:spcBef>
            </a:pPr>
            <a:r>
              <a:rPr lang="en-US" sz="700" dirty="0" smtClean="0">
                <a:solidFill>
                  <a:srgbClr val="C00000"/>
                </a:solidFill>
              </a:rPr>
              <a:t>NOTE_ All the deliverables will be displayed in the web and disseminated by the partners</a:t>
            </a:r>
          </a:p>
          <a:p>
            <a:pPr indent="-280987">
              <a:spcBef>
                <a:spcPts val="600"/>
              </a:spcBef>
            </a:pPr>
            <a:endParaRPr lang="en-US" sz="700" dirty="0" smtClean="0"/>
          </a:p>
          <a:p>
            <a:pPr marL="265113" lvl="1" indent="-88900">
              <a:spcBef>
                <a:spcPts val="600"/>
              </a:spcBef>
            </a:pPr>
            <a:endParaRPr lang="en-US" sz="800" dirty="0" smtClean="0"/>
          </a:p>
          <a:p>
            <a:pPr>
              <a:spcBef>
                <a:spcPts val="200"/>
              </a:spcBef>
            </a:pPr>
            <a:endParaRPr lang="en-US" sz="800" dirty="0" smtClean="0"/>
          </a:p>
        </p:txBody>
      </p:sp>
      <p:sp>
        <p:nvSpPr>
          <p:cNvPr id="8" name="Left-Right Arrow 7"/>
          <p:cNvSpPr/>
          <p:nvPr/>
        </p:nvSpPr>
        <p:spPr>
          <a:xfrm>
            <a:off x="3598597" y="1086825"/>
            <a:ext cx="727587" cy="353529"/>
          </a:xfrm>
          <a:prstGeom prst="lef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 name="TextBox 65"/>
          <p:cNvSpPr txBox="1"/>
          <p:nvPr/>
        </p:nvSpPr>
        <p:spPr>
          <a:xfrm>
            <a:off x="3657589" y="1139663"/>
            <a:ext cx="746581" cy="246221"/>
          </a:xfrm>
          <a:prstGeom prst="rect">
            <a:avLst/>
          </a:prstGeom>
          <a:noFill/>
        </p:spPr>
        <p:txBody>
          <a:bodyPr wrap="square" rtlCol="0">
            <a:spAutoFit/>
          </a:bodyPr>
          <a:lstStyle/>
          <a:p>
            <a:r>
              <a:rPr lang="fi-FI" sz="1000" b="1" dirty="0" smtClean="0">
                <a:solidFill>
                  <a:schemeClr val="bg1"/>
                </a:solidFill>
              </a:rPr>
              <a:t>PHASE 1</a:t>
            </a:r>
            <a:endParaRPr lang="fi-FI" sz="700" dirty="0">
              <a:solidFill>
                <a:schemeClr val="bg1"/>
              </a:solidFill>
            </a:endParaRPr>
          </a:p>
        </p:txBody>
      </p:sp>
      <p:sp>
        <p:nvSpPr>
          <p:cNvPr id="68" name="Left-Right Arrow 67"/>
          <p:cNvSpPr/>
          <p:nvPr/>
        </p:nvSpPr>
        <p:spPr>
          <a:xfrm>
            <a:off x="4341056" y="1086824"/>
            <a:ext cx="5765742" cy="353529"/>
          </a:xfrm>
          <a:prstGeom prst="lef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TextBox 68"/>
          <p:cNvSpPr txBox="1"/>
          <p:nvPr/>
        </p:nvSpPr>
        <p:spPr>
          <a:xfrm>
            <a:off x="6477101" y="1132407"/>
            <a:ext cx="5670608" cy="246221"/>
          </a:xfrm>
          <a:prstGeom prst="rect">
            <a:avLst/>
          </a:prstGeom>
          <a:noFill/>
        </p:spPr>
        <p:txBody>
          <a:bodyPr wrap="square" rtlCol="0">
            <a:spAutoFit/>
          </a:bodyPr>
          <a:lstStyle/>
          <a:p>
            <a:r>
              <a:rPr lang="fi-FI" sz="1000" b="1" dirty="0" smtClean="0">
                <a:solidFill>
                  <a:schemeClr val="bg1"/>
                </a:solidFill>
              </a:rPr>
              <a:t>PHASE 2 </a:t>
            </a:r>
            <a:endParaRPr lang="fi-FI" sz="700" dirty="0">
              <a:solidFill>
                <a:schemeClr val="bg1"/>
              </a:solidFill>
            </a:endParaRPr>
          </a:p>
        </p:txBody>
      </p:sp>
      <p:sp>
        <p:nvSpPr>
          <p:cNvPr id="70" name="Left-Right Arrow 69"/>
          <p:cNvSpPr/>
          <p:nvPr/>
        </p:nvSpPr>
        <p:spPr>
          <a:xfrm>
            <a:off x="10113164" y="1084907"/>
            <a:ext cx="1413058" cy="353529"/>
          </a:xfrm>
          <a:prstGeom prst="lef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TextBox 70"/>
          <p:cNvSpPr txBox="1"/>
          <p:nvPr/>
        </p:nvSpPr>
        <p:spPr>
          <a:xfrm>
            <a:off x="10383108" y="1135244"/>
            <a:ext cx="746581" cy="246221"/>
          </a:xfrm>
          <a:prstGeom prst="rect">
            <a:avLst/>
          </a:prstGeom>
          <a:noFill/>
        </p:spPr>
        <p:txBody>
          <a:bodyPr wrap="square" rtlCol="0">
            <a:spAutoFit/>
          </a:bodyPr>
          <a:lstStyle/>
          <a:p>
            <a:r>
              <a:rPr lang="fi-FI" sz="1000" b="1" dirty="0" smtClean="0">
                <a:solidFill>
                  <a:schemeClr val="bg1"/>
                </a:solidFill>
              </a:rPr>
              <a:t>PHASE 3</a:t>
            </a:r>
            <a:endParaRPr lang="fi-FI" sz="700" dirty="0">
              <a:solidFill>
                <a:schemeClr val="bg1"/>
              </a:solidFill>
            </a:endParaRPr>
          </a:p>
        </p:txBody>
      </p:sp>
      <p:sp>
        <p:nvSpPr>
          <p:cNvPr id="72" name="Left-Right Arrow 71"/>
          <p:cNvSpPr/>
          <p:nvPr/>
        </p:nvSpPr>
        <p:spPr>
          <a:xfrm>
            <a:off x="4335405" y="1820895"/>
            <a:ext cx="1779750" cy="353529"/>
          </a:xfrm>
          <a:prstGeom prst="lef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TextBox 72"/>
          <p:cNvSpPr txBox="1"/>
          <p:nvPr/>
        </p:nvSpPr>
        <p:spPr>
          <a:xfrm>
            <a:off x="4605348" y="1878606"/>
            <a:ext cx="1509807" cy="246221"/>
          </a:xfrm>
          <a:prstGeom prst="rect">
            <a:avLst/>
          </a:prstGeom>
          <a:noFill/>
        </p:spPr>
        <p:txBody>
          <a:bodyPr wrap="square" rtlCol="0">
            <a:spAutoFit/>
          </a:bodyPr>
          <a:lstStyle/>
          <a:p>
            <a:r>
              <a:rPr lang="fi-FI" sz="1000" b="1" dirty="0" smtClean="0">
                <a:solidFill>
                  <a:schemeClr val="bg1"/>
                </a:solidFill>
              </a:rPr>
              <a:t>Sub-</a:t>
            </a:r>
            <a:r>
              <a:rPr lang="fi-FI" sz="1000" b="1" dirty="0" err="1" smtClean="0">
                <a:solidFill>
                  <a:schemeClr val="bg1"/>
                </a:solidFill>
              </a:rPr>
              <a:t>Phase</a:t>
            </a:r>
            <a:r>
              <a:rPr lang="fi-FI" sz="1000" b="1" dirty="0" smtClean="0">
                <a:solidFill>
                  <a:schemeClr val="bg1"/>
                </a:solidFill>
              </a:rPr>
              <a:t> 2.1</a:t>
            </a:r>
            <a:endParaRPr lang="fi-FI" sz="700" dirty="0">
              <a:solidFill>
                <a:schemeClr val="bg1"/>
              </a:solidFill>
            </a:endParaRPr>
          </a:p>
        </p:txBody>
      </p:sp>
      <p:sp>
        <p:nvSpPr>
          <p:cNvPr id="74" name="Left-Right Arrow 73"/>
          <p:cNvSpPr/>
          <p:nvPr/>
        </p:nvSpPr>
        <p:spPr>
          <a:xfrm>
            <a:off x="6095241" y="1825774"/>
            <a:ext cx="2901266" cy="348501"/>
          </a:xfrm>
          <a:prstGeom prst="lef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TextBox 74"/>
          <p:cNvSpPr txBox="1"/>
          <p:nvPr/>
        </p:nvSpPr>
        <p:spPr>
          <a:xfrm>
            <a:off x="6331523" y="1876111"/>
            <a:ext cx="2363114" cy="246221"/>
          </a:xfrm>
          <a:prstGeom prst="rect">
            <a:avLst/>
          </a:prstGeom>
          <a:noFill/>
        </p:spPr>
        <p:txBody>
          <a:bodyPr wrap="square" rtlCol="0">
            <a:spAutoFit/>
          </a:bodyPr>
          <a:lstStyle/>
          <a:p>
            <a:r>
              <a:rPr lang="fi-FI" sz="1000" b="1" dirty="0" smtClean="0">
                <a:solidFill>
                  <a:schemeClr val="bg1"/>
                </a:solidFill>
              </a:rPr>
              <a:t>Sub-</a:t>
            </a:r>
            <a:r>
              <a:rPr lang="fi-FI" sz="1000" b="1" dirty="0" err="1" smtClean="0">
                <a:solidFill>
                  <a:schemeClr val="bg1"/>
                </a:solidFill>
              </a:rPr>
              <a:t>Phase</a:t>
            </a:r>
            <a:r>
              <a:rPr lang="fi-FI" sz="1000" b="1" dirty="0" smtClean="0">
                <a:solidFill>
                  <a:schemeClr val="bg1"/>
                </a:solidFill>
              </a:rPr>
              <a:t> 2.2</a:t>
            </a:r>
            <a:endParaRPr lang="fi-FI" sz="700" dirty="0">
              <a:solidFill>
                <a:schemeClr val="bg1"/>
              </a:solidFill>
            </a:endParaRPr>
          </a:p>
        </p:txBody>
      </p:sp>
      <p:sp>
        <p:nvSpPr>
          <p:cNvPr id="76" name="Left-Right Arrow 75"/>
          <p:cNvSpPr/>
          <p:nvPr/>
        </p:nvSpPr>
        <p:spPr>
          <a:xfrm>
            <a:off x="8996507" y="1826208"/>
            <a:ext cx="1089763" cy="353529"/>
          </a:xfrm>
          <a:prstGeom prst="lef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TextBox 76"/>
          <p:cNvSpPr txBox="1"/>
          <p:nvPr/>
        </p:nvSpPr>
        <p:spPr>
          <a:xfrm>
            <a:off x="9052174" y="1879127"/>
            <a:ext cx="954598" cy="400110"/>
          </a:xfrm>
          <a:prstGeom prst="rect">
            <a:avLst/>
          </a:prstGeom>
          <a:noFill/>
        </p:spPr>
        <p:txBody>
          <a:bodyPr wrap="square" rtlCol="0">
            <a:spAutoFit/>
          </a:bodyPr>
          <a:lstStyle/>
          <a:p>
            <a:r>
              <a:rPr lang="fi-FI" sz="1000" b="1" dirty="0" smtClean="0">
                <a:solidFill>
                  <a:schemeClr val="bg1"/>
                </a:solidFill>
              </a:rPr>
              <a:t>Sub-</a:t>
            </a:r>
            <a:r>
              <a:rPr lang="fi-FI" sz="1000" b="1" dirty="0" err="1" smtClean="0">
                <a:solidFill>
                  <a:schemeClr val="bg1"/>
                </a:solidFill>
              </a:rPr>
              <a:t>Phase</a:t>
            </a:r>
            <a:r>
              <a:rPr lang="fi-FI" sz="1000" b="1" dirty="0" smtClean="0">
                <a:solidFill>
                  <a:schemeClr val="bg1"/>
                </a:solidFill>
              </a:rPr>
              <a:t> 2.3 2.1</a:t>
            </a:r>
            <a:endParaRPr lang="fi-FI" sz="700" dirty="0">
              <a:solidFill>
                <a:schemeClr val="bg1"/>
              </a:solidFill>
            </a:endParaRPr>
          </a:p>
        </p:txBody>
      </p:sp>
      <p:sp>
        <p:nvSpPr>
          <p:cNvPr id="9" name="TextBox 8"/>
          <p:cNvSpPr txBox="1"/>
          <p:nvPr/>
        </p:nvSpPr>
        <p:spPr>
          <a:xfrm>
            <a:off x="3628763" y="1469948"/>
            <a:ext cx="673267" cy="180425"/>
          </a:xfrm>
          <a:prstGeom prst="rect">
            <a:avLst/>
          </a:prstGeom>
          <a:solidFill>
            <a:schemeClr val="bg2">
              <a:lumMod val="50000"/>
            </a:schemeClr>
          </a:solidFill>
        </p:spPr>
        <p:txBody>
          <a:bodyPr wrap="square" lIns="18000" tIns="36000" rIns="18000" bIns="36000" rtlCol="0">
            <a:spAutoFit/>
          </a:bodyPr>
          <a:lstStyle/>
          <a:p>
            <a:pPr algn="ctr"/>
            <a:r>
              <a:rPr lang="fi-FI" sz="700" b="1" dirty="0" smtClean="0">
                <a:solidFill>
                  <a:srgbClr val="FFFF00"/>
                </a:solidFill>
              </a:rPr>
              <a:t>PREPARATION</a:t>
            </a:r>
            <a:endParaRPr lang="fi-FI" sz="600" b="1" dirty="0">
              <a:solidFill>
                <a:srgbClr val="FFFF00"/>
              </a:solidFill>
            </a:endParaRPr>
          </a:p>
        </p:txBody>
      </p:sp>
      <p:sp>
        <p:nvSpPr>
          <p:cNvPr id="79" name="TextBox 78"/>
          <p:cNvSpPr txBox="1"/>
          <p:nvPr/>
        </p:nvSpPr>
        <p:spPr>
          <a:xfrm>
            <a:off x="4364890" y="1477742"/>
            <a:ext cx="5728754" cy="180425"/>
          </a:xfrm>
          <a:prstGeom prst="rect">
            <a:avLst/>
          </a:prstGeom>
          <a:solidFill>
            <a:schemeClr val="bg2">
              <a:lumMod val="50000"/>
            </a:schemeClr>
          </a:solidFill>
        </p:spPr>
        <p:txBody>
          <a:bodyPr wrap="square" lIns="18000" tIns="36000" rIns="18000" bIns="36000" rtlCol="0">
            <a:spAutoFit/>
          </a:bodyPr>
          <a:lstStyle/>
          <a:p>
            <a:pPr algn="ctr"/>
            <a:r>
              <a:rPr lang="fi-FI" sz="700" b="1" dirty="0" smtClean="0">
                <a:solidFill>
                  <a:schemeClr val="bg1"/>
                </a:solidFill>
              </a:rPr>
              <a:t>CREATION OF REGIONAL/LOCAL CONSORTIA AND CO-DEFINITION OF STRUCTURE, METHODS AND RESOURCES FOR THE PRODUCTION OF A LACAP</a:t>
            </a:r>
            <a:r>
              <a:rPr lang="fi-FI" sz="600" b="1" dirty="0" smtClean="0">
                <a:solidFill>
                  <a:schemeClr val="bg1"/>
                </a:solidFill>
              </a:rPr>
              <a:t> </a:t>
            </a:r>
            <a:endParaRPr lang="fi-FI" sz="500" b="1" dirty="0">
              <a:solidFill>
                <a:schemeClr val="bg1"/>
              </a:solidFill>
            </a:endParaRPr>
          </a:p>
        </p:txBody>
      </p:sp>
      <p:sp>
        <p:nvSpPr>
          <p:cNvPr id="80" name="TextBox 79"/>
          <p:cNvSpPr txBox="1"/>
          <p:nvPr/>
        </p:nvSpPr>
        <p:spPr>
          <a:xfrm>
            <a:off x="10135066" y="1477322"/>
            <a:ext cx="1383782" cy="180425"/>
          </a:xfrm>
          <a:prstGeom prst="rect">
            <a:avLst/>
          </a:prstGeom>
          <a:solidFill>
            <a:schemeClr val="bg2">
              <a:lumMod val="50000"/>
            </a:schemeClr>
          </a:solidFill>
        </p:spPr>
        <p:txBody>
          <a:bodyPr wrap="square" lIns="18000" tIns="36000" rIns="18000" bIns="36000" rtlCol="0">
            <a:spAutoFit/>
          </a:bodyPr>
          <a:lstStyle/>
          <a:p>
            <a:pPr algn="ctr"/>
            <a:r>
              <a:rPr lang="fi-FI" sz="700" b="1" dirty="0" smtClean="0">
                <a:solidFill>
                  <a:schemeClr val="bg1"/>
                </a:solidFill>
              </a:rPr>
              <a:t>FINAL OUTPUTS &amp; REPORTING</a:t>
            </a:r>
            <a:endParaRPr lang="fi-FI" sz="500" b="1" dirty="0">
              <a:solidFill>
                <a:schemeClr val="bg1"/>
              </a:solidFill>
            </a:endParaRPr>
          </a:p>
        </p:txBody>
      </p:sp>
      <p:sp>
        <p:nvSpPr>
          <p:cNvPr id="81" name="TextBox 80"/>
          <p:cNvSpPr txBox="1"/>
          <p:nvPr/>
        </p:nvSpPr>
        <p:spPr>
          <a:xfrm>
            <a:off x="4341056" y="2256577"/>
            <a:ext cx="1742311" cy="288147"/>
          </a:xfrm>
          <a:prstGeom prst="rect">
            <a:avLst/>
          </a:prstGeom>
          <a:solidFill>
            <a:schemeClr val="bg2">
              <a:lumMod val="75000"/>
            </a:schemeClr>
          </a:solidFill>
        </p:spPr>
        <p:txBody>
          <a:bodyPr wrap="square" lIns="0" tIns="36000" rIns="0" bIns="36000" rtlCol="0">
            <a:spAutoFit/>
          </a:bodyPr>
          <a:lstStyle/>
          <a:p>
            <a:pPr algn="ctr"/>
            <a:r>
              <a:rPr lang="fi-FI" sz="700" b="1" dirty="0" smtClean="0">
                <a:solidFill>
                  <a:schemeClr val="bg1"/>
                </a:solidFill>
              </a:rPr>
              <a:t>IDENTIFICATION OF STAKEHOLDERS IN EACH PILOT AREA + DEFINITION OF </a:t>
            </a:r>
            <a:r>
              <a:rPr lang="fi-FI" sz="700" b="1" dirty="0" smtClean="0">
                <a:solidFill>
                  <a:srgbClr val="FFFF00"/>
                </a:solidFill>
              </a:rPr>
              <a:t>WORKING PLAN</a:t>
            </a:r>
            <a:endParaRPr lang="fi-FI" sz="600" b="1" dirty="0">
              <a:solidFill>
                <a:srgbClr val="FFFF00"/>
              </a:solidFill>
            </a:endParaRPr>
          </a:p>
        </p:txBody>
      </p:sp>
      <p:sp>
        <p:nvSpPr>
          <p:cNvPr id="82" name="TextBox 81"/>
          <p:cNvSpPr txBox="1"/>
          <p:nvPr/>
        </p:nvSpPr>
        <p:spPr>
          <a:xfrm>
            <a:off x="6116743" y="2258992"/>
            <a:ext cx="2855933" cy="288147"/>
          </a:xfrm>
          <a:prstGeom prst="rect">
            <a:avLst/>
          </a:prstGeom>
          <a:solidFill>
            <a:schemeClr val="bg2">
              <a:lumMod val="75000"/>
            </a:schemeClr>
          </a:solidFill>
        </p:spPr>
        <p:txBody>
          <a:bodyPr wrap="square" lIns="18000" tIns="36000" rIns="18000" bIns="36000" rtlCol="0">
            <a:spAutoFit/>
          </a:bodyPr>
          <a:lstStyle/>
          <a:p>
            <a:pPr algn="ctr"/>
            <a:r>
              <a:rPr lang="fi-FI" sz="700" b="1" dirty="0" smtClean="0">
                <a:solidFill>
                  <a:schemeClr val="bg1"/>
                </a:solidFill>
              </a:rPr>
              <a:t>JOINT WORK OF EACH LOCAL GROUP:  DEFINITION OF CLIMATE CHANGE </a:t>
            </a:r>
            <a:r>
              <a:rPr lang="fi-FI" sz="700" b="1" dirty="0" smtClean="0">
                <a:solidFill>
                  <a:srgbClr val="FFFF00"/>
                </a:solidFill>
              </a:rPr>
              <a:t>IMPACTS</a:t>
            </a:r>
            <a:r>
              <a:rPr lang="fi-FI" sz="700" b="1" dirty="0" smtClean="0">
                <a:solidFill>
                  <a:schemeClr val="bg1"/>
                </a:solidFill>
              </a:rPr>
              <a:t>, GOALS, AGENDAS, </a:t>
            </a:r>
            <a:r>
              <a:rPr lang="fi-FI" sz="700" b="1" dirty="0" smtClean="0">
                <a:solidFill>
                  <a:srgbClr val="FFFF00"/>
                </a:solidFill>
              </a:rPr>
              <a:t>STRUCTURE &amp;  RESOURCES FOR A  LACAP</a:t>
            </a:r>
            <a:endParaRPr lang="fi-FI" sz="600" b="1" dirty="0">
              <a:solidFill>
                <a:srgbClr val="FFFF00"/>
              </a:solidFill>
            </a:endParaRPr>
          </a:p>
        </p:txBody>
      </p:sp>
      <p:sp>
        <p:nvSpPr>
          <p:cNvPr id="83" name="TextBox 82"/>
          <p:cNvSpPr txBox="1"/>
          <p:nvPr/>
        </p:nvSpPr>
        <p:spPr>
          <a:xfrm>
            <a:off x="8995321" y="2258409"/>
            <a:ext cx="1071429" cy="288147"/>
          </a:xfrm>
          <a:prstGeom prst="rect">
            <a:avLst/>
          </a:prstGeom>
          <a:solidFill>
            <a:schemeClr val="bg2">
              <a:lumMod val="75000"/>
            </a:schemeClr>
          </a:solidFill>
        </p:spPr>
        <p:txBody>
          <a:bodyPr wrap="square" lIns="18000" tIns="36000" rIns="18000" bIns="36000" rtlCol="0">
            <a:spAutoFit/>
          </a:bodyPr>
          <a:lstStyle/>
          <a:p>
            <a:pPr algn="ctr"/>
            <a:r>
              <a:rPr lang="fi-FI" sz="700" b="1" dirty="0" smtClean="0">
                <a:solidFill>
                  <a:schemeClr val="bg1"/>
                </a:solidFill>
              </a:rPr>
              <a:t>REGIONAL/LOCAL </a:t>
            </a:r>
            <a:r>
              <a:rPr lang="fi-FI" sz="700" b="1" dirty="0" smtClean="0">
                <a:solidFill>
                  <a:srgbClr val="FFFF00"/>
                </a:solidFill>
              </a:rPr>
              <a:t>OUTPUTS  &amp; AGREEMENTS</a:t>
            </a:r>
            <a:endParaRPr lang="fi-FI" sz="600" b="1" dirty="0">
              <a:solidFill>
                <a:srgbClr val="FFFF00"/>
              </a:solidFill>
            </a:endParaRPr>
          </a:p>
        </p:txBody>
      </p:sp>
      <p:sp>
        <p:nvSpPr>
          <p:cNvPr id="126" name="TextBox 125"/>
          <p:cNvSpPr txBox="1"/>
          <p:nvPr/>
        </p:nvSpPr>
        <p:spPr>
          <a:xfrm>
            <a:off x="3627837" y="3373877"/>
            <a:ext cx="673267" cy="180425"/>
          </a:xfrm>
          <a:prstGeom prst="rect">
            <a:avLst/>
          </a:prstGeom>
          <a:solidFill>
            <a:schemeClr val="bg2">
              <a:lumMod val="50000"/>
            </a:schemeClr>
          </a:solidFill>
        </p:spPr>
        <p:txBody>
          <a:bodyPr wrap="square" lIns="18000" tIns="36000" rIns="18000" bIns="36000" rtlCol="0">
            <a:spAutoFit/>
          </a:bodyPr>
          <a:lstStyle/>
          <a:p>
            <a:pPr algn="ctr"/>
            <a:r>
              <a:rPr lang="fi-FI" sz="700" b="1" dirty="0" smtClean="0">
                <a:solidFill>
                  <a:schemeClr val="bg1"/>
                </a:solidFill>
              </a:rPr>
              <a:t>PREPARATION</a:t>
            </a:r>
            <a:endParaRPr lang="fi-FI" sz="600" b="1" dirty="0">
              <a:solidFill>
                <a:schemeClr val="bg1"/>
              </a:solidFill>
            </a:endParaRPr>
          </a:p>
        </p:txBody>
      </p:sp>
      <p:sp>
        <p:nvSpPr>
          <p:cNvPr id="127" name="TextBox 126"/>
          <p:cNvSpPr txBox="1"/>
          <p:nvPr/>
        </p:nvSpPr>
        <p:spPr>
          <a:xfrm>
            <a:off x="10134140" y="3381251"/>
            <a:ext cx="1383782" cy="180425"/>
          </a:xfrm>
          <a:prstGeom prst="rect">
            <a:avLst/>
          </a:prstGeom>
          <a:solidFill>
            <a:schemeClr val="bg2">
              <a:lumMod val="50000"/>
            </a:schemeClr>
          </a:solidFill>
        </p:spPr>
        <p:txBody>
          <a:bodyPr wrap="square" lIns="18000" tIns="36000" rIns="18000" bIns="36000" rtlCol="0">
            <a:spAutoFit/>
          </a:bodyPr>
          <a:lstStyle/>
          <a:p>
            <a:pPr algn="ctr"/>
            <a:r>
              <a:rPr lang="fi-FI" sz="700" b="1" dirty="0" smtClean="0">
                <a:solidFill>
                  <a:schemeClr val="bg1"/>
                </a:solidFill>
              </a:rPr>
              <a:t>FINAL OUTPUTS &amp; REPORTING</a:t>
            </a:r>
            <a:endParaRPr lang="fi-FI" sz="500" b="1" dirty="0">
              <a:solidFill>
                <a:schemeClr val="bg1"/>
              </a:solidFill>
            </a:endParaRPr>
          </a:p>
        </p:txBody>
      </p:sp>
      <p:sp>
        <p:nvSpPr>
          <p:cNvPr id="128" name="TextBox 127"/>
          <p:cNvSpPr txBox="1"/>
          <p:nvPr/>
        </p:nvSpPr>
        <p:spPr>
          <a:xfrm>
            <a:off x="4341056" y="3328545"/>
            <a:ext cx="1742311" cy="395869"/>
          </a:xfrm>
          <a:prstGeom prst="rect">
            <a:avLst/>
          </a:prstGeom>
          <a:solidFill>
            <a:schemeClr val="bg2">
              <a:lumMod val="75000"/>
            </a:schemeClr>
          </a:solidFill>
        </p:spPr>
        <p:txBody>
          <a:bodyPr wrap="square" lIns="0" tIns="36000" rIns="0" bIns="36000" rtlCol="0">
            <a:spAutoFit/>
          </a:bodyPr>
          <a:lstStyle/>
          <a:p>
            <a:pPr algn="ctr"/>
            <a:r>
              <a:rPr lang="fi-FI" sz="700" b="1" dirty="0" smtClean="0">
                <a:solidFill>
                  <a:schemeClr val="bg1"/>
                </a:solidFill>
              </a:rPr>
              <a:t>IDENTIFICATION OF STAKEHOLDERS IN EACH PILOT AREA + DEFINITION OF WORKING PLAN</a:t>
            </a:r>
          </a:p>
          <a:p>
            <a:pPr algn="ctr"/>
            <a:r>
              <a:rPr lang="fi-FI" sz="700" b="1" dirty="0" smtClean="0"/>
              <a:t>per REGION (WP2, WP3, WP4, WP5)</a:t>
            </a:r>
            <a:endParaRPr lang="fi-FI" sz="600" b="1" dirty="0"/>
          </a:p>
        </p:txBody>
      </p:sp>
      <p:sp>
        <p:nvSpPr>
          <p:cNvPr id="129" name="TextBox 128"/>
          <p:cNvSpPr txBox="1"/>
          <p:nvPr/>
        </p:nvSpPr>
        <p:spPr>
          <a:xfrm>
            <a:off x="6116743" y="3330960"/>
            <a:ext cx="2855933" cy="395869"/>
          </a:xfrm>
          <a:prstGeom prst="rect">
            <a:avLst/>
          </a:prstGeom>
          <a:solidFill>
            <a:schemeClr val="bg2">
              <a:lumMod val="75000"/>
            </a:schemeClr>
          </a:solidFill>
        </p:spPr>
        <p:txBody>
          <a:bodyPr wrap="square" lIns="18000" tIns="36000" rIns="18000" bIns="36000" rtlCol="0">
            <a:spAutoFit/>
          </a:bodyPr>
          <a:lstStyle/>
          <a:p>
            <a:pPr algn="ctr"/>
            <a:r>
              <a:rPr lang="fi-FI" sz="700" b="1" dirty="0" smtClean="0">
                <a:solidFill>
                  <a:schemeClr val="bg1"/>
                </a:solidFill>
              </a:rPr>
              <a:t>JOINT WORK OF EACH REGIONAL/LOCAL GROUP: GOALS, AGENDAS, STRUCTURE, RESOURCES FOR A POTENTIAL LACAP</a:t>
            </a:r>
          </a:p>
          <a:p>
            <a:pPr algn="ctr"/>
            <a:r>
              <a:rPr lang="fi-FI" sz="700" b="1" dirty="0" smtClean="0"/>
              <a:t>per REGION (WP2, WP3, WP4, WP5)</a:t>
            </a:r>
            <a:endParaRPr lang="fi-FI" sz="600" b="1" dirty="0"/>
          </a:p>
        </p:txBody>
      </p:sp>
      <p:sp>
        <p:nvSpPr>
          <p:cNvPr id="130" name="TextBox 129"/>
          <p:cNvSpPr txBox="1"/>
          <p:nvPr/>
        </p:nvSpPr>
        <p:spPr>
          <a:xfrm>
            <a:off x="8995321" y="3330378"/>
            <a:ext cx="1098323" cy="395869"/>
          </a:xfrm>
          <a:prstGeom prst="rect">
            <a:avLst/>
          </a:prstGeom>
          <a:solidFill>
            <a:schemeClr val="bg2">
              <a:lumMod val="75000"/>
            </a:schemeClr>
          </a:solidFill>
        </p:spPr>
        <p:txBody>
          <a:bodyPr wrap="square" lIns="18000" tIns="36000" rIns="18000" bIns="36000" rtlCol="0">
            <a:spAutoFit/>
          </a:bodyPr>
          <a:lstStyle/>
          <a:p>
            <a:pPr algn="ctr"/>
            <a:r>
              <a:rPr lang="fi-FI" sz="700" b="1" dirty="0" smtClean="0">
                <a:solidFill>
                  <a:schemeClr val="bg1"/>
                </a:solidFill>
              </a:rPr>
              <a:t>REGIONAL/LOCAL OUTPUTS  &amp; AGREEMENTS</a:t>
            </a:r>
          </a:p>
          <a:p>
            <a:pPr algn="ctr"/>
            <a:r>
              <a:rPr lang="fi-FI" sz="700" b="1" dirty="0" smtClean="0"/>
              <a:t>per (WP2, WP3, WP4, WP5)</a:t>
            </a:r>
            <a:endParaRPr lang="fi-FI" sz="600" b="1" dirty="0">
              <a:solidFill>
                <a:schemeClr val="bg1"/>
              </a:solidFill>
            </a:endParaRPr>
          </a:p>
        </p:txBody>
      </p:sp>
      <p:sp>
        <p:nvSpPr>
          <p:cNvPr id="131" name="TextBox 130"/>
          <p:cNvSpPr txBox="1"/>
          <p:nvPr/>
        </p:nvSpPr>
        <p:spPr>
          <a:xfrm>
            <a:off x="3636539" y="4359516"/>
            <a:ext cx="639959" cy="1457698"/>
          </a:xfrm>
          <a:prstGeom prst="rect">
            <a:avLst/>
          </a:prstGeom>
          <a:noFill/>
        </p:spPr>
        <p:txBody>
          <a:bodyPr wrap="square" lIns="18000" tIns="36000" rIns="18000" bIns="36000" rtlCol="0">
            <a:spAutoFit/>
          </a:bodyPr>
          <a:lstStyle/>
          <a:p>
            <a:r>
              <a:rPr lang="en-US" sz="600" dirty="0" smtClean="0">
                <a:solidFill>
                  <a:schemeClr val="bg1"/>
                </a:solidFill>
              </a:rPr>
              <a:t>WP1: web + channels </a:t>
            </a:r>
          </a:p>
          <a:p>
            <a:endParaRPr lang="en-US" sz="600" dirty="0" smtClean="0">
              <a:solidFill>
                <a:schemeClr val="bg1"/>
              </a:solidFill>
            </a:endParaRPr>
          </a:p>
          <a:p>
            <a:r>
              <a:rPr lang="en-US" sz="600" dirty="0" smtClean="0">
                <a:solidFill>
                  <a:schemeClr val="bg1"/>
                </a:solidFill>
              </a:rPr>
              <a:t>By the responsible of WP2, WP3, WP4, WP5, BU2, BU3, BU4, BU5:</a:t>
            </a:r>
          </a:p>
          <a:p>
            <a:pPr>
              <a:buFontTx/>
              <a:buChar char="-"/>
            </a:pPr>
            <a:r>
              <a:rPr lang="en-US" sz="600" dirty="0" smtClean="0">
                <a:solidFill>
                  <a:schemeClr val="bg1"/>
                </a:solidFill>
              </a:rPr>
              <a:t>Self organization of each team.</a:t>
            </a:r>
          </a:p>
          <a:p>
            <a:pPr>
              <a:buFontTx/>
              <a:buChar char="-"/>
            </a:pPr>
            <a:r>
              <a:rPr lang="en-US" sz="600" dirty="0" smtClean="0">
                <a:solidFill>
                  <a:schemeClr val="bg1"/>
                </a:solidFill>
              </a:rPr>
              <a:t>Limits of each pilot landscape</a:t>
            </a:r>
            <a:endParaRPr lang="en-US" sz="500" dirty="0" smtClean="0">
              <a:solidFill>
                <a:schemeClr val="bg1"/>
              </a:solidFill>
            </a:endParaRPr>
          </a:p>
          <a:p>
            <a:pPr>
              <a:buFontTx/>
              <a:buChar char="-"/>
            </a:pPr>
            <a:r>
              <a:rPr lang="en-US" sz="600" dirty="0" smtClean="0">
                <a:solidFill>
                  <a:schemeClr val="bg1"/>
                </a:solidFill>
              </a:rPr>
              <a:t> Pre-identification of stakeholders for each regional /local consortia</a:t>
            </a:r>
          </a:p>
        </p:txBody>
      </p:sp>
      <p:sp>
        <p:nvSpPr>
          <p:cNvPr id="16" name="Right Arrow 15"/>
          <p:cNvSpPr/>
          <p:nvPr/>
        </p:nvSpPr>
        <p:spPr>
          <a:xfrm>
            <a:off x="4362537" y="4191650"/>
            <a:ext cx="1633042" cy="285336"/>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5" name="Right Arrow 134"/>
          <p:cNvSpPr/>
          <p:nvPr/>
        </p:nvSpPr>
        <p:spPr>
          <a:xfrm>
            <a:off x="4555837" y="4796734"/>
            <a:ext cx="1416025" cy="230094"/>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6" name="Right Arrow 135"/>
          <p:cNvSpPr/>
          <p:nvPr/>
        </p:nvSpPr>
        <p:spPr>
          <a:xfrm>
            <a:off x="4559219" y="5066552"/>
            <a:ext cx="1416025" cy="230094"/>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Rectangle 17"/>
          <p:cNvSpPr/>
          <p:nvPr/>
        </p:nvSpPr>
        <p:spPr>
          <a:xfrm>
            <a:off x="6018875" y="4266134"/>
            <a:ext cx="145002" cy="145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9" name="Rectangle 138"/>
          <p:cNvSpPr/>
          <p:nvPr/>
        </p:nvSpPr>
        <p:spPr>
          <a:xfrm>
            <a:off x="6002554" y="4868720"/>
            <a:ext cx="128437" cy="1284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1" name="Right Arrow 140"/>
          <p:cNvSpPr/>
          <p:nvPr/>
        </p:nvSpPr>
        <p:spPr>
          <a:xfrm>
            <a:off x="6298914" y="4189679"/>
            <a:ext cx="2558700" cy="285336"/>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7" name="Right Arrow 146"/>
          <p:cNvSpPr/>
          <p:nvPr/>
        </p:nvSpPr>
        <p:spPr>
          <a:xfrm>
            <a:off x="9155232" y="4192870"/>
            <a:ext cx="793071" cy="285336"/>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traight Connector 19"/>
          <p:cNvCxnSpPr/>
          <p:nvPr/>
        </p:nvCxnSpPr>
        <p:spPr>
          <a:xfrm flipH="1">
            <a:off x="4554521" y="4403152"/>
            <a:ext cx="1317" cy="1100808"/>
          </a:xfrm>
          <a:prstGeom prst="line">
            <a:avLst/>
          </a:prstGeom>
        </p:spPr>
        <p:style>
          <a:lnRef idx="1">
            <a:schemeClr val="accent1"/>
          </a:lnRef>
          <a:fillRef idx="0">
            <a:schemeClr val="accent1"/>
          </a:fillRef>
          <a:effectRef idx="0">
            <a:schemeClr val="accent1"/>
          </a:effectRef>
          <a:fontRef idx="minor">
            <a:schemeClr val="tx1"/>
          </a:fontRef>
        </p:style>
      </p:cxnSp>
      <p:sp>
        <p:nvSpPr>
          <p:cNvPr id="158" name="Right Arrow 157"/>
          <p:cNvSpPr/>
          <p:nvPr/>
        </p:nvSpPr>
        <p:spPr>
          <a:xfrm>
            <a:off x="4554955" y="5353850"/>
            <a:ext cx="1416025" cy="230094"/>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0" name="Right Arrow 159"/>
          <p:cNvSpPr/>
          <p:nvPr/>
        </p:nvSpPr>
        <p:spPr>
          <a:xfrm>
            <a:off x="6896984" y="4802091"/>
            <a:ext cx="1954708" cy="230094"/>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4" name="Straight Connector 163"/>
          <p:cNvCxnSpPr/>
          <p:nvPr/>
        </p:nvCxnSpPr>
        <p:spPr>
          <a:xfrm flipH="1">
            <a:off x="6896005" y="4403762"/>
            <a:ext cx="1317" cy="1100808"/>
          </a:xfrm>
          <a:prstGeom prst="line">
            <a:avLst/>
          </a:prstGeom>
        </p:spPr>
        <p:style>
          <a:lnRef idx="1">
            <a:schemeClr val="accent1"/>
          </a:lnRef>
          <a:fillRef idx="0">
            <a:schemeClr val="accent1"/>
          </a:fillRef>
          <a:effectRef idx="0">
            <a:schemeClr val="accent1"/>
          </a:effectRef>
          <a:fontRef idx="minor">
            <a:schemeClr val="tx1"/>
          </a:fontRef>
        </p:style>
      </p:cxnSp>
      <p:sp>
        <p:nvSpPr>
          <p:cNvPr id="165" name="Right Arrow 164"/>
          <p:cNvSpPr/>
          <p:nvPr/>
        </p:nvSpPr>
        <p:spPr>
          <a:xfrm>
            <a:off x="6896102" y="5359207"/>
            <a:ext cx="1954708" cy="230094"/>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1" name="Right Arrow 170"/>
          <p:cNvSpPr/>
          <p:nvPr/>
        </p:nvSpPr>
        <p:spPr>
          <a:xfrm>
            <a:off x="9382249" y="4796734"/>
            <a:ext cx="579727" cy="230094"/>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86" name="Straight Connector 185"/>
          <p:cNvCxnSpPr/>
          <p:nvPr/>
        </p:nvCxnSpPr>
        <p:spPr>
          <a:xfrm flipH="1">
            <a:off x="9380933" y="4403152"/>
            <a:ext cx="1317" cy="1100808"/>
          </a:xfrm>
          <a:prstGeom prst="line">
            <a:avLst/>
          </a:prstGeom>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10503198" y="4085508"/>
            <a:ext cx="1105165" cy="811367"/>
          </a:xfrm>
          <a:prstGeom prst="rect">
            <a:avLst/>
          </a:prstGeom>
          <a:noFill/>
        </p:spPr>
        <p:txBody>
          <a:bodyPr wrap="square" lIns="18000" tIns="36000" rIns="18000" bIns="36000" rtlCol="0">
            <a:spAutoFit/>
          </a:bodyPr>
          <a:lstStyle/>
          <a:p>
            <a:r>
              <a:rPr lang="en-US" sz="600" dirty="0">
                <a:solidFill>
                  <a:schemeClr val="bg1"/>
                </a:solidFill>
              </a:rPr>
              <a:t>C</a:t>
            </a:r>
            <a:r>
              <a:rPr lang="en-US" sz="600" dirty="0" smtClean="0">
                <a:solidFill>
                  <a:schemeClr val="bg1"/>
                </a:solidFill>
              </a:rPr>
              <a:t>ompilation of Final Partial Outputs / Deliverables </a:t>
            </a:r>
          </a:p>
          <a:p>
            <a:r>
              <a:rPr lang="en-US" sz="600" dirty="0" smtClean="0">
                <a:solidFill>
                  <a:schemeClr val="bg1"/>
                </a:solidFill>
              </a:rPr>
              <a:t>New outputs and deliverables produced after the joint and critical analysis of the final results Guidelines for the constitutions of regional/local Consortiums</a:t>
            </a:r>
          </a:p>
          <a:p>
            <a:r>
              <a:rPr lang="en-US" sz="600" dirty="0" smtClean="0">
                <a:solidFill>
                  <a:schemeClr val="bg1"/>
                </a:solidFill>
              </a:rPr>
              <a:t>Climate-KIC REPORTS </a:t>
            </a:r>
          </a:p>
        </p:txBody>
      </p:sp>
      <p:sp>
        <p:nvSpPr>
          <p:cNvPr id="198" name="TextBox 197"/>
          <p:cNvSpPr txBox="1"/>
          <p:nvPr/>
        </p:nvSpPr>
        <p:spPr>
          <a:xfrm>
            <a:off x="4333558" y="4091516"/>
            <a:ext cx="1311439" cy="192608"/>
          </a:xfrm>
          <a:prstGeom prst="rect">
            <a:avLst/>
          </a:prstGeom>
          <a:noFill/>
        </p:spPr>
        <p:txBody>
          <a:bodyPr wrap="square" lIns="36000" tIns="36000" rIns="36000" bIns="36000" rtlCol="0">
            <a:spAutoFit/>
          </a:bodyPr>
          <a:lstStyle/>
          <a:p>
            <a:pPr>
              <a:lnSpc>
                <a:spcPts val="1000"/>
              </a:lnSpc>
            </a:pPr>
            <a:r>
              <a:rPr lang="fi-FI" sz="700" b="1" dirty="0" smtClean="0">
                <a:solidFill>
                  <a:schemeClr val="tx1">
                    <a:lumMod val="75000"/>
                    <a:lumOff val="25000"/>
                  </a:schemeClr>
                </a:solidFill>
              </a:rPr>
              <a:t>LEADING PILOT LANDSCAPE </a:t>
            </a:r>
            <a:endParaRPr lang="fi-FI" sz="500" b="1" dirty="0">
              <a:solidFill>
                <a:schemeClr val="tx1">
                  <a:lumMod val="75000"/>
                  <a:lumOff val="25000"/>
                </a:schemeClr>
              </a:solidFill>
            </a:endParaRPr>
          </a:p>
        </p:txBody>
      </p:sp>
      <p:sp>
        <p:nvSpPr>
          <p:cNvPr id="199" name="TextBox 198"/>
          <p:cNvSpPr txBox="1"/>
          <p:nvPr/>
        </p:nvSpPr>
        <p:spPr>
          <a:xfrm>
            <a:off x="6277245" y="4097292"/>
            <a:ext cx="1311439" cy="192608"/>
          </a:xfrm>
          <a:prstGeom prst="rect">
            <a:avLst/>
          </a:prstGeom>
          <a:noFill/>
        </p:spPr>
        <p:txBody>
          <a:bodyPr wrap="square" lIns="36000" tIns="36000" rIns="36000" bIns="36000" rtlCol="0">
            <a:spAutoFit/>
          </a:bodyPr>
          <a:lstStyle/>
          <a:p>
            <a:pPr>
              <a:lnSpc>
                <a:spcPts val="1000"/>
              </a:lnSpc>
            </a:pPr>
            <a:r>
              <a:rPr lang="fi-FI" sz="700" b="1" dirty="0" smtClean="0">
                <a:solidFill>
                  <a:schemeClr val="tx1">
                    <a:lumMod val="75000"/>
                    <a:lumOff val="25000"/>
                  </a:schemeClr>
                </a:solidFill>
              </a:rPr>
              <a:t>LEADING PILOT LANDSCAPE </a:t>
            </a:r>
            <a:endParaRPr lang="fi-FI" sz="500" b="1" dirty="0">
              <a:solidFill>
                <a:schemeClr val="tx1">
                  <a:lumMod val="75000"/>
                  <a:lumOff val="25000"/>
                </a:schemeClr>
              </a:solidFill>
            </a:endParaRPr>
          </a:p>
        </p:txBody>
      </p:sp>
      <p:sp>
        <p:nvSpPr>
          <p:cNvPr id="200" name="TextBox 199"/>
          <p:cNvSpPr txBox="1"/>
          <p:nvPr/>
        </p:nvSpPr>
        <p:spPr>
          <a:xfrm>
            <a:off x="9142777" y="4099527"/>
            <a:ext cx="1311439" cy="192608"/>
          </a:xfrm>
          <a:prstGeom prst="rect">
            <a:avLst/>
          </a:prstGeom>
          <a:noFill/>
        </p:spPr>
        <p:txBody>
          <a:bodyPr wrap="square" lIns="36000" tIns="36000" rIns="36000" bIns="36000" rtlCol="0">
            <a:spAutoFit/>
          </a:bodyPr>
          <a:lstStyle/>
          <a:p>
            <a:pPr>
              <a:lnSpc>
                <a:spcPts val="1000"/>
              </a:lnSpc>
            </a:pPr>
            <a:r>
              <a:rPr lang="fi-FI" sz="700" b="1" dirty="0" smtClean="0">
                <a:solidFill>
                  <a:schemeClr val="tx1">
                    <a:lumMod val="75000"/>
                    <a:lumOff val="25000"/>
                  </a:schemeClr>
                </a:solidFill>
              </a:rPr>
              <a:t>LEADING PILOT</a:t>
            </a:r>
            <a:endParaRPr lang="fi-FI" sz="500" b="1" dirty="0">
              <a:solidFill>
                <a:schemeClr val="tx1">
                  <a:lumMod val="75000"/>
                  <a:lumOff val="25000"/>
                </a:schemeClr>
              </a:solidFill>
            </a:endParaRPr>
          </a:p>
        </p:txBody>
      </p:sp>
      <p:sp>
        <p:nvSpPr>
          <p:cNvPr id="201" name="TextBox 200"/>
          <p:cNvSpPr txBox="1"/>
          <p:nvPr/>
        </p:nvSpPr>
        <p:spPr>
          <a:xfrm>
            <a:off x="4543816" y="4680499"/>
            <a:ext cx="1311439" cy="200943"/>
          </a:xfrm>
          <a:prstGeom prst="rect">
            <a:avLst/>
          </a:prstGeom>
          <a:noFill/>
        </p:spPr>
        <p:txBody>
          <a:bodyPr wrap="square" lIns="36000" tIns="36000" rIns="36000" bIns="36000" rtlCol="0">
            <a:spAutoFit/>
          </a:bodyPr>
          <a:lstStyle/>
          <a:p>
            <a:pPr>
              <a:lnSpc>
                <a:spcPts val="1000"/>
              </a:lnSpc>
            </a:pPr>
            <a:r>
              <a:rPr lang="fi-FI" sz="700" dirty="0" smtClean="0">
                <a:solidFill>
                  <a:schemeClr val="tx1">
                    <a:lumMod val="75000"/>
                    <a:lumOff val="25000"/>
                  </a:schemeClr>
                </a:solidFill>
              </a:rPr>
              <a:t>MULTIPLIER PILOT LANDSCAPES </a:t>
            </a:r>
            <a:endParaRPr lang="fi-FI" sz="500" dirty="0">
              <a:solidFill>
                <a:schemeClr val="tx1">
                  <a:lumMod val="75000"/>
                  <a:lumOff val="25000"/>
                </a:schemeClr>
              </a:solidFill>
            </a:endParaRPr>
          </a:p>
        </p:txBody>
      </p:sp>
      <p:sp>
        <p:nvSpPr>
          <p:cNvPr id="202" name="TextBox 201"/>
          <p:cNvSpPr txBox="1"/>
          <p:nvPr/>
        </p:nvSpPr>
        <p:spPr>
          <a:xfrm>
            <a:off x="6877508" y="4685523"/>
            <a:ext cx="1311439" cy="200943"/>
          </a:xfrm>
          <a:prstGeom prst="rect">
            <a:avLst/>
          </a:prstGeom>
          <a:noFill/>
        </p:spPr>
        <p:txBody>
          <a:bodyPr wrap="square" lIns="36000" tIns="36000" rIns="36000" bIns="36000" rtlCol="0">
            <a:spAutoFit/>
          </a:bodyPr>
          <a:lstStyle/>
          <a:p>
            <a:pPr>
              <a:lnSpc>
                <a:spcPts val="1000"/>
              </a:lnSpc>
            </a:pPr>
            <a:r>
              <a:rPr lang="fi-FI" sz="700" dirty="0" smtClean="0">
                <a:solidFill>
                  <a:schemeClr val="tx1">
                    <a:lumMod val="75000"/>
                    <a:lumOff val="25000"/>
                  </a:schemeClr>
                </a:solidFill>
              </a:rPr>
              <a:t>MULTIPLIER PILOT LANDSCAPES </a:t>
            </a:r>
            <a:endParaRPr lang="fi-FI" sz="500" dirty="0">
              <a:solidFill>
                <a:schemeClr val="tx1">
                  <a:lumMod val="75000"/>
                  <a:lumOff val="25000"/>
                </a:schemeClr>
              </a:solidFill>
            </a:endParaRPr>
          </a:p>
        </p:txBody>
      </p:sp>
      <p:sp>
        <p:nvSpPr>
          <p:cNvPr id="203" name="TextBox 202"/>
          <p:cNvSpPr txBox="1"/>
          <p:nvPr/>
        </p:nvSpPr>
        <p:spPr>
          <a:xfrm>
            <a:off x="9367888" y="4661677"/>
            <a:ext cx="871480" cy="192608"/>
          </a:xfrm>
          <a:prstGeom prst="rect">
            <a:avLst/>
          </a:prstGeom>
          <a:noFill/>
        </p:spPr>
        <p:txBody>
          <a:bodyPr wrap="square" lIns="36000" tIns="36000" rIns="36000" bIns="36000" rtlCol="0">
            <a:spAutoFit/>
          </a:bodyPr>
          <a:lstStyle/>
          <a:p>
            <a:pPr>
              <a:lnSpc>
                <a:spcPts val="1000"/>
              </a:lnSpc>
            </a:pPr>
            <a:r>
              <a:rPr lang="fi-FI" sz="700" dirty="0" smtClean="0">
                <a:solidFill>
                  <a:schemeClr val="tx1">
                    <a:lumMod val="75000"/>
                    <a:lumOff val="25000"/>
                  </a:schemeClr>
                </a:solidFill>
              </a:rPr>
              <a:t>MULTIPLIER PILOT</a:t>
            </a:r>
            <a:endParaRPr lang="fi-FI" sz="500" dirty="0">
              <a:solidFill>
                <a:schemeClr val="tx1">
                  <a:lumMod val="75000"/>
                  <a:lumOff val="25000"/>
                </a:schemeClr>
              </a:solidFill>
            </a:endParaRPr>
          </a:p>
        </p:txBody>
      </p:sp>
      <p:sp>
        <p:nvSpPr>
          <p:cNvPr id="204" name="Rectangle 203"/>
          <p:cNvSpPr/>
          <p:nvPr/>
        </p:nvSpPr>
        <p:spPr>
          <a:xfrm>
            <a:off x="153868" y="3495940"/>
            <a:ext cx="109111" cy="1091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5" name="Rectangle 204"/>
          <p:cNvSpPr/>
          <p:nvPr/>
        </p:nvSpPr>
        <p:spPr>
          <a:xfrm>
            <a:off x="153868" y="3665833"/>
            <a:ext cx="109111" cy="1091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0" name="Rectangle 209"/>
          <p:cNvSpPr/>
          <p:nvPr/>
        </p:nvSpPr>
        <p:spPr>
          <a:xfrm>
            <a:off x="6076071" y="5377933"/>
            <a:ext cx="128437" cy="12843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1" name="Rectangle 210"/>
          <p:cNvSpPr/>
          <p:nvPr/>
        </p:nvSpPr>
        <p:spPr>
          <a:xfrm>
            <a:off x="6013492" y="5430680"/>
            <a:ext cx="128437" cy="1284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2" name="Rectangle 211"/>
          <p:cNvSpPr/>
          <p:nvPr/>
        </p:nvSpPr>
        <p:spPr>
          <a:xfrm>
            <a:off x="8923824" y="4831387"/>
            <a:ext cx="121673" cy="121673"/>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3" name="Rectangle 212"/>
          <p:cNvSpPr/>
          <p:nvPr/>
        </p:nvSpPr>
        <p:spPr>
          <a:xfrm>
            <a:off x="8934453" y="4229673"/>
            <a:ext cx="137365" cy="1373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4" name="Rectangle 213"/>
          <p:cNvSpPr/>
          <p:nvPr/>
        </p:nvSpPr>
        <p:spPr>
          <a:xfrm>
            <a:off x="8877566" y="4282420"/>
            <a:ext cx="137365" cy="1373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5" name="Rectangle 214"/>
          <p:cNvSpPr/>
          <p:nvPr/>
        </p:nvSpPr>
        <p:spPr>
          <a:xfrm>
            <a:off x="8861245" y="4884134"/>
            <a:ext cx="121673" cy="1216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0" name="Rectangle 219"/>
          <p:cNvSpPr/>
          <p:nvPr/>
        </p:nvSpPr>
        <p:spPr>
          <a:xfrm>
            <a:off x="10037550" y="4833226"/>
            <a:ext cx="120835" cy="120835"/>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1" name="Rectangle 220"/>
          <p:cNvSpPr/>
          <p:nvPr/>
        </p:nvSpPr>
        <p:spPr>
          <a:xfrm>
            <a:off x="10048178" y="4231621"/>
            <a:ext cx="136419" cy="1364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2" name="Rectangle 221"/>
          <p:cNvSpPr/>
          <p:nvPr/>
        </p:nvSpPr>
        <p:spPr>
          <a:xfrm>
            <a:off x="9991291" y="4284368"/>
            <a:ext cx="136419" cy="1364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3" name="Rectangle 222"/>
          <p:cNvSpPr/>
          <p:nvPr/>
        </p:nvSpPr>
        <p:spPr>
          <a:xfrm>
            <a:off x="9974971" y="4885973"/>
            <a:ext cx="120835" cy="1208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8" name="Rectangle 227"/>
          <p:cNvSpPr/>
          <p:nvPr/>
        </p:nvSpPr>
        <p:spPr>
          <a:xfrm>
            <a:off x="316715" y="3505460"/>
            <a:ext cx="90070" cy="900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9" name="Rectangle 228"/>
          <p:cNvSpPr/>
          <p:nvPr/>
        </p:nvSpPr>
        <p:spPr>
          <a:xfrm>
            <a:off x="320438" y="3677849"/>
            <a:ext cx="90070" cy="9007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Diamond 57"/>
          <p:cNvSpPr/>
          <p:nvPr/>
        </p:nvSpPr>
        <p:spPr>
          <a:xfrm>
            <a:off x="149142" y="3844129"/>
            <a:ext cx="116006" cy="116006"/>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0" name="Diamond 229"/>
          <p:cNvSpPr/>
          <p:nvPr/>
        </p:nvSpPr>
        <p:spPr>
          <a:xfrm>
            <a:off x="149142" y="3997727"/>
            <a:ext cx="116006" cy="116006"/>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1" name="TextBox 230"/>
          <p:cNvSpPr txBox="1"/>
          <p:nvPr/>
        </p:nvSpPr>
        <p:spPr>
          <a:xfrm>
            <a:off x="5803223" y="4410948"/>
            <a:ext cx="642971" cy="192608"/>
          </a:xfrm>
          <a:prstGeom prst="rect">
            <a:avLst/>
          </a:prstGeom>
          <a:noFill/>
        </p:spPr>
        <p:txBody>
          <a:bodyPr wrap="square" lIns="36000" tIns="36000" rIns="36000" bIns="36000" rtlCol="0">
            <a:spAutoFit/>
          </a:bodyPr>
          <a:lstStyle/>
          <a:p>
            <a:pPr algn="ctr">
              <a:lnSpc>
                <a:spcPts val="1000"/>
              </a:lnSpc>
            </a:pPr>
            <a:r>
              <a:rPr lang="fi-FI" sz="700" b="1" dirty="0" smtClean="0">
                <a:solidFill>
                  <a:schemeClr val="tx1">
                    <a:lumMod val="75000"/>
                    <a:lumOff val="25000"/>
                  </a:schemeClr>
                </a:solidFill>
              </a:rPr>
              <a:t>PO_1/PD_1</a:t>
            </a:r>
            <a:endParaRPr lang="fi-FI" sz="500" b="1" dirty="0">
              <a:solidFill>
                <a:schemeClr val="tx1">
                  <a:lumMod val="75000"/>
                  <a:lumOff val="25000"/>
                </a:schemeClr>
              </a:solidFill>
            </a:endParaRPr>
          </a:p>
        </p:txBody>
      </p:sp>
      <p:sp>
        <p:nvSpPr>
          <p:cNvPr id="232" name="TextBox 231"/>
          <p:cNvSpPr txBox="1"/>
          <p:nvPr/>
        </p:nvSpPr>
        <p:spPr>
          <a:xfrm>
            <a:off x="5663211" y="5626080"/>
            <a:ext cx="868294" cy="329184"/>
          </a:xfrm>
          <a:prstGeom prst="rect">
            <a:avLst/>
          </a:prstGeom>
          <a:noFill/>
        </p:spPr>
        <p:txBody>
          <a:bodyPr wrap="square" lIns="36000" tIns="36000" rIns="36000" bIns="36000" rtlCol="0">
            <a:spAutoFit/>
          </a:bodyPr>
          <a:lstStyle/>
          <a:p>
            <a:pPr algn="ctr">
              <a:lnSpc>
                <a:spcPts val="1000"/>
              </a:lnSpc>
            </a:pPr>
            <a:r>
              <a:rPr lang="fi-FI" sz="700" b="1" dirty="0" smtClean="0">
                <a:solidFill>
                  <a:schemeClr val="tx1">
                    <a:lumMod val="75000"/>
                    <a:lumOff val="25000"/>
                  </a:schemeClr>
                </a:solidFill>
              </a:rPr>
              <a:t>PO_1/PD_1</a:t>
            </a:r>
          </a:p>
          <a:p>
            <a:pPr algn="ctr">
              <a:lnSpc>
                <a:spcPts val="1000"/>
              </a:lnSpc>
            </a:pPr>
            <a:r>
              <a:rPr lang="fi-FI" sz="700" b="1" dirty="0" smtClean="0">
                <a:solidFill>
                  <a:schemeClr val="tx1">
                    <a:lumMod val="75000"/>
                    <a:lumOff val="25000"/>
                  </a:schemeClr>
                </a:solidFill>
              </a:rPr>
              <a:t>For </a:t>
            </a:r>
            <a:r>
              <a:rPr lang="fi-FI" sz="700" b="1" dirty="0" err="1" smtClean="0">
                <a:solidFill>
                  <a:schemeClr val="tx1">
                    <a:lumMod val="75000"/>
                    <a:lumOff val="25000"/>
                  </a:schemeClr>
                </a:solidFill>
              </a:rPr>
              <a:t>each</a:t>
            </a:r>
            <a:r>
              <a:rPr lang="fi-FI" sz="700" b="1" dirty="0" smtClean="0">
                <a:solidFill>
                  <a:schemeClr val="tx1">
                    <a:lumMod val="75000"/>
                    <a:lumOff val="25000"/>
                  </a:schemeClr>
                </a:solidFill>
              </a:rPr>
              <a:t> </a:t>
            </a:r>
            <a:r>
              <a:rPr lang="fi-FI" sz="700" b="1" dirty="0" err="1" smtClean="0">
                <a:solidFill>
                  <a:schemeClr val="tx1">
                    <a:lumMod val="75000"/>
                    <a:lumOff val="25000"/>
                  </a:schemeClr>
                </a:solidFill>
              </a:rPr>
              <a:t>Pilot</a:t>
            </a:r>
            <a:endParaRPr lang="fi-FI" sz="500" b="1" dirty="0">
              <a:solidFill>
                <a:schemeClr val="tx1">
                  <a:lumMod val="75000"/>
                  <a:lumOff val="25000"/>
                </a:schemeClr>
              </a:solidFill>
            </a:endParaRPr>
          </a:p>
        </p:txBody>
      </p:sp>
      <p:sp>
        <p:nvSpPr>
          <p:cNvPr id="234" name="TextBox 233"/>
          <p:cNvSpPr txBox="1"/>
          <p:nvPr/>
        </p:nvSpPr>
        <p:spPr>
          <a:xfrm>
            <a:off x="8701730" y="4445963"/>
            <a:ext cx="642971" cy="192608"/>
          </a:xfrm>
          <a:prstGeom prst="rect">
            <a:avLst/>
          </a:prstGeom>
          <a:noFill/>
        </p:spPr>
        <p:txBody>
          <a:bodyPr wrap="square" lIns="36000" tIns="36000" rIns="36000" bIns="36000" rtlCol="0">
            <a:spAutoFit/>
          </a:bodyPr>
          <a:lstStyle/>
          <a:p>
            <a:pPr algn="ctr">
              <a:lnSpc>
                <a:spcPts val="1000"/>
              </a:lnSpc>
            </a:pPr>
            <a:r>
              <a:rPr lang="fi-FI" sz="700" b="1" dirty="0" smtClean="0">
                <a:solidFill>
                  <a:schemeClr val="tx1">
                    <a:lumMod val="75000"/>
                    <a:lumOff val="25000"/>
                  </a:schemeClr>
                </a:solidFill>
              </a:rPr>
              <a:t>PO_2/PD_2</a:t>
            </a:r>
            <a:endParaRPr lang="fi-FI" sz="500" b="1" dirty="0">
              <a:solidFill>
                <a:schemeClr val="tx1">
                  <a:lumMod val="75000"/>
                  <a:lumOff val="25000"/>
                </a:schemeClr>
              </a:solidFill>
            </a:endParaRPr>
          </a:p>
        </p:txBody>
      </p:sp>
      <p:sp>
        <p:nvSpPr>
          <p:cNvPr id="235" name="TextBox 234"/>
          <p:cNvSpPr txBox="1"/>
          <p:nvPr/>
        </p:nvSpPr>
        <p:spPr>
          <a:xfrm>
            <a:off x="8588496" y="5593402"/>
            <a:ext cx="868294" cy="329184"/>
          </a:xfrm>
          <a:prstGeom prst="rect">
            <a:avLst/>
          </a:prstGeom>
          <a:noFill/>
        </p:spPr>
        <p:txBody>
          <a:bodyPr wrap="square" lIns="36000" tIns="36000" rIns="36000" bIns="36000" rtlCol="0">
            <a:spAutoFit/>
          </a:bodyPr>
          <a:lstStyle/>
          <a:p>
            <a:pPr algn="ctr">
              <a:lnSpc>
                <a:spcPts val="1000"/>
              </a:lnSpc>
            </a:pPr>
            <a:r>
              <a:rPr lang="fi-FI" sz="700" b="1" dirty="0" smtClean="0">
                <a:solidFill>
                  <a:schemeClr val="tx1">
                    <a:lumMod val="75000"/>
                    <a:lumOff val="25000"/>
                  </a:schemeClr>
                </a:solidFill>
              </a:rPr>
              <a:t>PO_2/PD_2</a:t>
            </a:r>
          </a:p>
          <a:p>
            <a:pPr algn="ctr">
              <a:lnSpc>
                <a:spcPts val="1000"/>
              </a:lnSpc>
            </a:pPr>
            <a:r>
              <a:rPr lang="fi-FI" sz="700" b="1" dirty="0" smtClean="0">
                <a:solidFill>
                  <a:schemeClr val="tx1">
                    <a:lumMod val="75000"/>
                    <a:lumOff val="25000"/>
                  </a:schemeClr>
                </a:solidFill>
              </a:rPr>
              <a:t>For </a:t>
            </a:r>
            <a:r>
              <a:rPr lang="fi-FI" sz="700" b="1" dirty="0" err="1" smtClean="0">
                <a:solidFill>
                  <a:schemeClr val="tx1">
                    <a:lumMod val="75000"/>
                    <a:lumOff val="25000"/>
                  </a:schemeClr>
                </a:solidFill>
              </a:rPr>
              <a:t>each</a:t>
            </a:r>
            <a:r>
              <a:rPr lang="fi-FI" sz="700" b="1" dirty="0" smtClean="0">
                <a:solidFill>
                  <a:schemeClr val="tx1">
                    <a:lumMod val="75000"/>
                    <a:lumOff val="25000"/>
                  </a:schemeClr>
                </a:solidFill>
              </a:rPr>
              <a:t> </a:t>
            </a:r>
            <a:r>
              <a:rPr lang="fi-FI" sz="700" b="1" dirty="0" err="1" smtClean="0">
                <a:solidFill>
                  <a:schemeClr val="tx1">
                    <a:lumMod val="75000"/>
                    <a:lumOff val="25000"/>
                  </a:schemeClr>
                </a:solidFill>
              </a:rPr>
              <a:t>Pilot</a:t>
            </a:r>
            <a:endParaRPr lang="fi-FI" sz="500" b="1" dirty="0">
              <a:solidFill>
                <a:schemeClr val="tx1">
                  <a:lumMod val="75000"/>
                  <a:lumOff val="25000"/>
                </a:schemeClr>
              </a:solidFill>
            </a:endParaRPr>
          </a:p>
        </p:txBody>
      </p:sp>
      <p:sp>
        <p:nvSpPr>
          <p:cNvPr id="236" name="TextBox 235"/>
          <p:cNvSpPr txBox="1"/>
          <p:nvPr/>
        </p:nvSpPr>
        <p:spPr>
          <a:xfrm>
            <a:off x="9797648" y="4428448"/>
            <a:ext cx="642971" cy="192608"/>
          </a:xfrm>
          <a:prstGeom prst="rect">
            <a:avLst/>
          </a:prstGeom>
          <a:noFill/>
        </p:spPr>
        <p:txBody>
          <a:bodyPr wrap="square" lIns="36000" tIns="36000" rIns="36000" bIns="36000" rtlCol="0">
            <a:spAutoFit/>
          </a:bodyPr>
          <a:lstStyle/>
          <a:p>
            <a:pPr algn="ctr">
              <a:lnSpc>
                <a:spcPts val="1000"/>
              </a:lnSpc>
            </a:pPr>
            <a:r>
              <a:rPr lang="fi-FI" sz="700" b="1" dirty="0" smtClean="0">
                <a:solidFill>
                  <a:schemeClr val="tx1">
                    <a:lumMod val="75000"/>
                    <a:lumOff val="25000"/>
                  </a:schemeClr>
                </a:solidFill>
              </a:rPr>
              <a:t>PO_3/PD_3</a:t>
            </a:r>
            <a:endParaRPr lang="fi-FI" sz="500" b="1" dirty="0">
              <a:solidFill>
                <a:schemeClr val="tx1">
                  <a:lumMod val="75000"/>
                  <a:lumOff val="25000"/>
                </a:schemeClr>
              </a:solidFill>
            </a:endParaRPr>
          </a:p>
        </p:txBody>
      </p:sp>
      <p:sp>
        <p:nvSpPr>
          <p:cNvPr id="237" name="TextBox 236"/>
          <p:cNvSpPr txBox="1"/>
          <p:nvPr/>
        </p:nvSpPr>
        <p:spPr>
          <a:xfrm>
            <a:off x="9684414" y="5575887"/>
            <a:ext cx="868294" cy="329184"/>
          </a:xfrm>
          <a:prstGeom prst="rect">
            <a:avLst/>
          </a:prstGeom>
          <a:noFill/>
        </p:spPr>
        <p:txBody>
          <a:bodyPr wrap="square" lIns="36000" tIns="36000" rIns="36000" bIns="36000" rtlCol="0">
            <a:spAutoFit/>
          </a:bodyPr>
          <a:lstStyle/>
          <a:p>
            <a:pPr algn="ctr">
              <a:lnSpc>
                <a:spcPts val="1000"/>
              </a:lnSpc>
            </a:pPr>
            <a:r>
              <a:rPr lang="fi-FI" sz="700" b="1" dirty="0" smtClean="0">
                <a:solidFill>
                  <a:schemeClr val="tx1">
                    <a:lumMod val="75000"/>
                    <a:lumOff val="25000"/>
                  </a:schemeClr>
                </a:solidFill>
              </a:rPr>
              <a:t>PO_3/PD_3</a:t>
            </a:r>
          </a:p>
          <a:p>
            <a:pPr algn="ctr">
              <a:lnSpc>
                <a:spcPts val="1000"/>
              </a:lnSpc>
            </a:pPr>
            <a:r>
              <a:rPr lang="fi-FI" sz="700" b="1" dirty="0" smtClean="0">
                <a:solidFill>
                  <a:schemeClr val="tx1">
                    <a:lumMod val="75000"/>
                    <a:lumOff val="25000"/>
                  </a:schemeClr>
                </a:solidFill>
              </a:rPr>
              <a:t>For </a:t>
            </a:r>
            <a:r>
              <a:rPr lang="fi-FI" sz="700" b="1" dirty="0" err="1" smtClean="0">
                <a:solidFill>
                  <a:schemeClr val="tx1">
                    <a:lumMod val="75000"/>
                    <a:lumOff val="25000"/>
                  </a:schemeClr>
                </a:solidFill>
              </a:rPr>
              <a:t>each</a:t>
            </a:r>
            <a:r>
              <a:rPr lang="fi-FI" sz="700" b="1" dirty="0" smtClean="0">
                <a:solidFill>
                  <a:schemeClr val="tx1">
                    <a:lumMod val="75000"/>
                    <a:lumOff val="25000"/>
                  </a:schemeClr>
                </a:solidFill>
              </a:rPr>
              <a:t> </a:t>
            </a:r>
            <a:r>
              <a:rPr lang="fi-FI" sz="700" b="1" dirty="0" err="1" smtClean="0">
                <a:solidFill>
                  <a:schemeClr val="tx1">
                    <a:lumMod val="75000"/>
                    <a:lumOff val="25000"/>
                  </a:schemeClr>
                </a:solidFill>
              </a:rPr>
              <a:t>Pilot</a:t>
            </a:r>
            <a:endParaRPr lang="fi-FI" sz="500" b="1" dirty="0">
              <a:solidFill>
                <a:schemeClr val="tx1">
                  <a:lumMod val="75000"/>
                  <a:lumOff val="25000"/>
                </a:schemeClr>
              </a:solidFill>
            </a:endParaRPr>
          </a:p>
        </p:txBody>
      </p:sp>
      <p:sp>
        <p:nvSpPr>
          <p:cNvPr id="292" name="Diamond 291"/>
          <p:cNvSpPr/>
          <p:nvPr/>
        </p:nvSpPr>
        <p:spPr>
          <a:xfrm>
            <a:off x="10542663" y="4878232"/>
            <a:ext cx="153698" cy="153698"/>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9" name="Diamond 298"/>
          <p:cNvSpPr/>
          <p:nvPr/>
        </p:nvSpPr>
        <p:spPr>
          <a:xfrm>
            <a:off x="10647691" y="5128273"/>
            <a:ext cx="153698" cy="153698"/>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0" name="Diamond 299"/>
          <p:cNvSpPr/>
          <p:nvPr/>
        </p:nvSpPr>
        <p:spPr>
          <a:xfrm>
            <a:off x="10552987" y="5124871"/>
            <a:ext cx="153698" cy="153698"/>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1" name="Diamond 300"/>
          <p:cNvSpPr/>
          <p:nvPr/>
        </p:nvSpPr>
        <p:spPr>
          <a:xfrm>
            <a:off x="10644378" y="5367698"/>
            <a:ext cx="153698" cy="153698"/>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2" name="Diamond 301"/>
          <p:cNvSpPr/>
          <p:nvPr/>
        </p:nvSpPr>
        <p:spPr>
          <a:xfrm>
            <a:off x="10549674" y="5364296"/>
            <a:ext cx="153698" cy="153698"/>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3" name="Diamond 302"/>
          <p:cNvSpPr/>
          <p:nvPr/>
        </p:nvSpPr>
        <p:spPr>
          <a:xfrm>
            <a:off x="10560446" y="5605073"/>
            <a:ext cx="153698" cy="153698"/>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4" name="TextBox 303"/>
          <p:cNvSpPr txBox="1"/>
          <p:nvPr/>
        </p:nvSpPr>
        <p:spPr>
          <a:xfrm>
            <a:off x="10809523" y="4852680"/>
            <a:ext cx="642971" cy="192608"/>
          </a:xfrm>
          <a:prstGeom prst="rect">
            <a:avLst/>
          </a:prstGeom>
          <a:noFill/>
        </p:spPr>
        <p:txBody>
          <a:bodyPr wrap="square" lIns="36000" tIns="36000" rIns="36000" bIns="36000" rtlCol="0">
            <a:spAutoFit/>
          </a:bodyPr>
          <a:lstStyle/>
          <a:p>
            <a:pPr>
              <a:lnSpc>
                <a:spcPts val="1000"/>
              </a:lnSpc>
            </a:pPr>
            <a:r>
              <a:rPr lang="fi-FI" sz="700" b="1" dirty="0" smtClean="0">
                <a:solidFill>
                  <a:schemeClr val="tx1">
                    <a:lumMod val="75000"/>
                    <a:lumOff val="25000"/>
                  </a:schemeClr>
                </a:solidFill>
              </a:rPr>
              <a:t>FO_1 / FD_1</a:t>
            </a:r>
            <a:endParaRPr lang="fi-FI" sz="500" b="1" dirty="0">
              <a:solidFill>
                <a:schemeClr val="tx1">
                  <a:lumMod val="75000"/>
                  <a:lumOff val="25000"/>
                </a:schemeClr>
              </a:solidFill>
            </a:endParaRPr>
          </a:p>
        </p:txBody>
      </p:sp>
      <p:sp>
        <p:nvSpPr>
          <p:cNvPr id="305" name="TextBox 304"/>
          <p:cNvSpPr txBox="1"/>
          <p:nvPr/>
        </p:nvSpPr>
        <p:spPr>
          <a:xfrm>
            <a:off x="10829464" y="5097368"/>
            <a:ext cx="642971" cy="200943"/>
          </a:xfrm>
          <a:prstGeom prst="rect">
            <a:avLst/>
          </a:prstGeom>
          <a:noFill/>
        </p:spPr>
        <p:txBody>
          <a:bodyPr wrap="square" lIns="36000" tIns="36000" rIns="36000" bIns="36000" rtlCol="0">
            <a:spAutoFit/>
          </a:bodyPr>
          <a:lstStyle/>
          <a:p>
            <a:pPr>
              <a:lnSpc>
                <a:spcPts val="1000"/>
              </a:lnSpc>
            </a:pPr>
            <a:r>
              <a:rPr lang="fi-FI" sz="700" b="1" dirty="0" smtClean="0">
                <a:solidFill>
                  <a:schemeClr val="tx1">
                    <a:lumMod val="75000"/>
                    <a:lumOff val="25000"/>
                  </a:schemeClr>
                </a:solidFill>
              </a:rPr>
              <a:t>FO_2 / FD_2</a:t>
            </a:r>
            <a:endParaRPr lang="fi-FI" sz="500" b="1" dirty="0">
              <a:solidFill>
                <a:schemeClr val="tx1">
                  <a:lumMod val="75000"/>
                  <a:lumOff val="25000"/>
                </a:schemeClr>
              </a:solidFill>
            </a:endParaRPr>
          </a:p>
        </p:txBody>
      </p:sp>
      <p:sp>
        <p:nvSpPr>
          <p:cNvPr id="306" name="TextBox 305"/>
          <p:cNvSpPr txBox="1"/>
          <p:nvPr/>
        </p:nvSpPr>
        <p:spPr>
          <a:xfrm>
            <a:off x="10833008" y="5377439"/>
            <a:ext cx="642971" cy="200943"/>
          </a:xfrm>
          <a:prstGeom prst="rect">
            <a:avLst/>
          </a:prstGeom>
          <a:noFill/>
        </p:spPr>
        <p:txBody>
          <a:bodyPr wrap="square" lIns="36000" tIns="36000" rIns="36000" bIns="36000" rtlCol="0">
            <a:spAutoFit/>
          </a:bodyPr>
          <a:lstStyle/>
          <a:p>
            <a:pPr>
              <a:lnSpc>
                <a:spcPts val="1000"/>
              </a:lnSpc>
            </a:pPr>
            <a:r>
              <a:rPr lang="fi-FI" sz="700" b="1" dirty="0" smtClean="0">
                <a:solidFill>
                  <a:schemeClr val="tx1">
                    <a:lumMod val="75000"/>
                    <a:lumOff val="25000"/>
                  </a:schemeClr>
                </a:solidFill>
              </a:rPr>
              <a:t>FO_3 / FD_3</a:t>
            </a:r>
            <a:endParaRPr lang="fi-FI" sz="500" b="1" dirty="0">
              <a:solidFill>
                <a:schemeClr val="tx1">
                  <a:lumMod val="75000"/>
                  <a:lumOff val="25000"/>
                </a:schemeClr>
              </a:solidFill>
            </a:endParaRPr>
          </a:p>
        </p:txBody>
      </p:sp>
      <p:sp>
        <p:nvSpPr>
          <p:cNvPr id="307" name="TextBox 306"/>
          <p:cNvSpPr txBox="1"/>
          <p:nvPr/>
        </p:nvSpPr>
        <p:spPr>
          <a:xfrm>
            <a:off x="10838723" y="5594916"/>
            <a:ext cx="642971" cy="192608"/>
          </a:xfrm>
          <a:prstGeom prst="rect">
            <a:avLst/>
          </a:prstGeom>
          <a:noFill/>
        </p:spPr>
        <p:txBody>
          <a:bodyPr wrap="square" lIns="36000" tIns="36000" rIns="36000" bIns="36000" rtlCol="0">
            <a:spAutoFit/>
          </a:bodyPr>
          <a:lstStyle/>
          <a:p>
            <a:pPr>
              <a:lnSpc>
                <a:spcPts val="1000"/>
              </a:lnSpc>
            </a:pPr>
            <a:r>
              <a:rPr lang="fi-FI" sz="700" b="1" dirty="0" smtClean="0">
                <a:solidFill>
                  <a:schemeClr val="tx1">
                    <a:lumMod val="75000"/>
                    <a:lumOff val="25000"/>
                  </a:schemeClr>
                </a:solidFill>
              </a:rPr>
              <a:t>FD_4</a:t>
            </a:r>
            <a:endParaRPr lang="fi-FI" sz="500" b="1" dirty="0">
              <a:solidFill>
                <a:schemeClr val="tx1">
                  <a:lumMod val="75000"/>
                  <a:lumOff val="25000"/>
                </a:schemeClr>
              </a:solidFill>
            </a:endParaRPr>
          </a:p>
        </p:txBody>
      </p:sp>
      <p:sp>
        <p:nvSpPr>
          <p:cNvPr id="308" name="Diamond 307"/>
          <p:cNvSpPr/>
          <p:nvPr/>
        </p:nvSpPr>
        <p:spPr>
          <a:xfrm>
            <a:off x="10571479" y="5838213"/>
            <a:ext cx="153698" cy="153698"/>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9" name="TextBox 308"/>
          <p:cNvSpPr txBox="1"/>
          <p:nvPr/>
        </p:nvSpPr>
        <p:spPr>
          <a:xfrm>
            <a:off x="10849756" y="5828056"/>
            <a:ext cx="642971" cy="192608"/>
          </a:xfrm>
          <a:prstGeom prst="rect">
            <a:avLst/>
          </a:prstGeom>
          <a:noFill/>
        </p:spPr>
        <p:txBody>
          <a:bodyPr wrap="square" lIns="36000" tIns="36000" rIns="36000" bIns="36000" rtlCol="0">
            <a:spAutoFit/>
          </a:bodyPr>
          <a:lstStyle/>
          <a:p>
            <a:pPr>
              <a:lnSpc>
                <a:spcPts val="1000"/>
              </a:lnSpc>
            </a:pPr>
            <a:r>
              <a:rPr lang="fi-FI" sz="700" b="1" dirty="0" smtClean="0">
                <a:solidFill>
                  <a:schemeClr val="tx1">
                    <a:lumMod val="75000"/>
                    <a:lumOff val="25000"/>
                  </a:schemeClr>
                </a:solidFill>
              </a:rPr>
              <a:t>FD_5</a:t>
            </a:r>
            <a:endParaRPr lang="fi-FI" sz="500" b="1" dirty="0">
              <a:solidFill>
                <a:schemeClr val="tx1">
                  <a:lumMod val="75000"/>
                  <a:lumOff val="25000"/>
                </a:schemeClr>
              </a:solidFill>
            </a:endParaRPr>
          </a:p>
        </p:txBody>
      </p:sp>
      <p:cxnSp>
        <p:nvCxnSpPr>
          <p:cNvPr id="4" name="Straight Arrow Connector 3"/>
          <p:cNvCxnSpPr/>
          <p:nvPr/>
        </p:nvCxnSpPr>
        <p:spPr>
          <a:xfrm>
            <a:off x="6096000" y="4071955"/>
            <a:ext cx="1096569" cy="0"/>
          </a:xfrm>
          <a:prstGeom prst="straightConnector1">
            <a:avLst/>
          </a:prstGeom>
          <a:ln w="1270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7192569" y="4071955"/>
            <a:ext cx="1790349" cy="0"/>
          </a:xfrm>
          <a:prstGeom prst="straightConnector1">
            <a:avLst/>
          </a:prstGeom>
          <a:ln w="1270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8985926" y="4071955"/>
            <a:ext cx="1087093" cy="0"/>
          </a:xfrm>
          <a:prstGeom prst="straightConnector1">
            <a:avLst/>
          </a:prstGeom>
          <a:ln w="1270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6177029" y="3776350"/>
            <a:ext cx="1182711" cy="329184"/>
          </a:xfrm>
          <a:prstGeom prst="rect">
            <a:avLst/>
          </a:prstGeom>
          <a:noFill/>
        </p:spPr>
        <p:txBody>
          <a:bodyPr wrap="square" lIns="36000" tIns="36000" rIns="36000" bIns="36000" rtlCol="0">
            <a:spAutoFit/>
          </a:bodyPr>
          <a:lstStyle/>
          <a:p>
            <a:pPr algn="ctr">
              <a:lnSpc>
                <a:spcPts val="1000"/>
              </a:lnSpc>
            </a:pPr>
            <a:r>
              <a:rPr lang="fi-FI" sz="700" b="1" dirty="0" smtClean="0">
                <a:solidFill>
                  <a:srgbClr val="5B718F"/>
                </a:solidFill>
              </a:rPr>
              <a:t>PART 2.2.1 </a:t>
            </a:r>
            <a:r>
              <a:rPr lang="fi-FI" sz="700" b="1" dirty="0" err="1" smtClean="0">
                <a:solidFill>
                  <a:srgbClr val="5B718F"/>
                </a:solidFill>
              </a:rPr>
              <a:t>Climate</a:t>
            </a:r>
            <a:r>
              <a:rPr lang="fi-FI" sz="700" b="1" dirty="0" smtClean="0">
                <a:solidFill>
                  <a:srgbClr val="5B718F"/>
                </a:solidFill>
              </a:rPr>
              <a:t> </a:t>
            </a:r>
            <a:r>
              <a:rPr lang="fi-FI" sz="700" b="1" dirty="0" err="1" smtClean="0">
                <a:solidFill>
                  <a:srgbClr val="5B718F"/>
                </a:solidFill>
              </a:rPr>
              <a:t>Change</a:t>
            </a:r>
            <a:r>
              <a:rPr lang="fi-FI" sz="700" b="1" dirty="0" smtClean="0">
                <a:solidFill>
                  <a:srgbClr val="5B718F"/>
                </a:solidFill>
              </a:rPr>
              <a:t>:</a:t>
            </a:r>
          </a:p>
          <a:p>
            <a:pPr algn="ctr">
              <a:lnSpc>
                <a:spcPts val="1000"/>
              </a:lnSpc>
            </a:pPr>
            <a:r>
              <a:rPr lang="fi-FI" sz="700" b="1" dirty="0" smtClean="0">
                <a:solidFill>
                  <a:srgbClr val="5B718F"/>
                </a:solidFill>
              </a:rPr>
              <a:t>DIAGNOSIS</a:t>
            </a:r>
            <a:endParaRPr lang="fi-FI" sz="500" b="1" dirty="0">
              <a:solidFill>
                <a:srgbClr val="5B718F"/>
              </a:solidFill>
            </a:endParaRPr>
          </a:p>
        </p:txBody>
      </p:sp>
      <p:sp>
        <p:nvSpPr>
          <p:cNvPr id="173" name="TextBox 172"/>
          <p:cNvSpPr txBox="1"/>
          <p:nvPr/>
        </p:nvSpPr>
        <p:spPr>
          <a:xfrm>
            <a:off x="7214290" y="3773022"/>
            <a:ext cx="1786806" cy="329184"/>
          </a:xfrm>
          <a:prstGeom prst="rect">
            <a:avLst/>
          </a:prstGeom>
          <a:noFill/>
        </p:spPr>
        <p:txBody>
          <a:bodyPr wrap="square" lIns="0" tIns="36000" rIns="0" bIns="36000" rtlCol="0">
            <a:spAutoFit/>
          </a:bodyPr>
          <a:lstStyle>
            <a:defPPr>
              <a:defRPr lang="fi-FI"/>
            </a:defPPr>
            <a:lvl1pPr algn="ctr">
              <a:lnSpc>
                <a:spcPts val="1000"/>
              </a:lnSpc>
              <a:defRPr sz="700" b="1">
                <a:solidFill>
                  <a:schemeClr val="bg1">
                    <a:lumMod val="50000"/>
                  </a:schemeClr>
                </a:solidFill>
              </a:defRPr>
            </a:lvl1pPr>
          </a:lstStyle>
          <a:p>
            <a:r>
              <a:rPr lang="fi-FI" dirty="0" smtClean="0">
                <a:solidFill>
                  <a:srgbClr val="5B718F"/>
                </a:solidFill>
              </a:rPr>
              <a:t>PART 2.2.2. </a:t>
            </a:r>
            <a:r>
              <a:rPr lang="fi-FI" dirty="0" err="1" smtClean="0">
                <a:solidFill>
                  <a:srgbClr val="5B718F"/>
                </a:solidFill>
              </a:rPr>
              <a:t>Climate</a:t>
            </a:r>
            <a:r>
              <a:rPr lang="fi-FI" dirty="0" smtClean="0">
                <a:solidFill>
                  <a:srgbClr val="5B718F"/>
                </a:solidFill>
              </a:rPr>
              <a:t> </a:t>
            </a:r>
            <a:r>
              <a:rPr lang="fi-FI" dirty="0" err="1" smtClean="0">
                <a:solidFill>
                  <a:srgbClr val="5B718F"/>
                </a:solidFill>
              </a:rPr>
              <a:t>Change</a:t>
            </a:r>
            <a:r>
              <a:rPr lang="fi-FI" dirty="0" smtClean="0">
                <a:solidFill>
                  <a:srgbClr val="5B718F"/>
                </a:solidFill>
              </a:rPr>
              <a:t> </a:t>
            </a:r>
            <a:r>
              <a:rPr lang="fi-FI" dirty="0" err="1" smtClean="0">
                <a:solidFill>
                  <a:srgbClr val="5B718F"/>
                </a:solidFill>
              </a:rPr>
              <a:t>Adaptation</a:t>
            </a:r>
            <a:r>
              <a:rPr lang="fi-FI" dirty="0" smtClean="0">
                <a:solidFill>
                  <a:srgbClr val="5B718F"/>
                </a:solidFill>
              </a:rPr>
              <a:t>:</a:t>
            </a:r>
          </a:p>
          <a:p>
            <a:r>
              <a:rPr lang="fi-FI" dirty="0" smtClean="0">
                <a:solidFill>
                  <a:srgbClr val="5B718F"/>
                </a:solidFill>
              </a:rPr>
              <a:t>AGREEING THE KEY CONTENTS FOR A LACAP</a:t>
            </a:r>
            <a:endParaRPr lang="fi-FI" dirty="0">
              <a:solidFill>
                <a:srgbClr val="5B718F"/>
              </a:solidFill>
            </a:endParaRPr>
          </a:p>
        </p:txBody>
      </p:sp>
      <p:sp>
        <p:nvSpPr>
          <p:cNvPr id="174" name="TextBox 173"/>
          <p:cNvSpPr txBox="1"/>
          <p:nvPr/>
        </p:nvSpPr>
        <p:spPr>
          <a:xfrm>
            <a:off x="4249624" y="3774937"/>
            <a:ext cx="1144093" cy="329184"/>
          </a:xfrm>
          <a:prstGeom prst="rect">
            <a:avLst/>
          </a:prstGeom>
          <a:noFill/>
        </p:spPr>
        <p:txBody>
          <a:bodyPr wrap="square" lIns="36000" tIns="36000" rIns="36000" bIns="36000" rtlCol="0">
            <a:spAutoFit/>
          </a:bodyPr>
          <a:lstStyle/>
          <a:p>
            <a:pPr algn="ctr">
              <a:lnSpc>
                <a:spcPts val="1000"/>
              </a:lnSpc>
            </a:pPr>
            <a:r>
              <a:rPr lang="fi-FI" sz="700" b="1" dirty="0" smtClean="0">
                <a:solidFill>
                  <a:srgbClr val="5B718F"/>
                </a:solidFill>
              </a:rPr>
              <a:t>PART 2.1.1. IDENTIFYING &amp; CONTACTING</a:t>
            </a:r>
            <a:endParaRPr lang="fi-FI" sz="500" b="1" dirty="0">
              <a:solidFill>
                <a:srgbClr val="5B718F"/>
              </a:solidFill>
            </a:endParaRPr>
          </a:p>
        </p:txBody>
      </p:sp>
      <p:cxnSp>
        <p:nvCxnSpPr>
          <p:cNvPr id="176" name="Straight Arrow Connector 175"/>
          <p:cNvCxnSpPr/>
          <p:nvPr/>
        </p:nvCxnSpPr>
        <p:spPr>
          <a:xfrm>
            <a:off x="4333558" y="4072240"/>
            <a:ext cx="1150127" cy="4955"/>
          </a:xfrm>
          <a:prstGeom prst="straightConnector1">
            <a:avLst/>
          </a:prstGeom>
          <a:ln w="1270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V="1">
            <a:off x="5497418" y="4074575"/>
            <a:ext cx="611009" cy="889"/>
          </a:xfrm>
          <a:prstGeom prst="straightConnector1">
            <a:avLst/>
          </a:prstGeom>
          <a:ln w="1270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5365167" y="3772666"/>
            <a:ext cx="879454" cy="329184"/>
          </a:xfrm>
          <a:prstGeom prst="rect">
            <a:avLst/>
          </a:prstGeom>
          <a:noFill/>
        </p:spPr>
        <p:txBody>
          <a:bodyPr wrap="square" lIns="36000" tIns="36000" rIns="36000" bIns="36000" rtlCol="0">
            <a:spAutoFit/>
          </a:bodyPr>
          <a:lstStyle/>
          <a:p>
            <a:pPr algn="ctr">
              <a:lnSpc>
                <a:spcPts val="1000"/>
              </a:lnSpc>
            </a:pPr>
            <a:r>
              <a:rPr lang="fi-FI" sz="700" b="1" dirty="0" smtClean="0">
                <a:solidFill>
                  <a:srgbClr val="5B718F"/>
                </a:solidFill>
              </a:rPr>
              <a:t>PART 2.1.2 AGREEING A WORK PLAN</a:t>
            </a:r>
            <a:endParaRPr lang="fi-FI" sz="500" b="1" dirty="0">
              <a:solidFill>
                <a:srgbClr val="5B718F"/>
              </a:solidFill>
            </a:endParaRPr>
          </a:p>
        </p:txBody>
      </p:sp>
      <p:sp>
        <p:nvSpPr>
          <p:cNvPr id="187" name="TextBox 186"/>
          <p:cNvSpPr txBox="1"/>
          <p:nvPr/>
        </p:nvSpPr>
        <p:spPr>
          <a:xfrm>
            <a:off x="8998735" y="3769038"/>
            <a:ext cx="1081457" cy="329184"/>
          </a:xfrm>
          <a:prstGeom prst="rect">
            <a:avLst/>
          </a:prstGeom>
          <a:noFill/>
        </p:spPr>
        <p:txBody>
          <a:bodyPr wrap="square" lIns="0" tIns="36000" rIns="0" bIns="36000" rtlCol="0">
            <a:spAutoFit/>
          </a:bodyPr>
          <a:lstStyle>
            <a:defPPr>
              <a:defRPr lang="fi-FI"/>
            </a:defPPr>
            <a:lvl1pPr algn="ctr">
              <a:lnSpc>
                <a:spcPts val="1000"/>
              </a:lnSpc>
              <a:defRPr sz="700" b="1">
                <a:solidFill>
                  <a:schemeClr val="bg1">
                    <a:lumMod val="50000"/>
                  </a:schemeClr>
                </a:solidFill>
              </a:defRPr>
            </a:lvl1pPr>
          </a:lstStyle>
          <a:p>
            <a:r>
              <a:rPr lang="fi-FI" dirty="0" smtClean="0">
                <a:solidFill>
                  <a:srgbClr val="5B718F"/>
                </a:solidFill>
              </a:rPr>
              <a:t>2.3. </a:t>
            </a:r>
            <a:r>
              <a:rPr lang="fi-FI" dirty="0" err="1" smtClean="0">
                <a:solidFill>
                  <a:srgbClr val="5B718F"/>
                </a:solidFill>
              </a:rPr>
              <a:t>Proposal</a:t>
            </a:r>
            <a:r>
              <a:rPr lang="fi-FI" dirty="0" smtClean="0">
                <a:solidFill>
                  <a:srgbClr val="5B718F"/>
                </a:solidFill>
              </a:rPr>
              <a:t> for a </a:t>
            </a:r>
            <a:r>
              <a:rPr lang="fi-FI" dirty="0" err="1" smtClean="0">
                <a:solidFill>
                  <a:srgbClr val="5B718F"/>
                </a:solidFill>
              </a:rPr>
              <a:t>local</a:t>
            </a:r>
            <a:r>
              <a:rPr lang="fi-FI" dirty="0" smtClean="0">
                <a:solidFill>
                  <a:srgbClr val="5B718F"/>
                </a:solidFill>
              </a:rPr>
              <a:t> LACAP &amp; AGREEMENTS</a:t>
            </a:r>
          </a:p>
        </p:txBody>
      </p:sp>
      <p:cxnSp>
        <p:nvCxnSpPr>
          <p:cNvPr id="188" name="Straight Arrow Connector 187"/>
          <p:cNvCxnSpPr/>
          <p:nvPr/>
        </p:nvCxnSpPr>
        <p:spPr>
          <a:xfrm flipV="1">
            <a:off x="4545214" y="4676418"/>
            <a:ext cx="1191818" cy="5406"/>
          </a:xfrm>
          <a:prstGeom prst="straightConnector1">
            <a:avLst/>
          </a:prstGeom>
          <a:ln w="317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5745412" y="4677384"/>
            <a:ext cx="359078" cy="1539"/>
          </a:xfrm>
          <a:prstGeom prst="straightConnector1">
            <a:avLst/>
          </a:prstGeom>
          <a:ln w="317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V="1">
            <a:off x="6910367" y="4671091"/>
            <a:ext cx="834691" cy="5430"/>
          </a:xfrm>
          <a:prstGeom prst="straightConnector1">
            <a:avLst/>
          </a:prstGeom>
          <a:ln w="317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a:off x="7750824" y="4667404"/>
            <a:ext cx="1231037" cy="3712"/>
          </a:xfrm>
          <a:prstGeom prst="straightConnector1">
            <a:avLst/>
          </a:prstGeom>
          <a:ln w="317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V="1">
            <a:off x="9365670" y="4664796"/>
            <a:ext cx="720000" cy="0"/>
          </a:xfrm>
          <a:prstGeom prst="straightConnector1">
            <a:avLst/>
          </a:prstGeom>
          <a:ln w="317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5024262" y="4522823"/>
            <a:ext cx="371803" cy="200943"/>
          </a:xfrm>
          <a:prstGeom prst="rect">
            <a:avLst/>
          </a:prstGeom>
          <a:noFill/>
        </p:spPr>
        <p:txBody>
          <a:bodyPr wrap="square" lIns="36000" tIns="36000" rIns="36000" bIns="36000" rtlCol="0">
            <a:spAutoFit/>
          </a:bodyPr>
          <a:lstStyle/>
          <a:p>
            <a:pPr algn="ctr">
              <a:lnSpc>
                <a:spcPts val="1000"/>
              </a:lnSpc>
            </a:pPr>
            <a:r>
              <a:rPr lang="fi-FI" sz="700" b="1" dirty="0" smtClean="0">
                <a:solidFill>
                  <a:srgbClr val="88B6E0"/>
                </a:solidFill>
              </a:rPr>
              <a:t>2.1.1</a:t>
            </a:r>
            <a:endParaRPr lang="fi-FI" sz="500" b="1" dirty="0">
              <a:solidFill>
                <a:srgbClr val="88B6E0"/>
              </a:solidFill>
            </a:endParaRPr>
          </a:p>
        </p:txBody>
      </p:sp>
      <p:sp>
        <p:nvSpPr>
          <p:cNvPr id="241" name="TextBox 240"/>
          <p:cNvSpPr txBox="1"/>
          <p:nvPr/>
        </p:nvSpPr>
        <p:spPr>
          <a:xfrm>
            <a:off x="5752548" y="4514177"/>
            <a:ext cx="384968" cy="200943"/>
          </a:xfrm>
          <a:prstGeom prst="rect">
            <a:avLst/>
          </a:prstGeom>
          <a:noFill/>
        </p:spPr>
        <p:txBody>
          <a:bodyPr wrap="square" lIns="36000" tIns="36000" rIns="36000" bIns="36000" rtlCol="0">
            <a:spAutoFit/>
          </a:bodyPr>
          <a:lstStyle/>
          <a:p>
            <a:pPr algn="ctr">
              <a:lnSpc>
                <a:spcPts val="1000"/>
              </a:lnSpc>
            </a:pPr>
            <a:r>
              <a:rPr lang="fi-FI" sz="700" b="1" dirty="0" smtClean="0">
                <a:solidFill>
                  <a:srgbClr val="88B6E0"/>
                </a:solidFill>
              </a:rPr>
              <a:t>2.1.2</a:t>
            </a:r>
            <a:endParaRPr lang="fi-FI" sz="500" b="1" dirty="0">
              <a:solidFill>
                <a:srgbClr val="88B6E0"/>
              </a:solidFill>
            </a:endParaRPr>
          </a:p>
        </p:txBody>
      </p:sp>
      <p:sp>
        <p:nvSpPr>
          <p:cNvPr id="242" name="TextBox 241"/>
          <p:cNvSpPr txBox="1"/>
          <p:nvPr/>
        </p:nvSpPr>
        <p:spPr>
          <a:xfrm>
            <a:off x="7203960" y="4508399"/>
            <a:ext cx="384723" cy="200943"/>
          </a:xfrm>
          <a:prstGeom prst="rect">
            <a:avLst/>
          </a:prstGeom>
          <a:noFill/>
        </p:spPr>
        <p:txBody>
          <a:bodyPr wrap="square" lIns="36000" tIns="36000" rIns="36000" bIns="36000" rtlCol="0">
            <a:spAutoFit/>
          </a:bodyPr>
          <a:lstStyle/>
          <a:p>
            <a:pPr algn="ctr">
              <a:lnSpc>
                <a:spcPts val="1000"/>
              </a:lnSpc>
            </a:pPr>
            <a:r>
              <a:rPr lang="fi-FI" sz="700" b="1" dirty="0" smtClean="0">
                <a:solidFill>
                  <a:srgbClr val="88B6E0"/>
                </a:solidFill>
              </a:rPr>
              <a:t>2.2.1</a:t>
            </a:r>
            <a:endParaRPr lang="fi-FI" sz="500" b="1" dirty="0">
              <a:solidFill>
                <a:srgbClr val="88B6E0"/>
              </a:solidFill>
            </a:endParaRPr>
          </a:p>
        </p:txBody>
      </p:sp>
      <p:sp>
        <p:nvSpPr>
          <p:cNvPr id="243" name="TextBox 242"/>
          <p:cNvSpPr txBox="1"/>
          <p:nvPr/>
        </p:nvSpPr>
        <p:spPr>
          <a:xfrm>
            <a:off x="8208467" y="4511437"/>
            <a:ext cx="354468" cy="200943"/>
          </a:xfrm>
          <a:prstGeom prst="rect">
            <a:avLst/>
          </a:prstGeom>
          <a:noFill/>
        </p:spPr>
        <p:txBody>
          <a:bodyPr wrap="square" lIns="36000" tIns="36000" rIns="36000" bIns="36000" rtlCol="0">
            <a:spAutoFit/>
          </a:bodyPr>
          <a:lstStyle/>
          <a:p>
            <a:pPr algn="ctr">
              <a:lnSpc>
                <a:spcPts val="1000"/>
              </a:lnSpc>
            </a:pPr>
            <a:r>
              <a:rPr lang="fi-FI" sz="700" b="1" dirty="0" smtClean="0">
                <a:solidFill>
                  <a:srgbClr val="88B6E0"/>
                </a:solidFill>
              </a:rPr>
              <a:t>2.2.2</a:t>
            </a:r>
            <a:endParaRPr lang="fi-FI" sz="500" b="1" dirty="0">
              <a:solidFill>
                <a:srgbClr val="88B6E0"/>
              </a:solidFill>
            </a:endParaRPr>
          </a:p>
        </p:txBody>
      </p:sp>
      <p:sp>
        <p:nvSpPr>
          <p:cNvPr id="244" name="TextBox 243"/>
          <p:cNvSpPr txBox="1"/>
          <p:nvPr/>
        </p:nvSpPr>
        <p:spPr>
          <a:xfrm>
            <a:off x="9615052" y="4508399"/>
            <a:ext cx="250690" cy="192608"/>
          </a:xfrm>
          <a:prstGeom prst="rect">
            <a:avLst/>
          </a:prstGeom>
          <a:noFill/>
        </p:spPr>
        <p:txBody>
          <a:bodyPr wrap="square" lIns="36000" tIns="36000" rIns="36000" bIns="36000" rtlCol="0">
            <a:spAutoFit/>
          </a:bodyPr>
          <a:lstStyle/>
          <a:p>
            <a:pPr algn="ctr">
              <a:lnSpc>
                <a:spcPts val="1000"/>
              </a:lnSpc>
            </a:pPr>
            <a:r>
              <a:rPr lang="fi-FI" sz="700" b="1" dirty="0" smtClean="0">
                <a:solidFill>
                  <a:srgbClr val="88B6E0"/>
                </a:solidFill>
              </a:rPr>
              <a:t>2.3</a:t>
            </a:r>
            <a:endParaRPr lang="fi-FI" sz="500" b="1" dirty="0">
              <a:solidFill>
                <a:srgbClr val="88B6E0"/>
              </a:solidFill>
            </a:endParaRPr>
          </a:p>
        </p:txBody>
      </p:sp>
      <p:sp>
        <p:nvSpPr>
          <p:cNvPr id="2" name="TextBox 1"/>
          <p:cNvSpPr txBox="1"/>
          <p:nvPr/>
        </p:nvSpPr>
        <p:spPr>
          <a:xfrm>
            <a:off x="5717436" y="4932002"/>
            <a:ext cx="382872" cy="461665"/>
          </a:xfrm>
          <a:prstGeom prst="rect">
            <a:avLst/>
          </a:prstGeom>
          <a:noFill/>
        </p:spPr>
        <p:txBody>
          <a:bodyPr wrap="square" rtlCol="0">
            <a:spAutoFit/>
          </a:bodyPr>
          <a:lstStyle/>
          <a:p>
            <a:r>
              <a:rPr lang="fi-FI" sz="2400" dirty="0" smtClean="0">
                <a:solidFill>
                  <a:srgbClr val="C00000"/>
                </a:solidFill>
              </a:rPr>
              <a:t>x</a:t>
            </a:r>
            <a:endParaRPr lang="fi-FI" sz="2400" dirty="0">
              <a:solidFill>
                <a:srgbClr val="C00000"/>
              </a:solidFill>
            </a:endParaRPr>
          </a:p>
        </p:txBody>
      </p:sp>
      <p:sp>
        <p:nvSpPr>
          <p:cNvPr id="189" name="TextBox 188"/>
          <p:cNvSpPr txBox="1"/>
          <p:nvPr/>
        </p:nvSpPr>
        <p:spPr>
          <a:xfrm>
            <a:off x="8612920" y="5190998"/>
            <a:ext cx="382872" cy="461665"/>
          </a:xfrm>
          <a:prstGeom prst="rect">
            <a:avLst/>
          </a:prstGeom>
          <a:noFill/>
        </p:spPr>
        <p:txBody>
          <a:bodyPr wrap="square" rtlCol="0">
            <a:spAutoFit/>
          </a:bodyPr>
          <a:lstStyle/>
          <a:p>
            <a:r>
              <a:rPr lang="fi-FI" sz="2400" dirty="0" smtClean="0">
                <a:solidFill>
                  <a:srgbClr val="C00000"/>
                </a:solidFill>
              </a:rPr>
              <a:t>x</a:t>
            </a:r>
            <a:endParaRPr lang="fi-FI" sz="2400" dirty="0">
              <a:solidFill>
                <a:srgbClr val="C00000"/>
              </a:solidFill>
            </a:endParaRPr>
          </a:p>
        </p:txBody>
      </p:sp>
      <p:pic>
        <p:nvPicPr>
          <p:cNvPr id="175" name="Picture 1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313" y="97709"/>
            <a:ext cx="2475738" cy="521719"/>
          </a:xfrm>
          <a:prstGeom prst="rect">
            <a:avLst/>
          </a:prstGeom>
        </p:spPr>
      </p:pic>
      <p:pic>
        <p:nvPicPr>
          <p:cNvPr id="178" name="Picture 177"/>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8887222" y="175337"/>
            <a:ext cx="444091" cy="444091"/>
          </a:xfrm>
          <a:prstGeom prst="rect">
            <a:avLst/>
          </a:prstGeom>
        </p:spPr>
      </p:pic>
    </p:spTree>
    <p:extLst>
      <p:ext uri="{BB962C8B-B14F-4D97-AF65-F5344CB8AC3E}">
        <p14:creationId xmlns:p14="http://schemas.microsoft.com/office/powerpoint/2010/main" val="375336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4"/>
                                        </p:tgtEl>
                                        <p:attrNameLst>
                                          <p:attrName>style.visibility</p:attrName>
                                        </p:attrNameLst>
                                      </p:cBhvr>
                                      <p:to>
                                        <p:strVal val="visible"/>
                                      </p:to>
                                    </p:set>
                                    <p:animEffect transition="in" filter="fade">
                                      <p:cBhvr>
                                        <p:cTn id="10" dur="500"/>
                                        <p:tgtEl>
                                          <p:spTgt spid="2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7"/>
                                        </p:tgtEl>
                                        <p:attrNameLst>
                                          <p:attrName>style.visibility</p:attrName>
                                        </p:attrNameLst>
                                      </p:cBhvr>
                                      <p:to>
                                        <p:strVal val="visible"/>
                                      </p:to>
                                    </p:set>
                                    <p:animEffect transition="in" filter="fade">
                                      <p:cBhvr>
                                        <p:cTn id="13" dur="500"/>
                                        <p:tgtEl>
                                          <p:spTgt spid="20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6"/>
                                        </p:tgtEl>
                                        <p:attrNameLst>
                                          <p:attrName>style.visibility</p:attrName>
                                        </p:attrNameLst>
                                      </p:cBhvr>
                                      <p:to>
                                        <p:strVal val="visible"/>
                                      </p:to>
                                    </p:set>
                                    <p:animEffect transition="in" filter="fade">
                                      <p:cBhvr>
                                        <p:cTn id="16" dur="500"/>
                                        <p:tgtEl>
                                          <p:spTgt spid="20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fade">
                                      <p:cBhvr>
                                        <p:cTn id="28" dur="500"/>
                                        <p:tgtEl>
                                          <p:spTgt spid="1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7"/>
                                        </p:tgtEl>
                                        <p:attrNameLst>
                                          <p:attrName>style.visibility</p:attrName>
                                        </p:attrNameLst>
                                      </p:cBhvr>
                                      <p:to>
                                        <p:strVal val="visible"/>
                                      </p:to>
                                    </p:set>
                                    <p:animEffect transition="in" filter="fade">
                                      <p:cBhvr>
                                        <p:cTn id="31" dur="500"/>
                                        <p:tgtEl>
                                          <p:spTgt spid="1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8"/>
                                        </p:tgtEl>
                                        <p:attrNameLst>
                                          <p:attrName>style.visibility</p:attrName>
                                        </p:attrNameLst>
                                      </p:cBhvr>
                                      <p:to>
                                        <p:strVal val="visible"/>
                                      </p:to>
                                    </p:set>
                                    <p:animEffect transition="in" filter="fade">
                                      <p:cBhvr>
                                        <p:cTn id="34" dur="500"/>
                                        <p:tgtEl>
                                          <p:spTgt spid="1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500"/>
                                        <p:tgtEl>
                                          <p:spTgt spid="1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fade">
                                      <p:cBhvr>
                                        <p:cTn id="40" dur="500"/>
                                        <p:tgtEl>
                                          <p:spTgt spid="1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1"/>
                                        </p:tgtEl>
                                        <p:attrNameLst>
                                          <p:attrName>style.visibility</p:attrName>
                                        </p:attrNameLst>
                                      </p:cBhvr>
                                      <p:to>
                                        <p:strVal val="visible"/>
                                      </p:to>
                                    </p:set>
                                    <p:animEffect transition="in" filter="fade">
                                      <p:cBhvr>
                                        <p:cTn id="43" dur="500"/>
                                        <p:tgtEl>
                                          <p:spTgt spid="1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5"/>
                                        </p:tgtEl>
                                        <p:attrNameLst>
                                          <p:attrName>style.visibility</p:attrName>
                                        </p:attrNameLst>
                                      </p:cBhvr>
                                      <p:to>
                                        <p:strVal val="visible"/>
                                      </p:to>
                                    </p:set>
                                    <p:animEffect transition="in" filter="fade">
                                      <p:cBhvr>
                                        <p:cTn id="49" dur="500"/>
                                        <p:tgtEl>
                                          <p:spTgt spid="1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6"/>
                                        </p:tgtEl>
                                        <p:attrNameLst>
                                          <p:attrName>style.visibility</p:attrName>
                                        </p:attrNameLst>
                                      </p:cBhvr>
                                      <p:to>
                                        <p:strVal val="visible"/>
                                      </p:to>
                                    </p:set>
                                    <p:animEffect transition="in" filter="fade">
                                      <p:cBhvr>
                                        <p:cTn id="52" dur="500"/>
                                        <p:tgtEl>
                                          <p:spTgt spid="1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9"/>
                                        </p:tgtEl>
                                        <p:attrNameLst>
                                          <p:attrName>style.visibility</p:attrName>
                                        </p:attrNameLst>
                                      </p:cBhvr>
                                      <p:to>
                                        <p:strVal val="visible"/>
                                      </p:to>
                                    </p:set>
                                    <p:animEffect transition="in" filter="fade">
                                      <p:cBhvr>
                                        <p:cTn id="58" dur="500"/>
                                        <p:tgtEl>
                                          <p:spTgt spid="1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1"/>
                                        </p:tgtEl>
                                        <p:attrNameLst>
                                          <p:attrName>style.visibility</p:attrName>
                                        </p:attrNameLst>
                                      </p:cBhvr>
                                      <p:to>
                                        <p:strVal val="visible"/>
                                      </p:to>
                                    </p:set>
                                    <p:animEffect transition="in" filter="fade">
                                      <p:cBhvr>
                                        <p:cTn id="61" dur="500"/>
                                        <p:tgtEl>
                                          <p:spTgt spid="14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7"/>
                                        </p:tgtEl>
                                        <p:attrNameLst>
                                          <p:attrName>style.visibility</p:attrName>
                                        </p:attrNameLst>
                                      </p:cBhvr>
                                      <p:to>
                                        <p:strVal val="visible"/>
                                      </p:to>
                                    </p:set>
                                    <p:animEffect transition="in" filter="fade">
                                      <p:cBhvr>
                                        <p:cTn id="64" dur="500"/>
                                        <p:tgtEl>
                                          <p:spTgt spid="147"/>
                                        </p:tgtEl>
                                      </p:cBhvr>
                                    </p:animEffect>
                                  </p:childTnLst>
                                </p:cTn>
                              </p:par>
                              <p:par>
                                <p:cTn id="65" presetID="10"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8"/>
                                        </p:tgtEl>
                                        <p:attrNameLst>
                                          <p:attrName>style.visibility</p:attrName>
                                        </p:attrNameLst>
                                      </p:cBhvr>
                                      <p:to>
                                        <p:strVal val="visible"/>
                                      </p:to>
                                    </p:set>
                                    <p:animEffect transition="in" filter="fade">
                                      <p:cBhvr>
                                        <p:cTn id="70" dur="500"/>
                                        <p:tgtEl>
                                          <p:spTgt spid="15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0"/>
                                        </p:tgtEl>
                                        <p:attrNameLst>
                                          <p:attrName>style.visibility</p:attrName>
                                        </p:attrNameLst>
                                      </p:cBhvr>
                                      <p:to>
                                        <p:strVal val="visible"/>
                                      </p:to>
                                    </p:set>
                                    <p:animEffect transition="in" filter="fade">
                                      <p:cBhvr>
                                        <p:cTn id="73" dur="500"/>
                                        <p:tgtEl>
                                          <p:spTgt spid="160"/>
                                        </p:tgtEl>
                                      </p:cBhvr>
                                    </p:animEffect>
                                  </p:childTnLst>
                                </p:cTn>
                              </p:par>
                              <p:par>
                                <p:cTn id="74" presetID="10" presetClass="entr" presetSubtype="0" fill="hold" nodeType="withEffect">
                                  <p:stCondLst>
                                    <p:cond delay="0"/>
                                  </p:stCondLst>
                                  <p:childTnLst>
                                    <p:set>
                                      <p:cBhvr>
                                        <p:cTn id="75" dur="1" fill="hold">
                                          <p:stCondLst>
                                            <p:cond delay="0"/>
                                          </p:stCondLst>
                                        </p:cTn>
                                        <p:tgtEl>
                                          <p:spTgt spid="164"/>
                                        </p:tgtEl>
                                        <p:attrNameLst>
                                          <p:attrName>style.visibility</p:attrName>
                                        </p:attrNameLst>
                                      </p:cBhvr>
                                      <p:to>
                                        <p:strVal val="visible"/>
                                      </p:to>
                                    </p:set>
                                    <p:animEffect transition="in" filter="fade">
                                      <p:cBhvr>
                                        <p:cTn id="76" dur="500"/>
                                        <p:tgtEl>
                                          <p:spTgt spid="16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65"/>
                                        </p:tgtEl>
                                        <p:attrNameLst>
                                          <p:attrName>style.visibility</p:attrName>
                                        </p:attrNameLst>
                                      </p:cBhvr>
                                      <p:to>
                                        <p:strVal val="visible"/>
                                      </p:to>
                                    </p:set>
                                    <p:animEffect transition="in" filter="fade">
                                      <p:cBhvr>
                                        <p:cTn id="79" dur="500"/>
                                        <p:tgtEl>
                                          <p:spTgt spid="16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71"/>
                                        </p:tgtEl>
                                        <p:attrNameLst>
                                          <p:attrName>style.visibility</p:attrName>
                                        </p:attrNameLst>
                                      </p:cBhvr>
                                      <p:to>
                                        <p:strVal val="visible"/>
                                      </p:to>
                                    </p:set>
                                    <p:animEffect transition="in" filter="fade">
                                      <p:cBhvr>
                                        <p:cTn id="82" dur="500"/>
                                        <p:tgtEl>
                                          <p:spTgt spid="171"/>
                                        </p:tgtEl>
                                      </p:cBhvr>
                                    </p:animEffect>
                                  </p:childTnLst>
                                </p:cTn>
                              </p:par>
                              <p:par>
                                <p:cTn id="83" presetID="10" presetClass="entr" presetSubtype="0" fill="hold" nodeType="withEffect">
                                  <p:stCondLst>
                                    <p:cond delay="0"/>
                                  </p:stCondLst>
                                  <p:childTnLst>
                                    <p:set>
                                      <p:cBhvr>
                                        <p:cTn id="84" dur="1" fill="hold">
                                          <p:stCondLst>
                                            <p:cond delay="0"/>
                                          </p:stCondLst>
                                        </p:cTn>
                                        <p:tgtEl>
                                          <p:spTgt spid="186"/>
                                        </p:tgtEl>
                                        <p:attrNameLst>
                                          <p:attrName>style.visibility</p:attrName>
                                        </p:attrNameLst>
                                      </p:cBhvr>
                                      <p:to>
                                        <p:strVal val="visible"/>
                                      </p:to>
                                    </p:set>
                                    <p:animEffect transition="in" filter="fade">
                                      <p:cBhvr>
                                        <p:cTn id="85" dur="500"/>
                                        <p:tgtEl>
                                          <p:spTgt spid="18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97"/>
                                        </p:tgtEl>
                                        <p:attrNameLst>
                                          <p:attrName>style.visibility</p:attrName>
                                        </p:attrNameLst>
                                      </p:cBhvr>
                                      <p:to>
                                        <p:strVal val="visible"/>
                                      </p:to>
                                    </p:set>
                                    <p:animEffect transition="in" filter="fade">
                                      <p:cBhvr>
                                        <p:cTn id="88" dur="500"/>
                                        <p:tgtEl>
                                          <p:spTgt spid="19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98"/>
                                        </p:tgtEl>
                                        <p:attrNameLst>
                                          <p:attrName>style.visibility</p:attrName>
                                        </p:attrNameLst>
                                      </p:cBhvr>
                                      <p:to>
                                        <p:strVal val="visible"/>
                                      </p:to>
                                    </p:set>
                                    <p:animEffect transition="in" filter="fade">
                                      <p:cBhvr>
                                        <p:cTn id="91" dur="500"/>
                                        <p:tgtEl>
                                          <p:spTgt spid="19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99"/>
                                        </p:tgtEl>
                                        <p:attrNameLst>
                                          <p:attrName>style.visibility</p:attrName>
                                        </p:attrNameLst>
                                      </p:cBhvr>
                                      <p:to>
                                        <p:strVal val="visible"/>
                                      </p:to>
                                    </p:set>
                                    <p:animEffect transition="in" filter="fade">
                                      <p:cBhvr>
                                        <p:cTn id="94" dur="500"/>
                                        <p:tgtEl>
                                          <p:spTgt spid="19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00"/>
                                        </p:tgtEl>
                                        <p:attrNameLst>
                                          <p:attrName>style.visibility</p:attrName>
                                        </p:attrNameLst>
                                      </p:cBhvr>
                                      <p:to>
                                        <p:strVal val="visible"/>
                                      </p:to>
                                    </p:set>
                                    <p:animEffect transition="in" filter="fade">
                                      <p:cBhvr>
                                        <p:cTn id="97" dur="500"/>
                                        <p:tgtEl>
                                          <p:spTgt spid="20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01"/>
                                        </p:tgtEl>
                                        <p:attrNameLst>
                                          <p:attrName>style.visibility</p:attrName>
                                        </p:attrNameLst>
                                      </p:cBhvr>
                                      <p:to>
                                        <p:strVal val="visible"/>
                                      </p:to>
                                    </p:set>
                                    <p:animEffect transition="in" filter="fade">
                                      <p:cBhvr>
                                        <p:cTn id="100" dur="500"/>
                                        <p:tgtEl>
                                          <p:spTgt spid="20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02"/>
                                        </p:tgtEl>
                                        <p:attrNameLst>
                                          <p:attrName>style.visibility</p:attrName>
                                        </p:attrNameLst>
                                      </p:cBhvr>
                                      <p:to>
                                        <p:strVal val="visible"/>
                                      </p:to>
                                    </p:set>
                                    <p:animEffect transition="in" filter="fade">
                                      <p:cBhvr>
                                        <p:cTn id="103" dur="500"/>
                                        <p:tgtEl>
                                          <p:spTgt spid="20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03"/>
                                        </p:tgtEl>
                                        <p:attrNameLst>
                                          <p:attrName>style.visibility</p:attrName>
                                        </p:attrNameLst>
                                      </p:cBhvr>
                                      <p:to>
                                        <p:strVal val="visible"/>
                                      </p:to>
                                    </p:set>
                                    <p:animEffect transition="in" filter="fade">
                                      <p:cBhvr>
                                        <p:cTn id="106" dur="500"/>
                                        <p:tgtEl>
                                          <p:spTgt spid="20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04"/>
                                        </p:tgtEl>
                                        <p:attrNameLst>
                                          <p:attrName>style.visibility</p:attrName>
                                        </p:attrNameLst>
                                      </p:cBhvr>
                                      <p:to>
                                        <p:strVal val="visible"/>
                                      </p:to>
                                    </p:set>
                                    <p:animEffect transition="in" filter="fade">
                                      <p:cBhvr>
                                        <p:cTn id="109" dur="500"/>
                                        <p:tgtEl>
                                          <p:spTgt spid="20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05"/>
                                        </p:tgtEl>
                                        <p:attrNameLst>
                                          <p:attrName>style.visibility</p:attrName>
                                        </p:attrNameLst>
                                      </p:cBhvr>
                                      <p:to>
                                        <p:strVal val="visible"/>
                                      </p:to>
                                    </p:set>
                                    <p:animEffect transition="in" filter="fade">
                                      <p:cBhvr>
                                        <p:cTn id="112" dur="500"/>
                                        <p:tgtEl>
                                          <p:spTgt spid="20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10"/>
                                        </p:tgtEl>
                                        <p:attrNameLst>
                                          <p:attrName>style.visibility</p:attrName>
                                        </p:attrNameLst>
                                      </p:cBhvr>
                                      <p:to>
                                        <p:strVal val="visible"/>
                                      </p:to>
                                    </p:set>
                                    <p:animEffect transition="in" filter="fade">
                                      <p:cBhvr>
                                        <p:cTn id="115" dur="500"/>
                                        <p:tgtEl>
                                          <p:spTgt spid="210"/>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11"/>
                                        </p:tgtEl>
                                        <p:attrNameLst>
                                          <p:attrName>style.visibility</p:attrName>
                                        </p:attrNameLst>
                                      </p:cBhvr>
                                      <p:to>
                                        <p:strVal val="visible"/>
                                      </p:to>
                                    </p:set>
                                    <p:animEffect transition="in" filter="fade">
                                      <p:cBhvr>
                                        <p:cTn id="118" dur="500"/>
                                        <p:tgtEl>
                                          <p:spTgt spid="21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12"/>
                                        </p:tgtEl>
                                        <p:attrNameLst>
                                          <p:attrName>style.visibility</p:attrName>
                                        </p:attrNameLst>
                                      </p:cBhvr>
                                      <p:to>
                                        <p:strVal val="visible"/>
                                      </p:to>
                                    </p:set>
                                    <p:animEffect transition="in" filter="fade">
                                      <p:cBhvr>
                                        <p:cTn id="121" dur="500"/>
                                        <p:tgtEl>
                                          <p:spTgt spid="21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13"/>
                                        </p:tgtEl>
                                        <p:attrNameLst>
                                          <p:attrName>style.visibility</p:attrName>
                                        </p:attrNameLst>
                                      </p:cBhvr>
                                      <p:to>
                                        <p:strVal val="visible"/>
                                      </p:to>
                                    </p:set>
                                    <p:animEffect transition="in" filter="fade">
                                      <p:cBhvr>
                                        <p:cTn id="124" dur="500"/>
                                        <p:tgtEl>
                                          <p:spTgt spid="21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14"/>
                                        </p:tgtEl>
                                        <p:attrNameLst>
                                          <p:attrName>style.visibility</p:attrName>
                                        </p:attrNameLst>
                                      </p:cBhvr>
                                      <p:to>
                                        <p:strVal val="visible"/>
                                      </p:to>
                                    </p:set>
                                    <p:animEffect transition="in" filter="fade">
                                      <p:cBhvr>
                                        <p:cTn id="127" dur="500"/>
                                        <p:tgtEl>
                                          <p:spTgt spid="214"/>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15"/>
                                        </p:tgtEl>
                                        <p:attrNameLst>
                                          <p:attrName>style.visibility</p:attrName>
                                        </p:attrNameLst>
                                      </p:cBhvr>
                                      <p:to>
                                        <p:strVal val="visible"/>
                                      </p:to>
                                    </p:set>
                                    <p:animEffect transition="in" filter="fade">
                                      <p:cBhvr>
                                        <p:cTn id="130" dur="500"/>
                                        <p:tgtEl>
                                          <p:spTgt spid="21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20"/>
                                        </p:tgtEl>
                                        <p:attrNameLst>
                                          <p:attrName>style.visibility</p:attrName>
                                        </p:attrNameLst>
                                      </p:cBhvr>
                                      <p:to>
                                        <p:strVal val="visible"/>
                                      </p:to>
                                    </p:set>
                                    <p:animEffect transition="in" filter="fade">
                                      <p:cBhvr>
                                        <p:cTn id="133" dur="500"/>
                                        <p:tgtEl>
                                          <p:spTgt spid="22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21"/>
                                        </p:tgtEl>
                                        <p:attrNameLst>
                                          <p:attrName>style.visibility</p:attrName>
                                        </p:attrNameLst>
                                      </p:cBhvr>
                                      <p:to>
                                        <p:strVal val="visible"/>
                                      </p:to>
                                    </p:set>
                                    <p:animEffect transition="in" filter="fade">
                                      <p:cBhvr>
                                        <p:cTn id="136" dur="500"/>
                                        <p:tgtEl>
                                          <p:spTgt spid="22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22"/>
                                        </p:tgtEl>
                                        <p:attrNameLst>
                                          <p:attrName>style.visibility</p:attrName>
                                        </p:attrNameLst>
                                      </p:cBhvr>
                                      <p:to>
                                        <p:strVal val="visible"/>
                                      </p:to>
                                    </p:set>
                                    <p:animEffect transition="in" filter="fade">
                                      <p:cBhvr>
                                        <p:cTn id="139" dur="500"/>
                                        <p:tgtEl>
                                          <p:spTgt spid="22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23"/>
                                        </p:tgtEl>
                                        <p:attrNameLst>
                                          <p:attrName>style.visibility</p:attrName>
                                        </p:attrNameLst>
                                      </p:cBhvr>
                                      <p:to>
                                        <p:strVal val="visible"/>
                                      </p:to>
                                    </p:set>
                                    <p:animEffect transition="in" filter="fade">
                                      <p:cBhvr>
                                        <p:cTn id="142" dur="500"/>
                                        <p:tgtEl>
                                          <p:spTgt spid="22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28"/>
                                        </p:tgtEl>
                                        <p:attrNameLst>
                                          <p:attrName>style.visibility</p:attrName>
                                        </p:attrNameLst>
                                      </p:cBhvr>
                                      <p:to>
                                        <p:strVal val="visible"/>
                                      </p:to>
                                    </p:set>
                                    <p:animEffect transition="in" filter="fade">
                                      <p:cBhvr>
                                        <p:cTn id="145" dur="500"/>
                                        <p:tgtEl>
                                          <p:spTgt spid="228"/>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29"/>
                                        </p:tgtEl>
                                        <p:attrNameLst>
                                          <p:attrName>style.visibility</p:attrName>
                                        </p:attrNameLst>
                                      </p:cBhvr>
                                      <p:to>
                                        <p:strVal val="visible"/>
                                      </p:to>
                                    </p:set>
                                    <p:animEffect transition="in" filter="fade">
                                      <p:cBhvr>
                                        <p:cTn id="148" dur="500"/>
                                        <p:tgtEl>
                                          <p:spTgt spid="229"/>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500"/>
                                        <p:tgtEl>
                                          <p:spTgt spid="58"/>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30"/>
                                        </p:tgtEl>
                                        <p:attrNameLst>
                                          <p:attrName>style.visibility</p:attrName>
                                        </p:attrNameLst>
                                      </p:cBhvr>
                                      <p:to>
                                        <p:strVal val="visible"/>
                                      </p:to>
                                    </p:set>
                                    <p:animEffect transition="in" filter="fade">
                                      <p:cBhvr>
                                        <p:cTn id="154" dur="500"/>
                                        <p:tgtEl>
                                          <p:spTgt spid="230"/>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31"/>
                                        </p:tgtEl>
                                        <p:attrNameLst>
                                          <p:attrName>style.visibility</p:attrName>
                                        </p:attrNameLst>
                                      </p:cBhvr>
                                      <p:to>
                                        <p:strVal val="visible"/>
                                      </p:to>
                                    </p:set>
                                    <p:animEffect transition="in" filter="fade">
                                      <p:cBhvr>
                                        <p:cTn id="157" dur="500"/>
                                        <p:tgtEl>
                                          <p:spTgt spid="231"/>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32"/>
                                        </p:tgtEl>
                                        <p:attrNameLst>
                                          <p:attrName>style.visibility</p:attrName>
                                        </p:attrNameLst>
                                      </p:cBhvr>
                                      <p:to>
                                        <p:strVal val="visible"/>
                                      </p:to>
                                    </p:set>
                                    <p:animEffect transition="in" filter="fade">
                                      <p:cBhvr>
                                        <p:cTn id="160" dur="500"/>
                                        <p:tgtEl>
                                          <p:spTgt spid="232"/>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34"/>
                                        </p:tgtEl>
                                        <p:attrNameLst>
                                          <p:attrName>style.visibility</p:attrName>
                                        </p:attrNameLst>
                                      </p:cBhvr>
                                      <p:to>
                                        <p:strVal val="visible"/>
                                      </p:to>
                                    </p:set>
                                    <p:animEffect transition="in" filter="fade">
                                      <p:cBhvr>
                                        <p:cTn id="163" dur="500"/>
                                        <p:tgtEl>
                                          <p:spTgt spid="234"/>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35"/>
                                        </p:tgtEl>
                                        <p:attrNameLst>
                                          <p:attrName>style.visibility</p:attrName>
                                        </p:attrNameLst>
                                      </p:cBhvr>
                                      <p:to>
                                        <p:strVal val="visible"/>
                                      </p:to>
                                    </p:set>
                                    <p:animEffect transition="in" filter="fade">
                                      <p:cBhvr>
                                        <p:cTn id="166" dur="500"/>
                                        <p:tgtEl>
                                          <p:spTgt spid="235"/>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36"/>
                                        </p:tgtEl>
                                        <p:attrNameLst>
                                          <p:attrName>style.visibility</p:attrName>
                                        </p:attrNameLst>
                                      </p:cBhvr>
                                      <p:to>
                                        <p:strVal val="visible"/>
                                      </p:to>
                                    </p:set>
                                    <p:animEffect transition="in" filter="fade">
                                      <p:cBhvr>
                                        <p:cTn id="169" dur="500"/>
                                        <p:tgtEl>
                                          <p:spTgt spid="236"/>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37"/>
                                        </p:tgtEl>
                                        <p:attrNameLst>
                                          <p:attrName>style.visibility</p:attrName>
                                        </p:attrNameLst>
                                      </p:cBhvr>
                                      <p:to>
                                        <p:strVal val="visible"/>
                                      </p:to>
                                    </p:set>
                                    <p:animEffect transition="in" filter="fade">
                                      <p:cBhvr>
                                        <p:cTn id="172" dur="500"/>
                                        <p:tgtEl>
                                          <p:spTgt spid="237"/>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292"/>
                                        </p:tgtEl>
                                        <p:attrNameLst>
                                          <p:attrName>style.visibility</p:attrName>
                                        </p:attrNameLst>
                                      </p:cBhvr>
                                      <p:to>
                                        <p:strVal val="visible"/>
                                      </p:to>
                                    </p:set>
                                    <p:animEffect transition="in" filter="fade">
                                      <p:cBhvr>
                                        <p:cTn id="175" dur="500"/>
                                        <p:tgtEl>
                                          <p:spTgt spid="292"/>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299"/>
                                        </p:tgtEl>
                                        <p:attrNameLst>
                                          <p:attrName>style.visibility</p:attrName>
                                        </p:attrNameLst>
                                      </p:cBhvr>
                                      <p:to>
                                        <p:strVal val="visible"/>
                                      </p:to>
                                    </p:set>
                                    <p:animEffect transition="in" filter="fade">
                                      <p:cBhvr>
                                        <p:cTn id="178" dur="500"/>
                                        <p:tgtEl>
                                          <p:spTgt spid="299"/>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300"/>
                                        </p:tgtEl>
                                        <p:attrNameLst>
                                          <p:attrName>style.visibility</p:attrName>
                                        </p:attrNameLst>
                                      </p:cBhvr>
                                      <p:to>
                                        <p:strVal val="visible"/>
                                      </p:to>
                                    </p:set>
                                    <p:animEffect transition="in" filter="fade">
                                      <p:cBhvr>
                                        <p:cTn id="181" dur="500"/>
                                        <p:tgtEl>
                                          <p:spTgt spid="300"/>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301"/>
                                        </p:tgtEl>
                                        <p:attrNameLst>
                                          <p:attrName>style.visibility</p:attrName>
                                        </p:attrNameLst>
                                      </p:cBhvr>
                                      <p:to>
                                        <p:strVal val="visible"/>
                                      </p:to>
                                    </p:set>
                                    <p:animEffect transition="in" filter="fade">
                                      <p:cBhvr>
                                        <p:cTn id="184" dur="500"/>
                                        <p:tgtEl>
                                          <p:spTgt spid="301"/>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302"/>
                                        </p:tgtEl>
                                        <p:attrNameLst>
                                          <p:attrName>style.visibility</p:attrName>
                                        </p:attrNameLst>
                                      </p:cBhvr>
                                      <p:to>
                                        <p:strVal val="visible"/>
                                      </p:to>
                                    </p:set>
                                    <p:animEffect transition="in" filter="fade">
                                      <p:cBhvr>
                                        <p:cTn id="187" dur="500"/>
                                        <p:tgtEl>
                                          <p:spTgt spid="302"/>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303"/>
                                        </p:tgtEl>
                                        <p:attrNameLst>
                                          <p:attrName>style.visibility</p:attrName>
                                        </p:attrNameLst>
                                      </p:cBhvr>
                                      <p:to>
                                        <p:strVal val="visible"/>
                                      </p:to>
                                    </p:set>
                                    <p:animEffect transition="in" filter="fade">
                                      <p:cBhvr>
                                        <p:cTn id="190" dur="500"/>
                                        <p:tgtEl>
                                          <p:spTgt spid="303"/>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304"/>
                                        </p:tgtEl>
                                        <p:attrNameLst>
                                          <p:attrName>style.visibility</p:attrName>
                                        </p:attrNameLst>
                                      </p:cBhvr>
                                      <p:to>
                                        <p:strVal val="visible"/>
                                      </p:to>
                                    </p:set>
                                    <p:animEffect transition="in" filter="fade">
                                      <p:cBhvr>
                                        <p:cTn id="193" dur="500"/>
                                        <p:tgtEl>
                                          <p:spTgt spid="304"/>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305"/>
                                        </p:tgtEl>
                                        <p:attrNameLst>
                                          <p:attrName>style.visibility</p:attrName>
                                        </p:attrNameLst>
                                      </p:cBhvr>
                                      <p:to>
                                        <p:strVal val="visible"/>
                                      </p:to>
                                    </p:set>
                                    <p:animEffect transition="in" filter="fade">
                                      <p:cBhvr>
                                        <p:cTn id="196" dur="500"/>
                                        <p:tgtEl>
                                          <p:spTgt spid="305"/>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306"/>
                                        </p:tgtEl>
                                        <p:attrNameLst>
                                          <p:attrName>style.visibility</p:attrName>
                                        </p:attrNameLst>
                                      </p:cBhvr>
                                      <p:to>
                                        <p:strVal val="visible"/>
                                      </p:to>
                                    </p:set>
                                    <p:animEffect transition="in" filter="fade">
                                      <p:cBhvr>
                                        <p:cTn id="199" dur="500"/>
                                        <p:tgtEl>
                                          <p:spTgt spid="306"/>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307"/>
                                        </p:tgtEl>
                                        <p:attrNameLst>
                                          <p:attrName>style.visibility</p:attrName>
                                        </p:attrNameLst>
                                      </p:cBhvr>
                                      <p:to>
                                        <p:strVal val="visible"/>
                                      </p:to>
                                    </p:set>
                                    <p:animEffect transition="in" filter="fade">
                                      <p:cBhvr>
                                        <p:cTn id="202" dur="500"/>
                                        <p:tgtEl>
                                          <p:spTgt spid="307"/>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308"/>
                                        </p:tgtEl>
                                        <p:attrNameLst>
                                          <p:attrName>style.visibility</p:attrName>
                                        </p:attrNameLst>
                                      </p:cBhvr>
                                      <p:to>
                                        <p:strVal val="visible"/>
                                      </p:to>
                                    </p:set>
                                    <p:animEffect transition="in" filter="fade">
                                      <p:cBhvr>
                                        <p:cTn id="205" dur="500"/>
                                        <p:tgtEl>
                                          <p:spTgt spid="308"/>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309"/>
                                        </p:tgtEl>
                                        <p:attrNameLst>
                                          <p:attrName>style.visibility</p:attrName>
                                        </p:attrNameLst>
                                      </p:cBhvr>
                                      <p:to>
                                        <p:strVal val="visible"/>
                                      </p:to>
                                    </p:set>
                                    <p:animEffect transition="in" filter="fade">
                                      <p:cBhvr>
                                        <p:cTn id="208" dur="500"/>
                                        <p:tgtEl>
                                          <p:spTgt spid="309"/>
                                        </p:tgtEl>
                                      </p:cBhvr>
                                    </p:animEffect>
                                  </p:childTnLst>
                                </p:cTn>
                              </p:par>
                              <p:par>
                                <p:cTn id="209" presetID="10" presetClass="entr" presetSubtype="0" fill="hold" nodeType="withEffect">
                                  <p:stCondLst>
                                    <p:cond delay="0"/>
                                  </p:stCondLst>
                                  <p:childTnLst>
                                    <p:set>
                                      <p:cBhvr>
                                        <p:cTn id="210" dur="1" fill="hold">
                                          <p:stCondLst>
                                            <p:cond delay="0"/>
                                          </p:stCondLst>
                                        </p:cTn>
                                        <p:tgtEl>
                                          <p:spTgt spid="4"/>
                                        </p:tgtEl>
                                        <p:attrNameLst>
                                          <p:attrName>style.visibility</p:attrName>
                                        </p:attrNameLst>
                                      </p:cBhvr>
                                      <p:to>
                                        <p:strVal val="visible"/>
                                      </p:to>
                                    </p:set>
                                    <p:animEffect transition="in" filter="fade">
                                      <p:cBhvr>
                                        <p:cTn id="211" dur="500"/>
                                        <p:tgtEl>
                                          <p:spTgt spid="4"/>
                                        </p:tgtEl>
                                      </p:cBhvr>
                                    </p:animEffect>
                                  </p:childTnLst>
                                </p:cTn>
                              </p:par>
                              <p:par>
                                <p:cTn id="212" presetID="10" presetClass="entr" presetSubtype="0" fill="hold" nodeType="withEffect">
                                  <p:stCondLst>
                                    <p:cond delay="0"/>
                                  </p:stCondLst>
                                  <p:childTnLst>
                                    <p:set>
                                      <p:cBhvr>
                                        <p:cTn id="213" dur="1" fill="hold">
                                          <p:stCondLst>
                                            <p:cond delay="0"/>
                                          </p:stCondLst>
                                        </p:cTn>
                                        <p:tgtEl>
                                          <p:spTgt spid="167"/>
                                        </p:tgtEl>
                                        <p:attrNameLst>
                                          <p:attrName>style.visibility</p:attrName>
                                        </p:attrNameLst>
                                      </p:cBhvr>
                                      <p:to>
                                        <p:strVal val="visible"/>
                                      </p:to>
                                    </p:set>
                                    <p:animEffect transition="in" filter="fade">
                                      <p:cBhvr>
                                        <p:cTn id="214" dur="500"/>
                                        <p:tgtEl>
                                          <p:spTgt spid="167"/>
                                        </p:tgtEl>
                                      </p:cBhvr>
                                    </p:animEffect>
                                  </p:childTnLst>
                                </p:cTn>
                              </p:par>
                              <p:par>
                                <p:cTn id="215" presetID="10" presetClass="entr" presetSubtype="0" fill="hold" nodeType="withEffect">
                                  <p:stCondLst>
                                    <p:cond delay="0"/>
                                  </p:stCondLst>
                                  <p:childTnLst>
                                    <p:set>
                                      <p:cBhvr>
                                        <p:cTn id="216" dur="1" fill="hold">
                                          <p:stCondLst>
                                            <p:cond delay="0"/>
                                          </p:stCondLst>
                                        </p:cTn>
                                        <p:tgtEl>
                                          <p:spTgt spid="168"/>
                                        </p:tgtEl>
                                        <p:attrNameLst>
                                          <p:attrName>style.visibility</p:attrName>
                                        </p:attrNameLst>
                                      </p:cBhvr>
                                      <p:to>
                                        <p:strVal val="visible"/>
                                      </p:to>
                                    </p:set>
                                    <p:animEffect transition="in" filter="fade">
                                      <p:cBhvr>
                                        <p:cTn id="217" dur="500"/>
                                        <p:tgtEl>
                                          <p:spTgt spid="168"/>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70"/>
                                        </p:tgtEl>
                                        <p:attrNameLst>
                                          <p:attrName>style.visibility</p:attrName>
                                        </p:attrNameLst>
                                      </p:cBhvr>
                                      <p:to>
                                        <p:strVal val="visible"/>
                                      </p:to>
                                    </p:set>
                                    <p:animEffect transition="in" filter="fade">
                                      <p:cBhvr>
                                        <p:cTn id="220" dur="500"/>
                                        <p:tgtEl>
                                          <p:spTgt spid="170"/>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73"/>
                                        </p:tgtEl>
                                        <p:attrNameLst>
                                          <p:attrName>style.visibility</p:attrName>
                                        </p:attrNameLst>
                                      </p:cBhvr>
                                      <p:to>
                                        <p:strVal val="visible"/>
                                      </p:to>
                                    </p:set>
                                    <p:animEffect transition="in" filter="fade">
                                      <p:cBhvr>
                                        <p:cTn id="223" dur="500"/>
                                        <p:tgtEl>
                                          <p:spTgt spid="173"/>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174"/>
                                        </p:tgtEl>
                                        <p:attrNameLst>
                                          <p:attrName>style.visibility</p:attrName>
                                        </p:attrNameLst>
                                      </p:cBhvr>
                                      <p:to>
                                        <p:strVal val="visible"/>
                                      </p:to>
                                    </p:set>
                                    <p:animEffect transition="in" filter="fade">
                                      <p:cBhvr>
                                        <p:cTn id="226" dur="500"/>
                                        <p:tgtEl>
                                          <p:spTgt spid="174"/>
                                        </p:tgtEl>
                                      </p:cBhvr>
                                    </p:animEffect>
                                  </p:childTnLst>
                                </p:cTn>
                              </p:par>
                              <p:par>
                                <p:cTn id="227" presetID="10" presetClass="entr" presetSubtype="0" fill="hold" nodeType="withEffect">
                                  <p:stCondLst>
                                    <p:cond delay="0"/>
                                  </p:stCondLst>
                                  <p:childTnLst>
                                    <p:set>
                                      <p:cBhvr>
                                        <p:cTn id="228" dur="1" fill="hold">
                                          <p:stCondLst>
                                            <p:cond delay="0"/>
                                          </p:stCondLst>
                                        </p:cTn>
                                        <p:tgtEl>
                                          <p:spTgt spid="176"/>
                                        </p:tgtEl>
                                        <p:attrNameLst>
                                          <p:attrName>style.visibility</p:attrName>
                                        </p:attrNameLst>
                                      </p:cBhvr>
                                      <p:to>
                                        <p:strVal val="visible"/>
                                      </p:to>
                                    </p:set>
                                    <p:animEffect transition="in" filter="fade">
                                      <p:cBhvr>
                                        <p:cTn id="229" dur="500"/>
                                        <p:tgtEl>
                                          <p:spTgt spid="176"/>
                                        </p:tgtEl>
                                      </p:cBhvr>
                                    </p:animEffect>
                                  </p:childTnLst>
                                </p:cTn>
                              </p:par>
                              <p:par>
                                <p:cTn id="230" presetID="10" presetClass="entr" presetSubtype="0" fill="hold" nodeType="withEffect">
                                  <p:stCondLst>
                                    <p:cond delay="0"/>
                                  </p:stCondLst>
                                  <p:childTnLst>
                                    <p:set>
                                      <p:cBhvr>
                                        <p:cTn id="231" dur="1" fill="hold">
                                          <p:stCondLst>
                                            <p:cond delay="0"/>
                                          </p:stCondLst>
                                        </p:cTn>
                                        <p:tgtEl>
                                          <p:spTgt spid="177"/>
                                        </p:tgtEl>
                                        <p:attrNameLst>
                                          <p:attrName>style.visibility</p:attrName>
                                        </p:attrNameLst>
                                      </p:cBhvr>
                                      <p:to>
                                        <p:strVal val="visible"/>
                                      </p:to>
                                    </p:set>
                                    <p:animEffect transition="in" filter="fade">
                                      <p:cBhvr>
                                        <p:cTn id="232" dur="500"/>
                                        <p:tgtEl>
                                          <p:spTgt spid="177"/>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182"/>
                                        </p:tgtEl>
                                        <p:attrNameLst>
                                          <p:attrName>style.visibility</p:attrName>
                                        </p:attrNameLst>
                                      </p:cBhvr>
                                      <p:to>
                                        <p:strVal val="visible"/>
                                      </p:to>
                                    </p:set>
                                    <p:animEffect transition="in" filter="fade">
                                      <p:cBhvr>
                                        <p:cTn id="235" dur="500"/>
                                        <p:tgtEl>
                                          <p:spTgt spid="182"/>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187"/>
                                        </p:tgtEl>
                                        <p:attrNameLst>
                                          <p:attrName>style.visibility</p:attrName>
                                        </p:attrNameLst>
                                      </p:cBhvr>
                                      <p:to>
                                        <p:strVal val="visible"/>
                                      </p:to>
                                    </p:set>
                                    <p:animEffect transition="in" filter="fade">
                                      <p:cBhvr>
                                        <p:cTn id="238" dur="500"/>
                                        <p:tgtEl>
                                          <p:spTgt spid="187"/>
                                        </p:tgtEl>
                                      </p:cBhvr>
                                    </p:animEffect>
                                  </p:childTnLst>
                                </p:cTn>
                              </p:par>
                              <p:par>
                                <p:cTn id="239" presetID="10" presetClass="entr" presetSubtype="0" fill="hold" nodeType="withEffect">
                                  <p:stCondLst>
                                    <p:cond delay="0"/>
                                  </p:stCondLst>
                                  <p:childTnLst>
                                    <p:set>
                                      <p:cBhvr>
                                        <p:cTn id="240" dur="1" fill="hold">
                                          <p:stCondLst>
                                            <p:cond delay="0"/>
                                          </p:stCondLst>
                                        </p:cTn>
                                        <p:tgtEl>
                                          <p:spTgt spid="188"/>
                                        </p:tgtEl>
                                        <p:attrNameLst>
                                          <p:attrName>style.visibility</p:attrName>
                                        </p:attrNameLst>
                                      </p:cBhvr>
                                      <p:to>
                                        <p:strVal val="visible"/>
                                      </p:to>
                                    </p:set>
                                    <p:animEffect transition="in" filter="fade">
                                      <p:cBhvr>
                                        <p:cTn id="241" dur="500"/>
                                        <p:tgtEl>
                                          <p:spTgt spid="188"/>
                                        </p:tgtEl>
                                      </p:cBhvr>
                                    </p:animEffect>
                                  </p:childTnLst>
                                </p:cTn>
                              </p:par>
                              <p:par>
                                <p:cTn id="242" presetID="10" presetClass="entr" presetSubtype="0" fill="hold" nodeType="withEffect">
                                  <p:stCondLst>
                                    <p:cond delay="0"/>
                                  </p:stCondLst>
                                  <p:childTnLst>
                                    <p:set>
                                      <p:cBhvr>
                                        <p:cTn id="243" dur="1" fill="hold">
                                          <p:stCondLst>
                                            <p:cond delay="0"/>
                                          </p:stCondLst>
                                        </p:cTn>
                                        <p:tgtEl>
                                          <p:spTgt spid="191"/>
                                        </p:tgtEl>
                                        <p:attrNameLst>
                                          <p:attrName>style.visibility</p:attrName>
                                        </p:attrNameLst>
                                      </p:cBhvr>
                                      <p:to>
                                        <p:strVal val="visible"/>
                                      </p:to>
                                    </p:set>
                                    <p:animEffect transition="in" filter="fade">
                                      <p:cBhvr>
                                        <p:cTn id="244" dur="500"/>
                                        <p:tgtEl>
                                          <p:spTgt spid="191"/>
                                        </p:tgtEl>
                                      </p:cBhvr>
                                    </p:animEffect>
                                  </p:childTnLst>
                                </p:cTn>
                              </p:par>
                              <p:par>
                                <p:cTn id="245" presetID="10" presetClass="entr" presetSubtype="0" fill="hold" nodeType="withEffect">
                                  <p:stCondLst>
                                    <p:cond delay="0"/>
                                  </p:stCondLst>
                                  <p:childTnLst>
                                    <p:set>
                                      <p:cBhvr>
                                        <p:cTn id="246" dur="1" fill="hold">
                                          <p:stCondLst>
                                            <p:cond delay="0"/>
                                          </p:stCondLst>
                                        </p:cTn>
                                        <p:tgtEl>
                                          <p:spTgt spid="192"/>
                                        </p:tgtEl>
                                        <p:attrNameLst>
                                          <p:attrName>style.visibility</p:attrName>
                                        </p:attrNameLst>
                                      </p:cBhvr>
                                      <p:to>
                                        <p:strVal val="visible"/>
                                      </p:to>
                                    </p:set>
                                    <p:animEffect transition="in" filter="fade">
                                      <p:cBhvr>
                                        <p:cTn id="247" dur="500"/>
                                        <p:tgtEl>
                                          <p:spTgt spid="192"/>
                                        </p:tgtEl>
                                      </p:cBhvr>
                                    </p:animEffect>
                                  </p:childTnLst>
                                </p:cTn>
                              </p:par>
                              <p:par>
                                <p:cTn id="248" presetID="10" presetClass="entr" presetSubtype="0" fill="hold" nodeType="withEffect">
                                  <p:stCondLst>
                                    <p:cond delay="0"/>
                                  </p:stCondLst>
                                  <p:childTnLst>
                                    <p:set>
                                      <p:cBhvr>
                                        <p:cTn id="249" dur="1" fill="hold">
                                          <p:stCondLst>
                                            <p:cond delay="0"/>
                                          </p:stCondLst>
                                        </p:cTn>
                                        <p:tgtEl>
                                          <p:spTgt spid="233"/>
                                        </p:tgtEl>
                                        <p:attrNameLst>
                                          <p:attrName>style.visibility</p:attrName>
                                        </p:attrNameLst>
                                      </p:cBhvr>
                                      <p:to>
                                        <p:strVal val="visible"/>
                                      </p:to>
                                    </p:set>
                                    <p:animEffect transition="in" filter="fade">
                                      <p:cBhvr>
                                        <p:cTn id="250" dur="500"/>
                                        <p:tgtEl>
                                          <p:spTgt spid="233"/>
                                        </p:tgtEl>
                                      </p:cBhvr>
                                    </p:animEffect>
                                  </p:childTnLst>
                                </p:cTn>
                              </p:par>
                              <p:par>
                                <p:cTn id="251" presetID="10" presetClass="entr" presetSubtype="0" fill="hold" nodeType="withEffect">
                                  <p:stCondLst>
                                    <p:cond delay="0"/>
                                  </p:stCondLst>
                                  <p:childTnLst>
                                    <p:set>
                                      <p:cBhvr>
                                        <p:cTn id="252" dur="1" fill="hold">
                                          <p:stCondLst>
                                            <p:cond delay="0"/>
                                          </p:stCondLst>
                                        </p:cTn>
                                        <p:tgtEl>
                                          <p:spTgt spid="239"/>
                                        </p:tgtEl>
                                        <p:attrNameLst>
                                          <p:attrName>style.visibility</p:attrName>
                                        </p:attrNameLst>
                                      </p:cBhvr>
                                      <p:to>
                                        <p:strVal val="visible"/>
                                      </p:to>
                                    </p:set>
                                    <p:animEffect transition="in" filter="fade">
                                      <p:cBhvr>
                                        <p:cTn id="253" dur="500"/>
                                        <p:tgtEl>
                                          <p:spTgt spid="239"/>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240"/>
                                        </p:tgtEl>
                                        <p:attrNameLst>
                                          <p:attrName>style.visibility</p:attrName>
                                        </p:attrNameLst>
                                      </p:cBhvr>
                                      <p:to>
                                        <p:strVal val="visible"/>
                                      </p:to>
                                    </p:set>
                                    <p:animEffect transition="in" filter="fade">
                                      <p:cBhvr>
                                        <p:cTn id="256" dur="500"/>
                                        <p:tgtEl>
                                          <p:spTgt spid="240"/>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241"/>
                                        </p:tgtEl>
                                        <p:attrNameLst>
                                          <p:attrName>style.visibility</p:attrName>
                                        </p:attrNameLst>
                                      </p:cBhvr>
                                      <p:to>
                                        <p:strVal val="visible"/>
                                      </p:to>
                                    </p:set>
                                    <p:animEffect transition="in" filter="fade">
                                      <p:cBhvr>
                                        <p:cTn id="259" dur="500"/>
                                        <p:tgtEl>
                                          <p:spTgt spid="241"/>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242"/>
                                        </p:tgtEl>
                                        <p:attrNameLst>
                                          <p:attrName>style.visibility</p:attrName>
                                        </p:attrNameLst>
                                      </p:cBhvr>
                                      <p:to>
                                        <p:strVal val="visible"/>
                                      </p:to>
                                    </p:set>
                                    <p:animEffect transition="in" filter="fade">
                                      <p:cBhvr>
                                        <p:cTn id="262" dur="500"/>
                                        <p:tgtEl>
                                          <p:spTgt spid="242"/>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243"/>
                                        </p:tgtEl>
                                        <p:attrNameLst>
                                          <p:attrName>style.visibility</p:attrName>
                                        </p:attrNameLst>
                                      </p:cBhvr>
                                      <p:to>
                                        <p:strVal val="visible"/>
                                      </p:to>
                                    </p:set>
                                    <p:animEffect transition="in" filter="fade">
                                      <p:cBhvr>
                                        <p:cTn id="265" dur="500"/>
                                        <p:tgtEl>
                                          <p:spTgt spid="243"/>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244"/>
                                        </p:tgtEl>
                                        <p:attrNameLst>
                                          <p:attrName>style.visibility</p:attrName>
                                        </p:attrNameLst>
                                      </p:cBhvr>
                                      <p:to>
                                        <p:strVal val="visible"/>
                                      </p:to>
                                    </p:set>
                                    <p:animEffect transition="in" filter="fade">
                                      <p:cBhvr>
                                        <p:cTn id="268" dur="500"/>
                                        <p:tgtEl>
                                          <p:spTgt spid="244"/>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2"/>
                                        </p:tgtEl>
                                        <p:attrNameLst>
                                          <p:attrName>style.visibility</p:attrName>
                                        </p:attrNameLst>
                                      </p:cBhvr>
                                      <p:to>
                                        <p:strVal val="visible"/>
                                      </p:to>
                                    </p:set>
                                    <p:animEffect transition="in" filter="fade">
                                      <p:cBhvr>
                                        <p:cTn id="271" dur="500"/>
                                        <p:tgtEl>
                                          <p:spTgt spid="2"/>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189"/>
                                        </p:tgtEl>
                                        <p:attrNameLst>
                                          <p:attrName>style.visibility</p:attrName>
                                        </p:attrNameLst>
                                      </p:cBhvr>
                                      <p:to>
                                        <p:strVal val="visible"/>
                                      </p:to>
                                    </p:set>
                                    <p:animEffect transition="in" filter="fade">
                                      <p:cBhvr>
                                        <p:cTn id="274"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294" grpId="0" animBg="1"/>
      <p:bldP spid="207" grpId="0" animBg="1"/>
      <p:bldP spid="206" grpId="0" animBg="1"/>
      <p:bldP spid="15" grpId="0" animBg="1"/>
      <p:bldP spid="56" grpId="0" animBg="1"/>
      <p:bldP spid="57" grpId="0"/>
      <p:bldP spid="126" grpId="0" animBg="1"/>
      <p:bldP spid="127" grpId="0" animBg="1"/>
      <p:bldP spid="128" grpId="0" animBg="1"/>
      <p:bldP spid="129" grpId="0" animBg="1"/>
      <p:bldP spid="130" grpId="0" animBg="1"/>
      <p:bldP spid="131" grpId="0"/>
      <p:bldP spid="16" grpId="0" animBg="1"/>
      <p:bldP spid="135" grpId="0" animBg="1"/>
      <p:bldP spid="136" grpId="0" animBg="1"/>
      <p:bldP spid="18" grpId="0" animBg="1"/>
      <p:bldP spid="139" grpId="0" animBg="1"/>
      <p:bldP spid="141" grpId="0" animBg="1"/>
      <p:bldP spid="147" grpId="0" animBg="1"/>
      <p:bldP spid="158" grpId="0" animBg="1"/>
      <p:bldP spid="160" grpId="0" animBg="1"/>
      <p:bldP spid="165" grpId="0" animBg="1"/>
      <p:bldP spid="171" grpId="0" animBg="1"/>
      <p:bldP spid="197" grpId="0"/>
      <p:bldP spid="198" grpId="0"/>
      <p:bldP spid="199" grpId="0"/>
      <p:bldP spid="200" grpId="0"/>
      <p:bldP spid="201" grpId="0"/>
      <p:bldP spid="202" grpId="0"/>
      <p:bldP spid="203" grpId="0"/>
      <p:bldP spid="204" grpId="0" animBg="1"/>
      <p:bldP spid="205" grpId="0" animBg="1"/>
      <p:bldP spid="210" grpId="0" animBg="1"/>
      <p:bldP spid="211" grpId="0" animBg="1"/>
      <p:bldP spid="212" grpId="0" animBg="1"/>
      <p:bldP spid="213" grpId="0" animBg="1"/>
      <p:bldP spid="214" grpId="0" animBg="1"/>
      <p:bldP spid="215" grpId="0" animBg="1"/>
      <p:bldP spid="220" grpId="0" animBg="1"/>
      <p:bldP spid="221" grpId="0" animBg="1"/>
      <p:bldP spid="222" grpId="0" animBg="1"/>
      <p:bldP spid="223" grpId="0" animBg="1"/>
      <p:bldP spid="228" grpId="0" animBg="1"/>
      <p:bldP spid="229" grpId="0" animBg="1"/>
      <p:bldP spid="58" grpId="0" animBg="1"/>
      <p:bldP spid="230" grpId="0" animBg="1"/>
      <p:bldP spid="231" grpId="0"/>
      <p:bldP spid="232" grpId="0"/>
      <p:bldP spid="234" grpId="0"/>
      <p:bldP spid="235" grpId="0"/>
      <p:bldP spid="236" grpId="0"/>
      <p:bldP spid="237" grpId="0"/>
      <p:bldP spid="292" grpId="0" animBg="1"/>
      <p:bldP spid="299" grpId="0" animBg="1"/>
      <p:bldP spid="300" grpId="0" animBg="1"/>
      <p:bldP spid="301" grpId="0" animBg="1"/>
      <p:bldP spid="302" grpId="0" animBg="1"/>
      <p:bldP spid="303" grpId="0" animBg="1"/>
      <p:bldP spid="304" grpId="0"/>
      <p:bldP spid="305" grpId="0"/>
      <p:bldP spid="306" grpId="0"/>
      <p:bldP spid="307" grpId="0"/>
      <p:bldP spid="308" grpId="0" animBg="1"/>
      <p:bldP spid="309" grpId="0"/>
      <p:bldP spid="170" grpId="0"/>
      <p:bldP spid="173" grpId="0"/>
      <p:bldP spid="174" grpId="0"/>
      <p:bldP spid="182" grpId="0"/>
      <p:bldP spid="187" grpId="0"/>
      <p:bldP spid="240" grpId="0"/>
      <p:bldP spid="241" grpId="0"/>
      <p:bldP spid="242" grpId="0"/>
      <p:bldP spid="243" grpId="0"/>
      <p:bldP spid="244" grpId="0"/>
      <p:bldP spid="2" grpId="0"/>
      <p:bldP spid="1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7145" y="88122"/>
            <a:ext cx="10868526" cy="410494"/>
          </a:xfrm>
        </p:spPr>
        <p:txBody>
          <a:bodyPr>
            <a:noAutofit/>
          </a:bodyPr>
          <a:lstStyle/>
          <a:p>
            <a:pPr algn="l">
              <a:lnSpc>
                <a:spcPts val="1600"/>
              </a:lnSpc>
            </a:pPr>
            <a:r>
              <a:rPr lang="en-US" sz="1400" b="1" spc="100" dirty="0" smtClean="0"/>
              <a:t>AELCLIC PATHFINDER_METHODS AND SCHEDULE</a:t>
            </a:r>
            <a:endParaRPr lang="en-US" sz="1100" spc="100" dirty="0"/>
          </a:p>
        </p:txBody>
      </p:sp>
      <p:cxnSp>
        <p:nvCxnSpPr>
          <p:cNvPr id="6" name="Straight Connector 5"/>
          <p:cNvCxnSpPr/>
          <p:nvPr/>
        </p:nvCxnSpPr>
        <p:spPr>
          <a:xfrm>
            <a:off x="3598597" y="946825"/>
            <a:ext cx="0" cy="1728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333558" y="946825"/>
            <a:ext cx="0" cy="1728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049487" y="946825"/>
            <a:ext cx="11658" cy="1728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59080" y="946825"/>
            <a:ext cx="0" cy="1728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468504" y="946825"/>
            <a:ext cx="0" cy="1728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92569" y="946825"/>
            <a:ext cx="0" cy="1728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913719" y="946825"/>
            <a:ext cx="0" cy="1728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653888" y="946825"/>
            <a:ext cx="0" cy="1728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381475" y="946825"/>
            <a:ext cx="0" cy="1728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093644" y="946824"/>
            <a:ext cx="26149" cy="1728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791065" y="946825"/>
            <a:ext cx="0" cy="1728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517922" y="946825"/>
            <a:ext cx="0" cy="172800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64969" y="723696"/>
            <a:ext cx="1291946" cy="215444"/>
          </a:xfrm>
          <a:prstGeom prst="rect">
            <a:avLst/>
          </a:prstGeom>
          <a:noFill/>
        </p:spPr>
        <p:txBody>
          <a:bodyPr wrap="square" rtlCol="0">
            <a:spAutoFit/>
          </a:bodyPr>
          <a:lstStyle/>
          <a:p>
            <a:r>
              <a:rPr lang="fi-FI" sz="800" b="1" dirty="0" smtClean="0">
                <a:solidFill>
                  <a:schemeClr val="bg2">
                    <a:lumMod val="50000"/>
                  </a:schemeClr>
                </a:solidFill>
              </a:rPr>
              <a:t>15n FEBRUARY </a:t>
            </a:r>
            <a:r>
              <a:rPr lang="fi-FI" sz="800" b="1" dirty="0" err="1" smtClean="0">
                <a:solidFill>
                  <a:schemeClr val="bg2">
                    <a:lumMod val="50000"/>
                  </a:schemeClr>
                </a:solidFill>
              </a:rPr>
              <a:t>Kick-off</a:t>
            </a:r>
            <a:endParaRPr lang="fi-FI" sz="500" dirty="0">
              <a:solidFill>
                <a:schemeClr val="bg2">
                  <a:lumMod val="50000"/>
                </a:schemeClr>
              </a:solidFill>
            </a:endParaRPr>
          </a:p>
        </p:txBody>
      </p:sp>
      <p:sp>
        <p:nvSpPr>
          <p:cNvPr id="43" name="TextBox 42"/>
          <p:cNvSpPr txBox="1"/>
          <p:nvPr/>
        </p:nvSpPr>
        <p:spPr>
          <a:xfrm>
            <a:off x="4030880" y="738356"/>
            <a:ext cx="746581" cy="215444"/>
          </a:xfrm>
          <a:prstGeom prst="rect">
            <a:avLst/>
          </a:prstGeom>
          <a:noFill/>
        </p:spPr>
        <p:txBody>
          <a:bodyPr wrap="square" rtlCol="0">
            <a:spAutoFit/>
          </a:bodyPr>
          <a:lstStyle/>
          <a:p>
            <a:r>
              <a:rPr lang="fi-FI" sz="800" b="1" dirty="0" smtClean="0">
                <a:solidFill>
                  <a:schemeClr val="bg2">
                    <a:lumMod val="50000"/>
                  </a:schemeClr>
                </a:solidFill>
              </a:rPr>
              <a:t>15 MARCH</a:t>
            </a:r>
            <a:endParaRPr lang="fi-FI" sz="500" dirty="0">
              <a:solidFill>
                <a:schemeClr val="bg2">
                  <a:lumMod val="50000"/>
                </a:schemeClr>
              </a:solidFill>
            </a:endParaRPr>
          </a:p>
        </p:txBody>
      </p:sp>
      <p:sp>
        <p:nvSpPr>
          <p:cNvPr id="44" name="TextBox 43"/>
          <p:cNvSpPr txBox="1"/>
          <p:nvPr/>
        </p:nvSpPr>
        <p:spPr>
          <a:xfrm>
            <a:off x="4797964" y="738355"/>
            <a:ext cx="746581" cy="215444"/>
          </a:xfrm>
          <a:prstGeom prst="rect">
            <a:avLst/>
          </a:prstGeom>
          <a:noFill/>
        </p:spPr>
        <p:txBody>
          <a:bodyPr wrap="square" rtlCol="0">
            <a:spAutoFit/>
          </a:bodyPr>
          <a:lstStyle/>
          <a:p>
            <a:r>
              <a:rPr lang="fi-FI" sz="800" b="1" dirty="0" smtClean="0">
                <a:solidFill>
                  <a:schemeClr val="bg2">
                    <a:lumMod val="50000"/>
                  </a:schemeClr>
                </a:solidFill>
              </a:rPr>
              <a:t>15 APRIL</a:t>
            </a:r>
            <a:endParaRPr lang="fi-FI" sz="500" dirty="0">
              <a:solidFill>
                <a:schemeClr val="bg2">
                  <a:lumMod val="50000"/>
                </a:schemeClr>
              </a:solidFill>
            </a:endParaRPr>
          </a:p>
        </p:txBody>
      </p:sp>
      <p:sp>
        <p:nvSpPr>
          <p:cNvPr id="45" name="TextBox 44"/>
          <p:cNvSpPr txBox="1"/>
          <p:nvPr/>
        </p:nvSpPr>
        <p:spPr>
          <a:xfrm>
            <a:off x="5474182" y="744166"/>
            <a:ext cx="746581" cy="215444"/>
          </a:xfrm>
          <a:prstGeom prst="rect">
            <a:avLst/>
          </a:prstGeom>
          <a:noFill/>
        </p:spPr>
        <p:txBody>
          <a:bodyPr wrap="square" rtlCol="0">
            <a:spAutoFit/>
          </a:bodyPr>
          <a:lstStyle/>
          <a:p>
            <a:r>
              <a:rPr lang="fi-FI" sz="800" b="1" dirty="0" smtClean="0">
                <a:solidFill>
                  <a:schemeClr val="bg2">
                    <a:lumMod val="50000"/>
                  </a:schemeClr>
                </a:solidFill>
              </a:rPr>
              <a:t>15 MAY</a:t>
            </a:r>
            <a:endParaRPr lang="fi-FI" sz="500" dirty="0">
              <a:solidFill>
                <a:schemeClr val="bg2">
                  <a:lumMod val="50000"/>
                </a:schemeClr>
              </a:solidFill>
            </a:endParaRPr>
          </a:p>
        </p:txBody>
      </p:sp>
      <p:sp>
        <p:nvSpPr>
          <p:cNvPr id="46" name="TextBox 45"/>
          <p:cNvSpPr txBox="1"/>
          <p:nvPr/>
        </p:nvSpPr>
        <p:spPr>
          <a:xfrm>
            <a:off x="6185514" y="735986"/>
            <a:ext cx="746581" cy="215444"/>
          </a:xfrm>
          <a:prstGeom prst="rect">
            <a:avLst/>
          </a:prstGeom>
          <a:noFill/>
        </p:spPr>
        <p:txBody>
          <a:bodyPr wrap="square" rtlCol="0">
            <a:spAutoFit/>
          </a:bodyPr>
          <a:lstStyle/>
          <a:p>
            <a:r>
              <a:rPr lang="fi-FI" sz="800" b="1" dirty="0" smtClean="0">
                <a:solidFill>
                  <a:schemeClr val="bg2">
                    <a:lumMod val="50000"/>
                  </a:schemeClr>
                </a:solidFill>
              </a:rPr>
              <a:t>15 JUNE</a:t>
            </a:r>
            <a:endParaRPr lang="fi-FI" sz="500" dirty="0">
              <a:solidFill>
                <a:schemeClr val="bg2">
                  <a:lumMod val="50000"/>
                </a:schemeClr>
              </a:solidFill>
            </a:endParaRPr>
          </a:p>
        </p:txBody>
      </p:sp>
      <p:sp>
        <p:nvSpPr>
          <p:cNvPr id="47" name="TextBox 46"/>
          <p:cNvSpPr txBox="1"/>
          <p:nvPr/>
        </p:nvSpPr>
        <p:spPr>
          <a:xfrm>
            <a:off x="6896983" y="737916"/>
            <a:ext cx="746581" cy="215444"/>
          </a:xfrm>
          <a:prstGeom prst="rect">
            <a:avLst/>
          </a:prstGeom>
          <a:noFill/>
        </p:spPr>
        <p:txBody>
          <a:bodyPr wrap="square" rtlCol="0">
            <a:spAutoFit/>
          </a:bodyPr>
          <a:lstStyle/>
          <a:p>
            <a:r>
              <a:rPr lang="fi-FI" sz="800" b="1" dirty="0" smtClean="0">
                <a:solidFill>
                  <a:schemeClr val="bg2">
                    <a:lumMod val="50000"/>
                  </a:schemeClr>
                </a:solidFill>
              </a:rPr>
              <a:t>15 JULY</a:t>
            </a:r>
            <a:endParaRPr lang="fi-FI" sz="500" dirty="0">
              <a:solidFill>
                <a:schemeClr val="bg2">
                  <a:lumMod val="50000"/>
                </a:schemeClr>
              </a:solidFill>
            </a:endParaRPr>
          </a:p>
        </p:txBody>
      </p:sp>
      <p:sp>
        <p:nvSpPr>
          <p:cNvPr id="48" name="TextBox 47"/>
          <p:cNvSpPr txBox="1"/>
          <p:nvPr/>
        </p:nvSpPr>
        <p:spPr>
          <a:xfrm>
            <a:off x="7521604" y="739662"/>
            <a:ext cx="860219" cy="215444"/>
          </a:xfrm>
          <a:prstGeom prst="rect">
            <a:avLst/>
          </a:prstGeom>
          <a:noFill/>
        </p:spPr>
        <p:txBody>
          <a:bodyPr wrap="square" rtlCol="0">
            <a:spAutoFit/>
          </a:bodyPr>
          <a:lstStyle/>
          <a:p>
            <a:r>
              <a:rPr lang="fi-FI" sz="800" b="1" dirty="0" smtClean="0">
                <a:solidFill>
                  <a:schemeClr val="bg2">
                    <a:lumMod val="50000"/>
                  </a:schemeClr>
                </a:solidFill>
              </a:rPr>
              <a:t>15 AUGUST</a:t>
            </a:r>
            <a:endParaRPr lang="fi-FI" sz="500" dirty="0">
              <a:solidFill>
                <a:schemeClr val="bg2">
                  <a:lumMod val="50000"/>
                </a:schemeClr>
              </a:solidFill>
            </a:endParaRPr>
          </a:p>
        </p:txBody>
      </p:sp>
      <p:sp>
        <p:nvSpPr>
          <p:cNvPr id="49" name="TextBox 48"/>
          <p:cNvSpPr txBox="1"/>
          <p:nvPr/>
        </p:nvSpPr>
        <p:spPr>
          <a:xfrm>
            <a:off x="8208417" y="743670"/>
            <a:ext cx="1007108" cy="215444"/>
          </a:xfrm>
          <a:prstGeom prst="rect">
            <a:avLst/>
          </a:prstGeom>
          <a:noFill/>
        </p:spPr>
        <p:txBody>
          <a:bodyPr wrap="square" rtlCol="0">
            <a:spAutoFit/>
          </a:bodyPr>
          <a:lstStyle/>
          <a:p>
            <a:r>
              <a:rPr lang="fi-FI" sz="800" b="1" dirty="0" smtClean="0">
                <a:solidFill>
                  <a:schemeClr val="bg2">
                    <a:lumMod val="50000"/>
                  </a:schemeClr>
                </a:solidFill>
              </a:rPr>
              <a:t>15 SEPTEMBER</a:t>
            </a:r>
            <a:endParaRPr lang="fi-FI" sz="500" dirty="0">
              <a:solidFill>
                <a:schemeClr val="bg2">
                  <a:lumMod val="50000"/>
                </a:schemeClr>
              </a:solidFill>
            </a:endParaRPr>
          </a:p>
        </p:txBody>
      </p:sp>
      <p:sp>
        <p:nvSpPr>
          <p:cNvPr id="50" name="TextBox 49"/>
          <p:cNvSpPr txBox="1"/>
          <p:nvPr/>
        </p:nvSpPr>
        <p:spPr>
          <a:xfrm>
            <a:off x="9073978" y="740916"/>
            <a:ext cx="868403" cy="215444"/>
          </a:xfrm>
          <a:prstGeom prst="rect">
            <a:avLst/>
          </a:prstGeom>
          <a:noFill/>
        </p:spPr>
        <p:txBody>
          <a:bodyPr wrap="square" rtlCol="0">
            <a:spAutoFit/>
          </a:bodyPr>
          <a:lstStyle/>
          <a:p>
            <a:r>
              <a:rPr lang="fi-FI" sz="800" b="1" dirty="0" smtClean="0">
                <a:solidFill>
                  <a:schemeClr val="bg2">
                    <a:lumMod val="50000"/>
                  </a:schemeClr>
                </a:solidFill>
              </a:rPr>
              <a:t>15 OCTOBER</a:t>
            </a:r>
            <a:endParaRPr lang="fi-FI" sz="500" dirty="0">
              <a:solidFill>
                <a:schemeClr val="bg2">
                  <a:lumMod val="50000"/>
                </a:schemeClr>
              </a:solidFill>
            </a:endParaRPr>
          </a:p>
        </p:txBody>
      </p:sp>
      <p:sp>
        <p:nvSpPr>
          <p:cNvPr id="51" name="TextBox 50"/>
          <p:cNvSpPr txBox="1"/>
          <p:nvPr/>
        </p:nvSpPr>
        <p:spPr>
          <a:xfrm>
            <a:off x="9779021" y="733908"/>
            <a:ext cx="1037240" cy="215444"/>
          </a:xfrm>
          <a:prstGeom prst="rect">
            <a:avLst/>
          </a:prstGeom>
          <a:noFill/>
        </p:spPr>
        <p:txBody>
          <a:bodyPr wrap="square" rtlCol="0">
            <a:spAutoFit/>
          </a:bodyPr>
          <a:lstStyle/>
          <a:p>
            <a:r>
              <a:rPr lang="fi-FI" sz="800" b="1" dirty="0" smtClean="0">
                <a:solidFill>
                  <a:schemeClr val="bg2">
                    <a:lumMod val="50000"/>
                  </a:schemeClr>
                </a:solidFill>
              </a:rPr>
              <a:t>15 NOVEMBER</a:t>
            </a:r>
            <a:endParaRPr lang="fi-FI" sz="500" dirty="0">
              <a:solidFill>
                <a:schemeClr val="bg2">
                  <a:lumMod val="50000"/>
                </a:schemeClr>
              </a:solidFill>
            </a:endParaRPr>
          </a:p>
        </p:txBody>
      </p:sp>
      <p:sp>
        <p:nvSpPr>
          <p:cNvPr id="52" name="TextBox 51"/>
          <p:cNvSpPr txBox="1"/>
          <p:nvPr/>
        </p:nvSpPr>
        <p:spPr>
          <a:xfrm>
            <a:off x="10546105" y="733907"/>
            <a:ext cx="917391" cy="215444"/>
          </a:xfrm>
          <a:prstGeom prst="rect">
            <a:avLst/>
          </a:prstGeom>
          <a:noFill/>
        </p:spPr>
        <p:txBody>
          <a:bodyPr wrap="square" rtlCol="0">
            <a:spAutoFit/>
          </a:bodyPr>
          <a:lstStyle/>
          <a:p>
            <a:r>
              <a:rPr lang="fi-FI" sz="800" b="1" dirty="0" smtClean="0">
                <a:solidFill>
                  <a:schemeClr val="bg2">
                    <a:lumMod val="50000"/>
                  </a:schemeClr>
                </a:solidFill>
              </a:rPr>
              <a:t>15 DECEMBER</a:t>
            </a:r>
            <a:endParaRPr lang="fi-FI" sz="500" dirty="0">
              <a:solidFill>
                <a:schemeClr val="bg2">
                  <a:lumMod val="50000"/>
                </a:schemeClr>
              </a:solidFill>
            </a:endParaRPr>
          </a:p>
        </p:txBody>
      </p:sp>
      <p:sp>
        <p:nvSpPr>
          <p:cNvPr id="53" name="TextBox 52"/>
          <p:cNvSpPr txBox="1"/>
          <p:nvPr/>
        </p:nvSpPr>
        <p:spPr>
          <a:xfrm>
            <a:off x="11313189" y="724571"/>
            <a:ext cx="746581" cy="215444"/>
          </a:xfrm>
          <a:prstGeom prst="rect">
            <a:avLst/>
          </a:prstGeom>
          <a:noFill/>
        </p:spPr>
        <p:txBody>
          <a:bodyPr wrap="square" rtlCol="0">
            <a:spAutoFit/>
          </a:bodyPr>
          <a:lstStyle/>
          <a:p>
            <a:r>
              <a:rPr lang="fi-FI" sz="800" b="1" dirty="0" smtClean="0">
                <a:solidFill>
                  <a:schemeClr val="bg2">
                    <a:lumMod val="50000"/>
                  </a:schemeClr>
                </a:solidFill>
              </a:rPr>
              <a:t>END</a:t>
            </a:r>
            <a:endParaRPr lang="fi-FI" sz="500" dirty="0">
              <a:solidFill>
                <a:schemeClr val="bg2">
                  <a:lumMod val="50000"/>
                </a:schemeClr>
              </a:solidFill>
            </a:endParaRPr>
          </a:p>
        </p:txBody>
      </p:sp>
      <p:sp>
        <p:nvSpPr>
          <p:cNvPr id="8" name="Left-Right Arrow 7"/>
          <p:cNvSpPr/>
          <p:nvPr/>
        </p:nvSpPr>
        <p:spPr>
          <a:xfrm>
            <a:off x="3598597" y="1016519"/>
            <a:ext cx="727587" cy="353529"/>
          </a:xfrm>
          <a:prstGeom prst="lef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 name="TextBox 65"/>
          <p:cNvSpPr txBox="1"/>
          <p:nvPr/>
        </p:nvSpPr>
        <p:spPr>
          <a:xfrm>
            <a:off x="3657589" y="1069357"/>
            <a:ext cx="746581" cy="246221"/>
          </a:xfrm>
          <a:prstGeom prst="rect">
            <a:avLst/>
          </a:prstGeom>
          <a:noFill/>
        </p:spPr>
        <p:txBody>
          <a:bodyPr wrap="square" rtlCol="0">
            <a:spAutoFit/>
          </a:bodyPr>
          <a:lstStyle/>
          <a:p>
            <a:r>
              <a:rPr lang="fi-FI" sz="1000" b="1" dirty="0" smtClean="0">
                <a:solidFill>
                  <a:schemeClr val="bg1"/>
                </a:solidFill>
              </a:rPr>
              <a:t>PHASE 1</a:t>
            </a:r>
            <a:endParaRPr lang="fi-FI" sz="700" dirty="0">
              <a:solidFill>
                <a:schemeClr val="bg1"/>
              </a:solidFill>
            </a:endParaRPr>
          </a:p>
        </p:txBody>
      </p:sp>
      <p:sp>
        <p:nvSpPr>
          <p:cNvPr id="68" name="Left-Right Arrow 67"/>
          <p:cNvSpPr/>
          <p:nvPr/>
        </p:nvSpPr>
        <p:spPr>
          <a:xfrm>
            <a:off x="4341056" y="1016518"/>
            <a:ext cx="5765742" cy="353529"/>
          </a:xfrm>
          <a:prstGeom prst="lef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TextBox 68"/>
          <p:cNvSpPr txBox="1"/>
          <p:nvPr/>
        </p:nvSpPr>
        <p:spPr>
          <a:xfrm>
            <a:off x="6477101" y="1062101"/>
            <a:ext cx="5670608" cy="246221"/>
          </a:xfrm>
          <a:prstGeom prst="rect">
            <a:avLst/>
          </a:prstGeom>
          <a:noFill/>
        </p:spPr>
        <p:txBody>
          <a:bodyPr wrap="square" rtlCol="0">
            <a:spAutoFit/>
          </a:bodyPr>
          <a:lstStyle/>
          <a:p>
            <a:r>
              <a:rPr lang="fi-FI" sz="1000" b="1" dirty="0" smtClean="0">
                <a:solidFill>
                  <a:schemeClr val="bg1"/>
                </a:solidFill>
              </a:rPr>
              <a:t>PHASE 2 </a:t>
            </a:r>
            <a:endParaRPr lang="fi-FI" sz="700" dirty="0">
              <a:solidFill>
                <a:schemeClr val="bg1"/>
              </a:solidFill>
            </a:endParaRPr>
          </a:p>
        </p:txBody>
      </p:sp>
      <p:sp>
        <p:nvSpPr>
          <p:cNvPr id="70" name="Left-Right Arrow 69"/>
          <p:cNvSpPr/>
          <p:nvPr/>
        </p:nvSpPr>
        <p:spPr>
          <a:xfrm>
            <a:off x="10113164" y="1014601"/>
            <a:ext cx="1413058" cy="353529"/>
          </a:xfrm>
          <a:prstGeom prst="lef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TextBox 70"/>
          <p:cNvSpPr txBox="1"/>
          <p:nvPr/>
        </p:nvSpPr>
        <p:spPr>
          <a:xfrm>
            <a:off x="10383108" y="1064938"/>
            <a:ext cx="746581" cy="246221"/>
          </a:xfrm>
          <a:prstGeom prst="rect">
            <a:avLst/>
          </a:prstGeom>
          <a:noFill/>
        </p:spPr>
        <p:txBody>
          <a:bodyPr wrap="square" rtlCol="0">
            <a:spAutoFit/>
          </a:bodyPr>
          <a:lstStyle/>
          <a:p>
            <a:r>
              <a:rPr lang="fi-FI" sz="1000" b="1" dirty="0" smtClean="0">
                <a:solidFill>
                  <a:schemeClr val="bg1"/>
                </a:solidFill>
              </a:rPr>
              <a:t>PHASE 3</a:t>
            </a:r>
            <a:endParaRPr lang="fi-FI" sz="700" dirty="0">
              <a:solidFill>
                <a:schemeClr val="bg1"/>
              </a:solidFill>
            </a:endParaRPr>
          </a:p>
        </p:txBody>
      </p:sp>
      <p:sp>
        <p:nvSpPr>
          <p:cNvPr id="72" name="Left-Right Arrow 71"/>
          <p:cNvSpPr/>
          <p:nvPr/>
        </p:nvSpPr>
        <p:spPr>
          <a:xfrm>
            <a:off x="4335405" y="1750589"/>
            <a:ext cx="1779750" cy="353529"/>
          </a:xfrm>
          <a:prstGeom prst="lef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TextBox 72"/>
          <p:cNvSpPr txBox="1"/>
          <p:nvPr/>
        </p:nvSpPr>
        <p:spPr>
          <a:xfrm>
            <a:off x="4605348" y="1808300"/>
            <a:ext cx="1509807" cy="246221"/>
          </a:xfrm>
          <a:prstGeom prst="rect">
            <a:avLst/>
          </a:prstGeom>
          <a:noFill/>
        </p:spPr>
        <p:txBody>
          <a:bodyPr wrap="square" rtlCol="0">
            <a:spAutoFit/>
          </a:bodyPr>
          <a:lstStyle/>
          <a:p>
            <a:r>
              <a:rPr lang="fi-FI" sz="1000" b="1" dirty="0" smtClean="0">
                <a:solidFill>
                  <a:schemeClr val="bg1"/>
                </a:solidFill>
              </a:rPr>
              <a:t>Sub-</a:t>
            </a:r>
            <a:r>
              <a:rPr lang="fi-FI" sz="1000" b="1" dirty="0" err="1" smtClean="0">
                <a:solidFill>
                  <a:schemeClr val="bg1"/>
                </a:solidFill>
              </a:rPr>
              <a:t>Phase</a:t>
            </a:r>
            <a:r>
              <a:rPr lang="fi-FI" sz="1000" b="1" dirty="0" smtClean="0">
                <a:solidFill>
                  <a:schemeClr val="bg1"/>
                </a:solidFill>
              </a:rPr>
              <a:t> 2.1</a:t>
            </a:r>
            <a:endParaRPr lang="fi-FI" sz="700" dirty="0">
              <a:solidFill>
                <a:schemeClr val="bg1"/>
              </a:solidFill>
            </a:endParaRPr>
          </a:p>
        </p:txBody>
      </p:sp>
      <p:sp>
        <p:nvSpPr>
          <p:cNvPr id="74" name="Left-Right Arrow 73"/>
          <p:cNvSpPr/>
          <p:nvPr/>
        </p:nvSpPr>
        <p:spPr>
          <a:xfrm>
            <a:off x="6095241" y="1755468"/>
            <a:ext cx="2901266" cy="348501"/>
          </a:xfrm>
          <a:prstGeom prst="lef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TextBox 74"/>
          <p:cNvSpPr txBox="1"/>
          <p:nvPr/>
        </p:nvSpPr>
        <p:spPr>
          <a:xfrm>
            <a:off x="6331523" y="1805805"/>
            <a:ext cx="2363114" cy="246221"/>
          </a:xfrm>
          <a:prstGeom prst="rect">
            <a:avLst/>
          </a:prstGeom>
          <a:noFill/>
        </p:spPr>
        <p:txBody>
          <a:bodyPr wrap="square" rtlCol="0">
            <a:spAutoFit/>
          </a:bodyPr>
          <a:lstStyle/>
          <a:p>
            <a:r>
              <a:rPr lang="fi-FI" sz="1000" b="1" dirty="0" smtClean="0">
                <a:solidFill>
                  <a:schemeClr val="bg1"/>
                </a:solidFill>
              </a:rPr>
              <a:t>Sub-</a:t>
            </a:r>
            <a:r>
              <a:rPr lang="fi-FI" sz="1000" b="1" dirty="0" err="1" smtClean="0">
                <a:solidFill>
                  <a:schemeClr val="bg1"/>
                </a:solidFill>
              </a:rPr>
              <a:t>Phase</a:t>
            </a:r>
            <a:r>
              <a:rPr lang="fi-FI" sz="1000" b="1" dirty="0" smtClean="0">
                <a:solidFill>
                  <a:schemeClr val="bg1"/>
                </a:solidFill>
              </a:rPr>
              <a:t> 2.2</a:t>
            </a:r>
            <a:endParaRPr lang="fi-FI" sz="700" dirty="0">
              <a:solidFill>
                <a:schemeClr val="bg1"/>
              </a:solidFill>
            </a:endParaRPr>
          </a:p>
        </p:txBody>
      </p:sp>
      <p:sp>
        <p:nvSpPr>
          <p:cNvPr id="76" name="Left-Right Arrow 75"/>
          <p:cNvSpPr/>
          <p:nvPr/>
        </p:nvSpPr>
        <p:spPr>
          <a:xfrm>
            <a:off x="8996507" y="1755902"/>
            <a:ext cx="1089763" cy="353529"/>
          </a:xfrm>
          <a:prstGeom prst="lef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TextBox 76"/>
          <p:cNvSpPr txBox="1"/>
          <p:nvPr/>
        </p:nvSpPr>
        <p:spPr>
          <a:xfrm>
            <a:off x="9052174" y="1808821"/>
            <a:ext cx="954598" cy="400110"/>
          </a:xfrm>
          <a:prstGeom prst="rect">
            <a:avLst/>
          </a:prstGeom>
          <a:noFill/>
        </p:spPr>
        <p:txBody>
          <a:bodyPr wrap="square" rtlCol="0">
            <a:spAutoFit/>
          </a:bodyPr>
          <a:lstStyle/>
          <a:p>
            <a:r>
              <a:rPr lang="fi-FI" sz="1000" b="1" dirty="0" smtClean="0">
                <a:solidFill>
                  <a:schemeClr val="bg1"/>
                </a:solidFill>
              </a:rPr>
              <a:t>Sub-</a:t>
            </a:r>
            <a:r>
              <a:rPr lang="fi-FI" sz="1000" b="1" dirty="0" err="1" smtClean="0">
                <a:solidFill>
                  <a:schemeClr val="bg1"/>
                </a:solidFill>
              </a:rPr>
              <a:t>Phase</a:t>
            </a:r>
            <a:r>
              <a:rPr lang="fi-FI" sz="1000" b="1" dirty="0" smtClean="0">
                <a:solidFill>
                  <a:schemeClr val="bg1"/>
                </a:solidFill>
              </a:rPr>
              <a:t> 2.3 2.1</a:t>
            </a:r>
            <a:endParaRPr lang="fi-FI" sz="700" dirty="0">
              <a:solidFill>
                <a:schemeClr val="bg1"/>
              </a:solidFill>
            </a:endParaRPr>
          </a:p>
        </p:txBody>
      </p:sp>
      <p:sp>
        <p:nvSpPr>
          <p:cNvPr id="9" name="TextBox 8"/>
          <p:cNvSpPr txBox="1"/>
          <p:nvPr/>
        </p:nvSpPr>
        <p:spPr>
          <a:xfrm>
            <a:off x="3628763" y="1399642"/>
            <a:ext cx="673267" cy="180425"/>
          </a:xfrm>
          <a:prstGeom prst="rect">
            <a:avLst/>
          </a:prstGeom>
          <a:solidFill>
            <a:schemeClr val="bg2">
              <a:lumMod val="50000"/>
            </a:schemeClr>
          </a:solidFill>
        </p:spPr>
        <p:txBody>
          <a:bodyPr wrap="square" lIns="18000" tIns="36000" rIns="18000" bIns="36000" rtlCol="0">
            <a:spAutoFit/>
          </a:bodyPr>
          <a:lstStyle/>
          <a:p>
            <a:pPr algn="ctr"/>
            <a:r>
              <a:rPr lang="fi-FI" sz="700" b="1" dirty="0" smtClean="0">
                <a:solidFill>
                  <a:srgbClr val="FFFF00"/>
                </a:solidFill>
              </a:rPr>
              <a:t>PREPARATION</a:t>
            </a:r>
            <a:endParaRPr lang="fi-FI" sz="600" b="1" dirty="0">
              <a:solidFill>
                <a:srgbClr val="FFFF00"/>
              </a:solidFill>
            </a:endParaRPr>
          </a:p>
        </p:txBody>
      </p:sp>
      <p:sp>
        <p:nvSpPr>
          <p:cNvPr id="79" name="TextBox 78"/>
          <p:cNvSpPr txBox="1"/>
          <p:nvPr/>
        </p:nvSpPr>
        <p:spPr>
          <a:xfrm>
            <a:off x="4364890" y="1407436"/>
            <a:ext cx="5728754" cy="180425"/>
          </a:xfrm>
          <a:prstGeom prst="rect">
            <a:avLst/>
          </a:prstGeom>
          <a:solidFill>
            <a:schemeClr val="bg2">
              <a:lumMod val="50000"/>
            </a:schemeClr>
          </a:solidFill>
        </p:spPr>
        <p:txBody>
          <a:bodyPr wrap="square" lIns="18000" tIns="36000" rIns="18000" bIns="36000" rtlCol="0">
            <a:spAutoFit/>
          </a:bodyPr>
          <a:lstStyle/>
          <a:p>
            <a:pPr algn="ctr"/>
            <a:r>
              <a:rPr lang="fi-FI" sz="700" b="1" dirty="0" smtClean="0">
                <a:solidFill>
                  <a:schemeClr val="bg1"/>
                </a:solidFill>
              </a:rPr>
              <a:t>CREATION OF REGIONAL/LOCAL CONSORTIA AND CO-DEFINITION OF STRUCTURE, METHODS AND RESOURCES FOR THE PRODUCTION OF A LACAP</a:t>
            </a:r>
            <a:r>
              <a:rPr lang="fi-FI" sz="600" b="1" dirty="0" smtClean="0">
                <a:solidFill>
                  <a:schemeClr val="bg1"/>
                </a:solidFill>
              </a:rPr>
              <a:t> </a:t>
            </a:r>
            <a:endParaRPr lang="fi-FI" sz="500" b="1" dirty="0">
              <a:solidFill>
                <a:schemeClr val="bg1"/>
              </a:solidFill>
            </a:endParaRPr>
          </a:p>
        </p:txBody>
      </p:sp>
      <p:sp>
        <p:nvSpPr>
          <p:cNvPr id="80" name="TextBox 79"/>
          <p:cNvSpPr txBox="1"/>
          <p:nvPr/>
        </p:nvSpPr>
        <p:spPr>
          <a:xfrm>
            <a:off x="10135066" y="1407016"/>
            <a:ext cx="1383782" cy="180425"/>
          </a:xfrm>
          <a:prstGeom prst="rect">
            <a:avLst/>
          </a:prstGeom>
          <a:solidFill>
            <a:schemeClr val="bg2">
              <a:lumMod val="50000"/>
            </a:schemeClr>
          </a:solidFill>
        </p:spPr>
        <p:txBody>
          <a:bodyPr wrap="square" lIns="18000" tIns="36000" rIns="18000" bIns="36000" rtlCol="0">
            <a:spAutoFit/>
          </a:bodyPr>
          <a:lstStyle/>
          <a:p>
            <a:pPr algn="ctr"/>
            <a:r>
              <a:rPr lang="fi-FI" sz="700" b="1" dirty="0" smtClean="0">
                <a:solidFill>
                  <a:schemeClr val="bg1"/>
                </a:solidFill>
              </a:rPr>
              <a:t>FINAL OUTPUTS &amp; REPORTING</a:t>
            </a:r>
            <a:endParaRPr lang="fi-FI" sz="500" b="1" dirty="0">
              <a:solidFill>
                <a:schemeClr val="bg1"/>
              </a:solidFill>
            </a:endParaRPr>
          </a:p>
        </p:txBody>
      </p:sp>
      <p:sp>
        <p:nvSpPr>
          <p:cNvPr id="81" name="TextBox 80"/>
          <p:cNvSpPr txBox="1"/>
          <p:nvPr/>
        </p:nvSpPr>
        <p:spPr>
          <a:xfrm>
            <a:off x="4341056" y="2186271"/>
            <a:ext cx="1742311" cy="288147"/>
          </a:xfrm>
          <a:prstGeom prst="rect">
            <a:avLst/>
          </a:prstGeom>
          <a:solidFill>
            <a:schemeClr val="bg2">
              <a:lumMod val="75000"/>
            </a:schemeClr>
          </a:solidFill>
        </p:spPr>
        <p:txBody>
          <a:bodyPr wrap="square" lIns="0" tIns="36000" rIns="0" bIns="36000" rtlCol="0">
            <a:spAutoFit/>
          </a:bodyPr>
          <a:lstStyle/>
          <a:p>
            <a:pPr algn="ctr"/>
            <a:r>
              <a:rPr lang="fi-FI" sz="700" b="1" dirty="0" smtClean="0">
                <a:solidFill>
                  <a:schemeClr val="bg1"/>
                </a:solidFill>
              </a:rPr>
              <a:t>IDENTIFICATION OF STAKEHOLDERS IN EACH PILOT AREA + DEFINITION OF </a:t>
            </a:r>
            <a:r>
              <a:rPr lang="fi-FI" sz="700" b="1" dirty="0" smtClean="0">
                <a:solidFill>
                  <a:srgbClr val="FFFF00"/>
                </a:solidFill>
              </a:rPr>
              <a:t>WORKING PLAN</a:t>
            </a:r>
            <a:endParaRPr lang="fi-FI" sz="600" b="1" dirty="0">
              <a:solidFill>
                <a:srgbClr val="FFFF00"/>
              </a:solidFill>
            </a:endParaRPr>
          </a:p>
        </p:txBody>
      </p:sp>
      <p:sp>
        <p:nvSpPr>
          <p:cNvPr id="82" name="TextBox 81"/>
          <p:cNvSpPr txBox="1"/>
          <p:nvPr/>
        </p:nvSpPr>
        <p:spPr>
          <a:xfrm>
            <a:off x="6116743" y="2188686"/>
            <a:ext cx="2855933" cy="288147"/>
          </a:xfrm>
          <a:prstGeom prst="rect">
            <a:avLst/>
          </a:prstGeom>
          <a:solidFill>
            <a:schemeClr val="bg2">
              <a:lumMod val="75000"/>
            </a:schemeClr>
          </a:solidFill>
        </p:spPr>
        <p:txBody>
          <a:bodyPr wrap="square" lIns="18000" tIns="36000" rIns="18000" bIns="36000" rtlCol="0">
            <a:spAutoFit/>
          </a:bodyPr>
          <a:lstStyle/>
          <a:p>
            <a:pPr algn="ctr"/>
            <a:r>
              <a:rPr lang="fi-FI" sz="700" b="1" dirty="0" smtClean="0">
                <a:solidFill>
                  <a:schemeClr val="bg1"/>
                </a:solidFill>
              </a:rPr>
              <a:t>JOINT WORK OF EACH LOCAL GROUP:  DEFINITION OF CLIMATE CHANGE </a:t>
            </a:r>
            <a:r>
              <a:rPr lang="fi-FI" sz="700" b="1" dirty="0" smtClean="0">
                <a:solidFill>
                  <a:srgbClr val="FFFF00"/>
                </a:solidFill>
              </a:rPr>
              <a:t>IMPACTS</a:t>
            </a:r>
            <a:r>
              <a:rPr lang="fi-FI" sz="700" b="1" dirty="0" smtClean="0">
                <a:solidFill>
                  <a:schemeClr val="bg1"/>
                </a:solidFill>
              </a:rPr>
              <a:t>, GOALS, AGENDAS, </a:t>
            </a:r>
            <a:r>
              <a:rPr lang="fi-FI" sz="700" b="1" dirty="0" smtClean="0">
                <a:solidFill>
                  <a:srgbClr val="FFFF00"/>
                </a:solidFill>
              </a:rPr>
              <a:t>STRUCTURE &amp;  RESOURCES FOR A  LACAP</a:t>
            </a:r>
            <a:endParaRPr lang="fi-FI" sz="600" b="1" dirty="0">
              <a:solidFill>
                <a:srgbClr val="FFFF00"/>
              </a:solidFill>
            </a:endParaRPr>
          </a:p>
        </p:txBody>
      </p:sp>
      <p:sp>
        <p:nvSpPr>
          <p:cNvPr id="83" name="TextBox 82"/>
          <p:cNvSpPr txBox="1"/>
          <p:nvPr/>
        </p:nvSpPr>
        <p:spPr>
          <a:xfrm>
            <a:off x="8995321" y="2188103"/>
            <a:ext cx="1071429" cy="288147"/>
          </a:xfrm>
          <a:prstGeom prst="rect">
            <a:avLst/>
          </a:prstGeom>
          <a:solidFill>
            <a:schemeClr val="bg2">
              <a:lumMod val="75000"/>
            </a:schemeClr>
          </a:solidFill>
        </p:spPr>
        <p:txBody>
          <a:bodyPr wrap="square" lIns="18000" tIns="36000" rIns="18000" bIns="36000" rtlCol="0">
            <a:spAutoFit/>
          </a:bodyPr>
          <a:lstStyle/>
          <a:p>
            <a:pPr algn="ctr"/>
            <a:r>
              <a:rPr lang="fi-FI" sz="700" b="1" dirty="0" smtClean="0">
                <a:solidFill>
                  <a:schemeClr val="bg1"/>
                </a:solidFill>
              </a:rPr>
              <a:t>REGIONAL/LOCAL </a:t>
            </a:r>
            <a:r>
              <a:rPr lang="fi-FI" sz="700" b="1" dirty="0" smtClean="0">
                <a:solidFill>
                  <a:srgbClr val="FFFF00"/>
                </a:solidFill>
              </a:rPr>
              <a:t>OUTPUTS  &amp; AGREEMENTS</a:t>
            </a:r>
            <a:endParaRPr lang="fi-FI" sz="600" b="1" dirty="0">
              <a:solidFill>
                <a:srgbClr val="FFFF00"/>
              </a:solidFill>
            </a:endParaRPr>
          </a:p>
        </p:txBody>
      </p:sp>
      <p:sp>
        <p:nvSpPr>
          <p:cNvPr id="5" name="Rectangle 4"/>
          <p:cNvSpPr/>
          <p:nvPr/>
        </p:nvSpPr>
        <p:spPr>
          <a:xfrm>
            <a:off x="207145" y="2567729"/>
            <a:ext cx="11852625" cy="4139595"/>
          </a:xfrm>
          <a:prstGeom prst="rect">
            <a:avLst/>
          </a:prstGeom>
        </p:spPr>
        <p:txBody>
          <a:bodyPr wrap="square">
            <a:spAutoFit/>
          </a:bodyPr>
          <a:lstStyle/>
          <a:p>
            <a:r>
              <a:rPr lang="en-US" sz="1100" b="1" dirty="0">
                <a:solidFill>
                  <a:schemeClr val="accent1">
                    <a:lumMod val="50000"/>
                  </a:schemeClr>
                </a:solidFill>
                <a:latin typeface="Calibri" panose="020F0502020204030204" pitchFamily="34" charset="0"/>
              </a:rPr>
              <a:t>PHASE </a:t>
            </a:r>
            <a:r>
              <a:rPr lang="en-US" sz="1100" b="1" dirty="0" smtClean="0">
                <a:solidFill>
                  <a:schemeClr val="accent1">
                    <a:lumMod val="50000"/>
                  </a:schemeClr>
                </a:solidFill>
                <a:latin typeface="Calibri" panose="020F0502020204030204" pitchFamily="34" charset="0"/>
              </a:rPr>
              <a:t>1_preparation </a:t>
            </a:r>
            <a:r>
              <a:rPr lang="en-US" sz="1100" b="1" dirty="0">
                <a:solidFill>
                  <a:schemeClr val="accent1">
                    <a:lumMod val="50000"/>
                  </a:schemeClr>
                </a:solidFill>
                <a:latin typeface="Calibri" panose="020F0502020204030204" pitchFamily="34" charset="0"/>
              </a:rPr>
              <a:t>(15.2.2109-15-3-2019): </a:t>
            </a:r>
            <a:r>
              <a:rPr lang="en-US" sz="400" b="1" dirty="0">
                <a:solidFill>
                  <a:schemeClr val="accent1">
                    <a:lumMod val="50000"/>
                  </a:schemeClr>
                </a:solidFill>
                <a:latin typeface="Calibri" panose="020F0502020204030204" pitchFamily="34" charset="0"/>
              </a:rPr>
              <a:t>-</a:t>
            </a:r>
            <a:endParaRPr lang="en-US" sz="1100" dirty="0">
              <a:solidFill>
                <a:schemeClr val="accent1">
                  <a:lumMod val="50000"/>
                </a:schemeClr>
              </a:solidFill>
              <a:latin typeface="Calibri" panose="020F0502020204030204" pitchFamily="34" charset="0"/>
            </a:endParaRPr>
          </a:p>
          <a:p>
            <a:pPr marL="171450" indent="-171450">
              <a:buFont typeface="Arial" panose="020B0604020202020204" pitchFamily="34" charset="0"/>
              <a:buChar char="•"/>
            </a:pPr>
            <a:r>
              <a:rPr lang="en-US" sz="1100" dirty="0">
                <a:latin typeface="Calibri" panose="020F0502020204030204" pitchFamily="34" charset="0"/>
              </a:rPr>
              <a:t>Self organization of each team (partners and third parties)</a:t>
            </a:r>
          </a:p>
          <a:p>
            <a:pPr marL="171450" indent="-171450">
              <a:buFont typeface="Arial" panose="020B0604020202020204" pitchFamily="34" charset="0"/>
              <a:buChar char="•"/>
            </a:pPr>
            <a:r>
              <a:rPr lang="en-US" sz="1100" dirty="0">
                <a:latin typeface="Calibri" panose="020F0502020204030204" pitchFamily="34" charset="0"/>
              </a:rPr>
              <a:t>Selection and delimitation of Pilot Landscape</a:t>
            </a:r>
          </a:p>
          <a:p>
            <a:pPr marL="171450" indent="-171450">
              <a:buFont typeface="Arial" panose="020B0604020202020204" pitchFamily="34" charset="0"/>
              <a:buChar char="•"/>
            </a:pPr>
            <a:r>
              <a:rPr lang="en-US" sz="1100" dirty="0">
                <a:latin typeface="Calibri" panose="020F0502020204030204" pitchFamily="34" charset="0"/>
              </a:rPr>
              <a:t>Pre-identification of stakeholders for each regional /local consortium (the inclusion of a local authority would be crucial to have logistic support (e.g. spaces for workshops, dissemination of the AELCLIC project through municipal channels. In addition the inclusion of economic actors highly linked to the management of the landscape (e.g. association of farmers, local industries, tourist companies, etc.) would also be essential to integrate the economic dimension of the landscape and to guarantee the financial capacity of the Consortium if they finally decide to go for the production of a LACAP.</a:t>
            </a:r>
            <a:endParaRPr lang="en-US" sz="500" dirty="0">
              <a:latin typeface="Calibri" panose="020F0502020204030204" pitchFamily="34" charset="0"/>
            </a:endParaRPr>
          </a:p>
          <a:p>
            <a:endParaRPr lang="en-US" sz="500" dirty="0">
              <a:latin typeface="Calibri" panose="020F0502020204030204" pitchFamily="34" charset="0"/>
            </a:endParaRPr>
          </a:p>
          <a:p>
            <a:r>
              <a:rPr lang="en-US" sz="1100" b="1" dirty="0">
                <a:solidFill>
                  <a:schemeClr val="accent1">
                    <a:lumMod val="50000"/>
                  </a:schemeClr>
                </a:solidFill>
                <a:latin typeface="Calibri" panose="020F0502020204030204" pitchFamily="34" charset="0"/>
              </a:rPr>
              <a:t>PHASE2_implementation</a:t>
            </a:r>
            <a:endParaRPr lang="en-US" sz="1100" dirty="0">
              <a:solidFill>
                <a:schemeClr val="accent1">
                  <a:lumMod val="50000"/>
                </a:schemeClr>
              </a:solidFill>
              <a:latin typeface="Calibri" panose="020F0502020204030204" pitchFamily="34" charset="0"/>
            </a:endParaRPr>
          </a:p>
          <a:p>
            <a:pPr lvl="1"/>
            <a:r>
              <a:rPr lang="en-US" sz="1100" b="1" dirty="0" smtClean="0">
                <a:solidFill>
                  <a:schemeClr val="accent1">
                    <a:lumMod val="75000"/>
                  </a:schemeClr>
                </a:solidFill>
                <a:latin typeface="Calibri" panose="020F0502020204030204" pitchFamily="34" charset="0"/>
              </a:rPr>
              <a:t>SUB-PHASE </a:t>
            </a:r>
            <a:r>
              <a:rPr lang="en-US" sz="1100" b="1" dirty="0">
                <a:solidFill>
                  <a:schemeClr val="accent1">
                    <a:lumMod val="75000"/>
                  </a:schemeClr>
                </a:solidFill>
                <a:latin typeface="Calibri" panose="020F0502020204030204" pitchFamily="34" charset="0"/>
              </a:rPr>
              <a:t>2.1_Setting the local Consortium and co-defining a working plan(15.3.2019-1.5.2019)</a:t>
            </a:r>
            <a:endParaRPr lang="en-US" sz="1100" dirty="0">
              <a:solidFill>
                <a:schemeClr val="accent1">
                  <a:lumMod val="75000"/>
                </a:schemeClr>
              </a:solidFill>
              <a:latin typeface="Calibri" panose="020F0502020204030204" pitchFamily="34" charset="0"/>
            </a:endParaRPr>
          </a:p>
          <a:p>
            <a:pPr lvl="1" algn="just"/>
            <a:r>
              <a:rPr lang="en-US" sz="1100" dirty="0">
                <a:latin typeface="Calibri" panose="020F0502020204030204" pitchFamily="34" charset="0"/>
              </a:rPr>
              <a:t>Constitution of the local/regional Consortium and co-definition of a Work-Plan for the next SUB-PHASES and PHASES. </a:t>
            </a:r>
            <a:r>
              <a:rPr lang="en-US" sz="1100" dirty="0">
                <a:solidFill>
                  <a:srgbClr val="C00000"/>
                </a:solidFill>
                <a:latin typeface="Calibri" panose="020F0502020204030204" pitchFamily="34" charset="0"/>
              </a:rPr>
              <a:t>WORKSHOP 1?</a:t>
            </a:r>
          </a:p>
          <a:p>
            <a:pPr lvl="1"/>
            <a:r>
              <a:rPr lang="en-US" sz="1100" dirty="0">
                <a:latin typeface="Calibri" panose="020F0502020204030204" pitchFamily="34" charset="0"/>
              </a:rPr>
              <a:t/>
            </a:r>
            <a:br>
              <a:rPr lang="en-US" sz="1100" dirty="0">
                <a:latin typeface="Calibri" panose="020F0502020204030204" pitchFamily="34" charset="0"/>
              </a:rPr>
            </a:br>
            <a:r>
              <a:rPr lang="en-US" sz="1100" b="1" dirty="0" smtClean="0">
                <a:solidFill>
                  <a:schemeClr val="accent1">
                    <a:lumMod val="75000"/>
                  </a:schemeClr>
                </a:solidFill>
                <a:latin typeface="Calibri" panose="020F0502020204030204" pitchFamily="34" charset="0"/>
              </a:rPr>
              <a:t>SUB-PHASE2.2_Drafting </a:t>
            </a:r>
            <a:r>
              <a:rPr lang="en-US" sz="1100" b="1" dirty="0">
                <a:solidFill>
                  <a:schemeClr val="accent1">
                    <a:lumMod val="75000"/>
                  </a:schemeClr>
                </a:solidFill>
                <a:latin typeface="Calibri" panose="020F0502020204030204" pitchFamily="34" charset="0"/>
              </a:rPr>
              <a:t>the contents of a local LACAP</a:t>
            </a:r>
            <a:endParaRPr lang="en-US" sz="1100" dirty="0">
              <a:solidFill>
                <a:schemeClr val="accent1">
                  <a:lumMod val="75000"/>
                </a:schemeClr>
              </a:solidFill>
              <a:latin typeface="Calibri" panose="020F0502020204030204" pitchFamily="34" charset="0"/>
            </a:endParaRPr>
          </a:p>
          <a:p>
            <a:pPr lvl="2"/>
            <a:r>
              <a:rPr lang="en-US" sz="1100" b="1" dirty="0" smtClean="0">
                <a:solidFill>
                  <a:srgbClr val="5497D4"/>
                </a:solidFill>
                <a:latin typeface="Calibri" panose="020F0502020204030204" pitchFamily="34" charset="0"/>
              </a:rPr>
              <a:t>PART </a:t>
            </a:r>
            <a:r>
              <a:rPr lang="en-US" sz="1100" b="1" dirty="0">
                <a:solidFill>
                  <a:srgbClr val="5497D4"/>
                </a:solidFill>
                <a:latin typeface="Calibri" panose="020F0502020204030204" pitchFamily="34" charset="0"/>
              </a:rPr>
              <a:t>2.2.1._Co-identifying Climate Change Impacts (1.5.2019-1.7.2019)</a:t>
            </a:r>
            <a:endParaRPr lang="en-US" sz="1100" dirty="0">
              <a:solidFill>
                <a:srgbClr val="5497D4"/>
              </a:solidFill>
              <a:latin typeface="Calibri" panose="020F0502020204030204" pitchFamily="34" charset="0"/>
            </a:endParaRPr>
          </a:p>
          <a:p>
            <a:pPr marL="1085850" lvl="2" indent="-171450" algn="just">
              <a:buFont typeface="Arial" panose="020B0604020202020204" pitchFamily="34" charset="0"/>
              <a:buChar char="•"/>
            </a:pPr>
            <a:r>
              <a:rPr lang="en-US" sz="1100" dirty="0">
                <a:latin typeface="Calibri" panose="020F0502020204030204" pitchFamily="34" charset="0"/>
              </a:rPr>
              <a:t>Identification by the local Consortium (stakeholders) of the potential impacts of Climate Change in their ways of living, economic activities, environmental and cultural assets, etc. (NOTE: please notice that the landscape is perceived in this project as an integrative systems or platform including environmental, socio-cultural and economic factors).  </a:t>
            </a:r>
            <a:r>
              <a:rPr lang="en-US" sz="1100" dirty="0">
                <a:solidFill>
                  <a:srgbClr val="C00000"/>
                </a:solidFill>
                <a:latin typeface="Calibri" panose="020F0502020204030204" pitchFamily="34" charset="0"/>
              </a:rPr>
              <a:t>WORKSHOP 2?</a:t>
            </a:r>
            <a:endParaRPr lang="en-US" sz="500" dirty="0">
              <a:solidFill>
                <a:srgbClr val="C00000"/>
              </a:solidFill>
              <a:latin typeface="Calibri" panose="020F0502020204030204" pitchFamily="34" charset="0"/>
            </a:endParaRPr>
          </a:p>
          <a:p>
            <a:r>
              <a:rPr lang="en-US" sz="500" dirty="0">
                <a:latin typeface="Calibri" panose="020F0502020204030204" pitchFamily="34" charset="0"/>
              </a:rPr>
              <a:t>  </a:t>
            </a:r>
            <a:r>
              <a:rPr lang="en-US" sz="500" dirty="0" smtClean="0">
                <a:latin typeface="Calibri" panose="020F0502020204030204" pitchFamily="34" charset="0"/>
              </a:rPr>
              <a:t>	</a:t>
            </a:r>
          </a:p>
          <a:p>
            <a:pPr lvl="2"/>
            <a:r>
              <a:rPr lang="en-US" sz="1100" b="1" dirty="0" smtClean="0">
                <a:solidFill>
                  <a:srgbClr val="5497D4"/>
                </a:solidFill>
                <a:latin typeface="Calibri" panose="020F0502020204030204" pitchFamily="34" charset="0"/>
              </a:rPr>
              <a:t>PART </a:t>
            </a:r>
            <a:r>
              <a:rPr lang="en-US" sz="1100" b="1" dirty="0">
                <a:solidFill>
                  <a:srgbClr val="5497D4"/>
                </a:solidFill>
                <a:latin typeface="Calibri" panose="020F0502020204030204" pitchFamily="34" charset="0"/>
              </a:rPr>
              <a:t>2.2.2._Co-defining the contents of a potential LACAP (1.7.2019-15.9.2019)</a:t>
            </a:r>
          </a:p>
          <a:p>
            <a:pPr marL="1085850" lvl="2" indent="-171450" algn="just">
              <a:buFont typeface="Arial" panose="020B0604020202020204" pitchFamily="34" charset="0"/>
              <a:buChar char="•"/>
            </a:pPr>
            <a:r>
              <a:rPr lang="en-US" sz="1100" dirty="0">
                <a:latin typeface="Calibri" panose="020F0502020204030204" pitchFamily="34" charset="0"/>
              </a:rPr>
              <a:t>Co-definition of goals, agendas, contents and economic resources (assuming a 50% funding from CLIMATE KIC ) for the potential development of a LACAP (after the AELCLIC pathfinder is finished).  </a:t>
            </a:r>
            <a:r>
              <a:rPr lang="en-US" sz="1100" dirty="0">
                <a:solidFill>
                  <a:srgbClr val="C00000"/>
                </a:solidFill>
                <a:latin typeface="Calibri" panose="020F0502020204030204" pitchFamily="34" charset="0"/>
              </a:rPr>
              <a:t>WORKSHOP </a:t>
            </a:r>
            <a:r>
              <a:rPr lang="en-US" sz="1100" dirty="0" smtClean="0">
                <a:solidFill>
                  <a:srgbClr val="C00000"/>
                </a:solidFill>
                <a:latin typeface="Calibri" panose="020F0502020204030204" pitchFamily="34" charset="0"/>
              </a:rPr>
              <a:t>3.</a:t>
            </a:r>
            <a:endParaRPr lang="en-US" sz="500" dirty="0" smtClean="0">
              <a:solidFill>
                <a:srgbClr val="C00000"/>
              </a:solidFill>
              <a:latin typeface="Calibri" panose="020F0502020204030204" pitchFamily="34" charset="0"/>
            </a:endParaRPr>
          </a:p>
          <a:p>
            <a:pPr lvl="2" algn="just"/>
            <a:endParaRPr lang="en-US" sz="500" dirty="0">
              <a:latin typeface="Calibri" panose="020F0502020204030204" pitchFamily="34" charset="0"/>
            </a:endParaRPr>
          </a:p>
          <a:p>
            <a:pPr lvl="2"/>
            <a:r>
              <a:rPr lang="en-US" sz="1100" b="1" dirty="0">
                <a:solidFill>
                  <a:srgbClr val="5497D4"/>
                </a:solidFill>
                <a:latin typeface="Calibri" panose="020F0502020204030204" pitchFamily="34" charset="0"/>
              </a:rPr>
              <a:t>PART 2.2.3._Final proposal for the contents of a future LACAP and Memorandum of Understanding / Joint Letter of Commitment (15.9.2019-1.11.2019)</a:t>
            </a:r>
          </a:p>
          <a:p>
            <a:pPr marL="1085850" lvl="2" indent="-171450" algn="just">
              <a:buFont typeface="Arial" panose="020B0604020202020204" pitchFamily="34" charset="0"/>
              <a:buChar char="•"/>
            </a:pPr>
            <a:r>
              <a:rPr lang="en-US" sz="1100" dirty="0">
                <a:latin typeface="Calibri" panose="020F0502020204030204" pitchFamily="34" charset="0"/>
              </a:rPr>
              <a:t>Production of the final Outputs of the local Consortia (structure and resources for a potential LACAP (informed by the detected Impacts) and signing of a Memorandum of Understating or Joint Letter of Commitment.</a:t>
            </a:r>
            <a:endParaRPr lang="en-US" sz="600" dirty="0">
              <a:latin typeface="Calibri" panose="020F0502020204030204" pitchFamily="34" charset="0"/>
            </a:endParaRPr>
          </a:p>
          <a:p>
            <a:r>
              <a:rPr lang="en-US" sz="600" dirty="0">
                <a:solidFill>
                  <a:srgbClr val="C00000"/>
                </a:solidFill>
                <a:latin typeface="Calibri" panose="020F0502020204030204" pitchFamily="34" charset="0"/>
              </a:rPr>
              <a:t/>
            </a:r>
            <a:br>
              <a:rPr lang="en-US" sz="600" dirty="0">
                <a:solidFill>
                  <a:srgbClr val="C00000"/>
                </a:solidFill>
                <a:latin typeface="Calibri" panose="020F0502020204030204" pitchFamily="34" charset="0"/>
              </a:rPr>
            </a:br>
            <a:r>
              <a:rPr lang="en-US" sz="1100" b="1" dirty="0">
                <a:solidFill>
                  <a:schemeClr val="accent1">
                    <a:lumMod val="50000"/>
                  </a:schemeClr>
                </a:solidFill>
                <a:latin typeface="Calibri" panose="020F0502020204030204" pitchFamily="34" charset="0"/>
              </a:rPr>
              <a:t>PHASE3_production of final deliverables and outputs (1.11.2019-30.12.2019). </a:t>
            </a:r>
          </a:p>
          <a:p>
            <a:pPr marL="171450" indent="-171450">
              <a:buFont typeface="Arial" panose="020B0604020202020204" pitchFamily="34" charset="0"/>
              <a:buChar char="•"/>
            </a:pPr>
            <a:r>
              <a:rPr lang="en-US" sz="1100" dirty="0" smtClean="0">
                <a:latin typeface="Calibri" panose="020F0502020204030204" pitchFamily="34" charset="0"/>
              </a:rPr>
              <a:t>By </a:t>
            </a:r>
            <a:r>
              <a:rPr lang="en-US" sz="1100" dirty="0">
                <a:latin typeface="Calibri" panose="020F0502020204030204" pitchFamily="34" charset="0"/>
              </a:rPr>
              <a:t>the Work Package leaders and the partners of the AELCLIC project.</a:t>
            </a:r>
          </a:p>
        </p:txBody>
      </p:sp>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313" y="97709"/>
            <a:ext cx="2475738" cy="521719"/>
          </a:xfrm>
          <a:prstGeom prst="rect">
            <a:avLst/>
          </a:prstGeom>
        </p:spPr>
      </p:pic>
      <p:pic>
        <p:nvPicPr>
          <p:cNvPr id="55" name="Picture 54"/>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8887222" y="175337"/>
            <a:ext cx="444091" cy="444091"/>
          </a:xfrm>
          <a:prstGeom prst="rect">
            <a:avLst/>
          </a:prstGeom>
        </p:spPr>
      </p:pic>
    </p:spTree>
    <p:extLst>
      <p:ext uri="{BB962C8B-B14F-4D97-AF65-F5344CB8AC3E}">
        <p14:creationId xmlns:p14="http://schemas.microsoft.com/office/powerpoint/2010/main" val="3409975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10116173" y="1658074"/>
            <a:ext cx="1800000" cy="47126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5" name="Rectangle 134"/>
          <p:cNvSpPr/>
          <p:nvPr/>
        </p:nvSpPr>
        <p:spPr>
          <a:xfrm>
            <a:off x="253992" y="1663634"/>
            <a:ext cx="1800000" cy="47126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Rectangle 11"/>
          <p:cNvSpPr/>
          <p:nvPr/>
        </p:nvSpPr>
        <p:spPr>
          <a:xfrm>
            <a:off x="2317498" y="1647928"/>
            <a:ext cx="1800000" cy="4712679"/>
          </a:xfrm>
          <a:prstGeom prst="rect">
            <a:avLst/>
          </a:prstGeom>
          <a:solidFill>
            <a:srgbClr val="CDD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p:cNvSpPr>
            <a:spLocks noGrp="1"/>
          </p:cNvSpPr>
          <p:nvPr>
            <p:ph type="subTitle" idx="1"/>
          </p:nvPr>
        </p:nvSpPr>
        <p:spPr>
          <a:xfrm>
            <a:off x="207145" y="88122"/>
            <a:ext cx="10868526" cy="410494"/>
          </a:xfrm>
        </p:spPr>
        <p:txBody>
          <a:bodyPr>
            <a:noAutofit/>
          </a:bodyPr>
          <a:lstStyle/>
          <a:p>
            <a:pPr algn="l">
              <a:lnSpc>
                <a:spcPts val="1600"/>
              </a:lnSpc>
            </a:pPr>
            <a:r>
              <a:rPr lang="en-US" sz="1400" b="1" spc="100" dirty="0" smtClean="0"/>
              <a:t>STRUCTURE OF THE WEBPAGE (WWW.AELCLIC.COM)</a:t>
            </a:r>
            <a:endParaRPr lang="en-US" sz="1100" spc="100" dirty="0"/>
          </a:p>
        </p:txBody>
      </p:sp>
      <p:sp>
        <p:nvSpPr>
          <p:cNvPr id="78" name="Subtitle 2"/>
          <p:cNvSpPr txBox="1">
            <a:spLocks/>
          </p:cNvSpPr>
          <p:nvPr/>
        </p:nvSpPr>
        <p:spPr>
          <a:xfrm>
            <a:off x="5122463" y="391247"/>
            <a:ext cx="10868526" cy="4104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1600"/>
              </a:lnSpc>
            </a:pPr>
            <a:r>
              <a:rPr lang="en-US" sz="1400" b="1" spc="100" dirty="0" smtClean="0"/>
              <a:t>WWW.AELCLIC.COM</a:t>
            </a:r>
            <a:endParaRPr lang="en-US" sz="1100" spc="100" dirty="0"/>
          </a:p>
        </p:txBody>
      </p:sp>
      <p:sp>
        <p:nvSpPr>
          <p:cNvPr id="2" name="Right Brace 1"/>
          <p:cNvSpPr/>
          <p:nvPr/>
        </p:nvSpPr>
        <p:spPr>
          <a:xfrm rot="16200000">
            <a:off x="5832663" y="-4856824"/>
            <a:ext cx="517491" cy="11768529"/>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4" name="TextBox 3"/>
          <p:cNvSpPr txBox="1"/>
          <p:nvPr/>
        </p:nvSpPr>
        <p:spPr>
          <a:xfrm>
            <a:off x="266343" y="1207015"/>
            <a:ext cx="1787649" cy="276999"/>
          </a:xfrm>
          <a:prstGeom prst="rect">
            <a:avLst/>
          </a:prstGeom>
          <a:solidFill>
            <a:schemeClr val="tx1">
              <a:lumMod val="65000"/>
              <a:lumOff val="35000"/>
            </a:schemeClr>
          </a:solidFill>
          <a:ln>
            <a:noFill/>
          </a:ln>
        </p:spPr>
        <p:txBody>
          <a:bodyPr wrap="square" lIns="0" rIns="0" rtlCol="0">
            <a:spAutoFit/>
          </a:bodyPr>
          <a:lstStyle/>
          <a:p>
            <a:pPr algn="ctr"/>
            <a:r>
              <a:rPr lang="fi-FI" sz="1200" b="1" dirty="0" smtClean="0">
                <a:solidFill>
                  <a:schemeClr val="bg1"/>
                </a:solidFill>
              </a:rPr>
              <a:t>PRESENTATION</a:t>
            </a:r>
            <a:endParaRPr lang="fi-FI" sz="1200" b="1" dirty="0">
              <a:solidFill>
                <a:schemeClr val="bg1"/>
              </a:solidFill>
            </a:endParaRPr>
          </a:p>
        </p:txBody>
      </p:sp>
      <p:sp>
        <p:nvSpPr>
          <p:cNvPr id="84" name="TextBox 83"/>
          <p:cNvSpPr txBox="1"/>
          <p:nvPr/>
        </p:nvSpPr>
        <p:spPr>
          <a:xfrm>
            <a:off x="2317498" y="1207015"/>
            <a:ext cx="1800000" cy="276999"/>
          </a:xfrm>
          <a:prstGeom prst="rect">
            <a:avLst/>
          </a:prstGeom>
          <a:solidFill>
            <a:srgbClr val="407790"/>
          </a:solidFill>
          <a:ln>
            <a:noFill/>
          </a:ln>
        </p:spPr>
        <p:txBody>
          <a:bodyPr wrap="square" lIns="0" rIns="0" rtlCol="0">
            <a:spAutoFit/>
          </a:bodyPr>
          <a:lstStyle/>
          <a:p>
            <a:pPr algn="ctr"/>
            <a:r>
              <a:rPr lang="fi-FI" sz="1200" b="1" dirty="0" smtClean="0">
                <a:solidFill>
                  <a:schemeClr val="bg1"/>
                </a:solidFill>
              </a:rPr>
              <a:t>NORTHERN EUROPE</a:t>
            </a:r>
            <a:endParaRPr lang="fi-FI" sz="1200" b="1" dirty="0">
              <a:solidFill>
                <a:schemeClr val="bg1"/>
              </a:solidFill>
            </a:endParaRPr>
          </a:p>
        </p:txBody>
      </p:sp>
      <p:sp>
        <p:nvSpPr>
          <p:cNvPr id="85" name="TextBox 84"/>
          <p:cNvSpPr txBox="1"/>
          <p:nvPr/>
        </p:nvSpPr>
        <p:spPr>
          <a:xfrm>
            <a:off x="4257435" y="1203698"/>
            <a:ext cx="1800000" cy="276999"/>
          </a:xfrm>
          <a:prstGeom prst="rect">
            <a:avLst/>
          </a:prstGeom>
          <a:solidFill>
            <a:srgbClr val="809165"/>
          </a:solidFill>
          <a:ln>
            <a:noFill/>
          </a:ln>
        </p:spPr>
        <p:txBody>
          <a:bodyPr wrap="square" lIns="0" rIns="0" rtlCol="0">
            <a:spAutoFit/>
          </a:bodyPr>
          <a:lstStyle/>
          <a:p>
            <a:pPr algn="ctr"/>
            <a:r>
              <a:rPr lang="fi-FI" sz="1200" b="1" dirty="0" smtClean="0">
                <a:solidFill>
                  <a:schemeClr val="bg1"/>
                </a:solidFill>
              </a:rPr>
              <a:t>ATLANTIC-ALPINE EUROPE</a:t>
            </a:r>
            <a:endParaRPr lang="fi-FI" sz="1200" b="1" dirty="0">
              <a:solidFill>
                <a:schemeClr val="bg1"/>
              </a:solidFill>
            </a:endParaRPr>
          </a:p>
        </p:txBody>
      </p:sp>
      <p:sp>
        <p:nvSpPr>
          <p:cNvPr id="86" name="TextBox 85"/>
          <p:cNvSpPr txBox="1"/>
          <p:nvPr/>
        </p:nvSpPr>
        <p:spPr>
          <a:xfrm>
            <a:off x="6227043" y="1207290"/>
            <a:ext cx="1800000" cy="276999"/>
          </a:xfrm>
          <a:prstGeom prst="rect">
            <a:avLst/>
          </a:prstGeom>
          <a:solidFill>
            <a:srgbClr val="BDAD71"/>
          </a:solidFill>
          <a:ln>
            <a:noFill/>
          </a:ln>
        </p:spPr>
        <p:txBody>
          <a:bodyPr wrap="square" lIns="0" rIns="0" rtlCol="0">
            <a:spAutoFit/>
          </a:bodyPr>
          <a:lstStyle/>
          <a:p>
            <a:pPr algn="ctr"/>
            <a:r>
              <a:rPr lang="fi-FI" sz="1200" b="1" dirty="0" smtClean="0">
                <a:solidFill>
                  <a:schemeClr val="bg1"/>
                </a:solidFill>
              </a:rPr>
              <a:t>SOUTH-WESTERN EUROPE</a:t>
            </a:r>
            <a:endParaRPr lang="fi-FI" sz="1200" b="1" dirty="0">
              <a:solidFill>
                <a:schemeClr val="bg1"/>
              </a:solidFill>
            </a:endParaRPr>
          </a:p>
        </p:txBody>
      </p:sp>
      <p:sp>
        <p:nvSpPr>
          <p:cNvPr id="89" name="TextBox 88"/>
          <p:cNvSpPr txBox="1"/>
          <p:nvPr/>
        </p:nvSpPr>
        <p:spPr>
          <a:xfrm>
            <a:off x="8196651" y="1208665"/>
            <a:ext cx="1800000" cy="276999"/>
          </a:xfrm>
          <a:prstGeom prst="rect">
            <a:avLst/>
          </a:prstGeom>
          <a:solidFill>
            <a:srgbClr val="C39587"/>
          </a:solidFill>
          <a:ln>
            <a:noFill/>
          </a:ln>
        </p:spPr>
        <p:txBody>
          <a:bodyPr wrap="square" lIns="0" rIns="0" rtlCol="0">
            <a:spAutoFit/>
          </a:bodyPr>
          <a:lstStyle/>
          <a:p>
            <a:pPr algn="ctr"/>
            <a:r>
              <a:rPr lang="fi-FI" sz="1200" b="1" dirty="0" smtClean="0">
                <a:solidFill>
                  <a:schemeClr val="bg1"/>
                </a:solidFill>
              </a:rPr>
              <a:t>SOUTH-EASTERN EUROPE</a:t>
            </a:r>
            <a:endParaRPr lang="fi-FI" sz="1200" b="1" dirty="0">
              <a:solidFill>
                <a:schemeClr val="bg1"/>
              </a:solidFill>
            </a:endParaRPr>
          </a:p>
        </p:txBody>
      </p:sp>
      <p:sp>
        <p:nvSpPr>
          <p:cNvPr id="90" name="TextBox 89"/>
          <p:cNvSpPr txBox="1"/>
          <p:nvPr/>
        </p:nvSpPr>
        <p:spPr>
          <a:xfrm>
            <a:off x="10118952" y="1203696"/>
            <a:ext cx="1797221" cy="276999"/>
          </a:xfrm>
          <a:prstGeom prst="rect">
            <a:avLst/>
          </a:prstGeom>
          <a:solidFill>
            <a:schemeClr val="tx1">
              <a:lumMod val="65000"/>
              <a:lumOff val="35000"/>
            </a:schemeClr>
          </a:solidFill>
          <a:ln>
            <a:noFill/>
          </a:ln>
        </p:spPr>
        <p:txBody>
          <a:bodyPr wrap="square" lIns="0" rIns="0" rtlCol="0">
            <a:spAutoFit/>
          </a:bodyPr>
          <a:lstStyle/>
          <a:p>
            <a:pPr algn="ctr"/>
            <a:r>
              <a:rPr lang="fi-FI" sz="1200" b="1" dirty="0" smtClean="0">
                <a:solidFill>
                  <a:schemeClr val="bg1"/>
                </a:solidFill>
              </a:rPr>
              <a:t>RESULTS</a:t>
            </a:r>
            <a:endParaRPr lang="fi-FI" sz="1200" b="1" dirty="0">
              <a:solidFill>
                <a:schemeClr val="bg1"/>
              </a:solidFill>
            </a:endParaRPr>
          </a:p>
        </p:txBody>
      </p:sp>
      <p:sp>
        <p:nvSpPr>
          <p:cNvPr id="10" name="TextBox 9"/>
          <p:cNvSpPr txBox="1"/>
          <p:nvPr/>
        </p:nvSpPr>
        <p:spPr>
          <a:xfrm>
            <a:off x="266344" y="1647928"/>
            <a:ext cx="1787648" cy="4447371"/>
          </a:xfrm>
          <a:prstGeom prst="rect">
            <a:avLst/>
          </a:prstGeom>
          <a:noFill/>
          <a:ln>
            <a:noFill/>
          </a:ln>
        </p:spPr>
        <p:txBody>
          <a:bodyPr wrap="square" lIns="36000" rIns="36000" rtlCol="0">
            <a:spAutoFit/>
          </a:bodyPr>
          <a:lstStyle/>
          <a:p>
            <a:r>
              <a:rPr lang="fi-FI" sz="1200" b="1" dirty="0" smtClean="0"/>
              <a:t>-RATIONALE</a:t>
            </a:r>
          </a:p>
          <a:p>
            <a:r>
              <a:rPr lang="fi-FI" sz="1200" b="1" dirty="0" smtClean="0"/>
              <a:t>-GOAL</a:t>
            </a:r>
          </a:p>
          <a:p>
            <a:r>
              <a:rPr lang="fi-FI" sz="1200" b="1" dirty="0" smtClean="0"/>
              <a:t>-OUTCOMES &amp; USERS</a:t>
            </a:r>
          </a:p>
          <a:p>
            <a:endParaRPr lang="fi-FI" sz="1200" dirty="0"/>
          </a:p>
          <a:p>
            <a:r>
              <a:rPr lang="fi-FI" sz="1200" b="1" dirty="0" smtClean="0"/>
              <a:t>-MAP-PILOT LANDSCAPES</a:t>
            </a:r>
          </a:p>
          <a:p>
            <a:endParaRPr lang="fi-FI" sz="1200" dirty="0"/>
          </a:p>
          <a:p>
            <a:r>
              <a:rPr lang="fi-FI" sz="1200" b="1" dirty="0" smtClean="0"/>
              <a:t>- WORK-PACKAGES</a:t>
            </a:r>
          </a:p>
          <a:p>
            <a:pPr indent="-171450">
              <a:buFont typeface="Wingdings" panose="05000000000000000000" pitchFamily="2" charset="2"/>
              <a:buChar char="§"/>
            </a:pPr>
            <a:r>
              <a:rPr lang="fi-FI" sz="1100" dirty="0"/>
              <a:t>Short </a:t>
            </a:r>
            <a:r>
              <a:rPr lang="fi-FI" sz="1100" dirty="0" err="1"/>
              <a:t>description</a:t>
            </a:r>
            <a:endParaRPr lang="fi-FI" sz="1100" dirty="0"/>
          </a:p>
          <a:p>
            <a:endParaRPr lang="fi-FI" sz="1200" dirty="0"/>
          </a:p>
          <a:p>
            <a:r>
              <a:rPr lang="fi-FI" sz="1200" b="1" dirty="0" smtClean="0"/>
              <a:t>- PARTNERS / 3rd PARTIES</a:t>
            </a:r>
          </a:p>
          <a:p>
            <a:pPr indent="-171450">
              <a:buFont typeface="Wingdings" panose="05000000000000000000" pitchFamily="2" charset="2"/>
              <a:buChar char="§"/>
            </a:pPr>
            <a:r>
              <a:rPr lang="fi-FI" sz="1100" dirty="0"/>
              <a:t>Logos and </a:t>
            </a:r>
            <a:r>
              <a:rPr lang="fi-FI" sz="1100" dirty="0" err="1"/>
              <a:t>links</a:t>
            </a:r>
            <a:endParaRPr lang="fi-FI" sz="1100" dirty="0"/>
          </a:p>
          <a:p>
            <a:pPr marL="171450" indent="-171450">
              <a:buFontTx/>
              <a:buChar char="-"/>
            </a:pPr>
            <a:endParaRPr lang="fi-FI" sz="1200" dirty="0"/>
          </a:p>
          <a:p>
            <a:r>
              <a:rPr lang="fi-FI" sz="1200" b="1" dirty="0" smtClean="0"/>
              <a:t>- TEAM</a:t>
            </a:r>
          </a:p>
          <a:p>
            <a:pPr marL="171450" indent="-171450">
              <a:buFont typeface="Wingdings" panose="05000000000000000000" pitchFamily="2" charset="2"/>
              <a:buChar char="§"/>
            </a:pPr>
            <a:r>
              <a:rPr lang="fi-FI" sz="1100" dirty="0" err="1" smtClean="0"/>
              <a:t>Representatives</a:t>
            </a:r>
            <a:r>
              <a:rPr lang="fi-FI" sz="1100" dirty="0" smtClean="0"/>
              <a:t> </a:t>
            </a:r>
            <a:r>
              <a:rPr lang="fi-FI" sz="1100" dirty="0" err="1" smtClean="0"/>
              <a:t>from</a:t>
            </a:r>
            <a:r>
              <a:rPr lang="fi-FI" sz="1100" dirty="0" smtClean="0"/>
              <a:t> </a:t>
            </a:r>
            <a:r>
              <a:rPr lang="fi-FI" sz="1100" dirty="0" err="1" smtClean="0"/>
              <a:t>partners</a:t>
            </a:r>
            <a:r>
              <a:rPr lang="fi-FI" sz="1100" dirty="0" smtClean="0"/>
              <a:t> and 3rd </a:t>
            </a:r>
            <a:r>
              <a:rPr lang="fi-FI" sz="1100" dirty="0" err="1" smtClean="0"/>
              <a:t>parties</a:t>
            </a:r>
            <a:r>
              <a:rPr lang="fi-FI" sz="1100" dirty="0" smtClean="0"/>
              <a:t> (</a:t>
            </a:r>
            <a:r>
              <a:rPr lang="fi-FI" sz="1100" dirty="0" err="1" smtClean="0"/>
              <a:t>names</a:t>
            </a:r>
            <a:r>
              <a:rPr lang="fi-FI" sz="1100" dirty="0" smtClean="0"/>
              <a:t>, </a:t>
            </a:r>
            <a:r>
              <a:rPr lang="fi-FI" sz="1100" dirty="0" err="1" smtClean="0"/>
              <a:t>links</a:t>
            </a:r>
            <a:r>
              <a:rPr lang="fi-FI" sz="1100" dirty="0" smtClean="0"/>
              <a:t> and </a:t>
            </a:r>
            <a:r>
              <a:rPr lang="fi-FI" sz="1100" dirty="0" err="1" smtClean="0"/>
              <a:t>emails</a:t>
            </a:r>
            <a:r>
              <a:rPr lang="fi-FI" sz="1100" dirty="0" smtClean="0"/>
              <a:t>)</a:t>
            </a:r>
            <a:endParaRPr lang="fi-FI" sz="1100" dirty="0"/>
          </a:p>
          <a:p>
            <a:endParaRPr lang="fi-FI" sz="1200" b="1" dirty="0" smtClean="0"/>
          </a:p>
          <a:p>
            <a:r>
              <a:rPr lang="fi-FI" sz="1200" b="1" dirty="0" smtClean="0"/>
              <a:t>- GENERAL CONTACTS</a:t>
            </a:r>
          </a:p>
          <a:p>
            <a:endParaRPr lang="fi-FI" sz="1200" b="1" dirty="0" smtClean="0"/>
          </a:p>
          <a:p>
            <a:endParaRPr lang="fi-FI" sz="1200" b="1" dirty="0"/>
          </a:p>
          <a:p>
            <a:endParaRPr lang="fi-FI" sz="1200" b="1" dirty="0" smtClean="0"/>
          </a:p>
          <a:p>
            <a:endParaRPr lang="fi-FI" sz="1200" b="1" dirty="0" smtClean="0"/>
          </a:p>
          <a:p>
            <a:endParaRPr lang="fi-FI" sz="1200" dirty="0" smtClean="0"/>
          </a:p>
          <a:p>
            <a:endParaRPr lang="fi-FI" sz="1200" dirty="0"/>
          </a:p>
        </p:txBody>
      </p:sp>
      <p:sp>
        <p:nvSpPr>
          <p:cNvPr id="97" name="TextBox 96"/>
          <p:cNvSpPr txBox="1"/>
          <p:nvPr/>
        </p:nvSpPr>
        <p:spPr>
          <a:xfrm>
            <a:off x="2337595" y="1664220"/>
            <a:ext cx="1800000" cy="4539704"/>
          </a:xfrm>
          <a:prstGeom prst="rect">
            <a:avLst/>
          </a:prstGeom>
          <a:noFill/>
          <a:ln>
            <a:noFill/>
          </a:ln>
        </p:spPr>
        <p:txBody>
          <a:bodyPr wrap="square" lIns="36000" rIns="36000" rtlCol="0">
            <a:spAutoFit/>
          </a:bodyPr>
          <a:lstStyle/>
          <a:p>
            <a:r>
              <a:rPr lang="fi-FI" sz="1100" b="1" dirty="0" smtClean="0"/>
              <a:t>- GENERAL DESCRIPTION</a:t>
            </a:r>
          </a:p>
          <a:p>
            <a:r>
              <a:rPr lang="fi-FI" sz="1100" b="1" dirty="0" smtClean="0"/>
              <a:t>- PARTNERS &amp; 3rd PARTIES</a:t>
            </a:r>
          </a:p>
          <a:p>
            <a:r>
              <a:rPr lang="fi-FI" sz="1100" b="1" dirty="0" smtClean="0"/>
              <a:t>- CONTACT (</a:t>
            </a:r>
            <a:r>
              <a:rPr lang="fi-FI" sz="1100" b="1" dirty="0" err="1" smtClean="0"/>
              <a:t>Coordinator</a:t>
            </a:r>
            <a:r>
              <a:rPr lang="fi-FI" sz="1100" b="1" dirty="0" smtClean="0"/>
              <a:t>)</a:t>
            </a:r>
          </a:p>
          <a:p>
            <a:endParaRPr lang="fi-FI" sz="1100" dirty="0"/>
          </a:p>
          <a:p>
            <a:r>
              <a:rPr lang="fi-FI" sz="1100" b="1" dirty="0" smtClean="0"/>
              <a:t>- LEADING </a:t>
            </a:r>
            <a:r>
              <a:rPr lang="fi-FI" sz="1100" b="1" dirty="0" err="1" smtClean="0"/>
              <a:t>Pilot</a:t>
            </a:r>
            <a:r>
              <a:rPr lang="fi-FI" sz="1100" b="1" dirty="0" smtClean="0"/>
              <a:t> </a:t>
            </a:r>
            <a:r>
              <a:rPr lang="fi-FI" sz="1100" b="1" dirty="0" err="1" smtClean="0"/>
              <a:t>Landscape</a:t>
            </a:r>
            <a:endParaRPr lang="fi-FI" sz="1100" b="1" dirty="0" smtClean="0"/>
          </a:p>
          <a:p>
            <a:pPr marL="171450" indent="-171450">
              <a:buFontTx/>
              <a:buChar char="-"/>
            </a:pPr>
            <a:r>
              <a:rPr lang="fi-FI" sz="1050" dirty="0" smtClean="0"/>
              <a:t>General </a:t>
            </a:r>
            <a:r>
              <a:rPr lang="fi-FI" sz="1050" dirty="0" err="1" smtClean="0"/>
              <a:t>Description</a:t>
            </a:r>
            <a:endParaRPr lang="fi-FI" sz="1050" dirty="0" smtClean="0"/>
          </a:p>
          <a:p>
            <a:pPr marL="171450" indent="-171450">
              <a:buFontTx/>
              <a:buChar char="-"/>
            </a:pPr>
            <a:r>
              <a:rPr lang="fi-FI" sz="1050" dirty="0" err="1" smtClean="0"/>
              <a:t>Map</a:t>
            </a:r>
            <a:r>
              <a:rPr lang="fi-FI" sz="1050" dirty="0" smtClean="0"/>
              <a:t> and </a:t>
            </a:r>
            <a:r>
              <a:rPr lang="fi-FI" sz="1050" dirty="0" err="1" smtClean="0"/>
              <a:t>pictures</a:t>
            </a:r>
            <a:endParaRPr lang="fi-FI" sz="1050" dirty="0" smtClean="0"/>
          </a:p>
          <a:p>
            <a:pPr marL="171450" indent="-171450">
              <a:buFontTx/>
              <a:buChar char="-"/>
            </a:pPr>
            <a:r>
              <a:rPr lang="fi-FI" sz="1050" dirty="0" err="1" smtClean="0"/>
              <a:t>Consortium</a:t>
            </a:r>
            <a:r>
              <a:rPr lang="fi-FI" sz="1050" dirty="0" smtClean="0"/>
              <a:t> </a:t>
            </a:r>
            <a:r>
              <a:rPr lang="fi-FI" sz="1050" dirty="0" err="1" smtClean="0"/>
              <a:t>Members</a:t>
            </a:r>
            <a:r>
              <a:rPr lang="fi-FI" sz="1050" dirty="0" smtClean="0"/>
              <a:t> (logos, </a:t>
            </a:r>
            <a:r>
              <a:rPr lang="fi-FI" sz="1050" dirty="0" err="1" smtClean="0"/>
              <a:t>links</a:t>
            </a:r>
            <a:r>
              <a:rPr lang="fi-FI" sz="1050" dirty="0" smtClean="0"/>
              <a:t> and </a:t>
            </a:r>
            <a:r>
              <a:rPr lang="fi-FI" sz="1050" dirty="0" err="1" smtClean="0"/>
              <a:t>contacts</a:t>
            </a:r>
            <a:r>
              <a:rPr lang="fi-FI" sz="1050" dirty="0" smtClean="0"/>
              <a:t>)</a:t>
            </a:r>
          </a:p>
          <a:p>
            <a:pPr marL="171450" indent="-171450">
              <a:buFontTx/>
              <a:buChar char="-"/>
            </a:pPr>
            <a:r>
              <a:rPr lang="fi-FI" sz="1050" dirty="0" smtClean="0"/>
              <a:t>RESULTS:</a:t>
            </a:r>
          </a:p>
          <a:p>
            <a:pPr marL="180975" lvl="1">
              <a:buFontTx/>
              <a:buChar char="-"/>
            </a:pPr>
            <a:r>
              <a:rPr lang="fi-FI" sz="1050" dirty="0" smtClean="0"/>
              <a:t>Outcome1 /Deliverable1</a:t>
            </a:r>
          </a:p>
          <a:p>
            <a:pPr marL="180975" lvl="1">
              <a:buFontTx/>
              <a:buChar char="-"/>
            </a:pPr>
            <a:r>
              <a:rPr lang="fi-FI" sz="1050" dirty="0"/>
              <a:t>Outcome2 /Deliverable2</a:t>
            </a:r>
          </a:p>
          <a:p>
            <a:pPr marL="180975" lvl="1">
              <a:buFontTx/>
              <a:buChar char="-"/>
            </a:pPr>
            <a:r>
              <a:rPr lang="fi-FI" sz="1050" dirty="0" smtClean="0"/>
              <a:t>Outcome3 </a:t>
            </a:r>
            <a:r>
              <a:rPr lang="fi-FI" sz="1050" dirty="0"/>
              <a:t>/</a:t>
            </a:r>
            <a:r>
              <a:rPr lang="fi-FI" sz="1050" dirty="0" smtClean="0"/>
              <a:t>Deliverable3</a:t>
            </a:r>
            <a:endParaRPr lang="fi-FI" sz="1050" dirty="0"/>
          </a:p>
          <a:p>
            <a:endParaRPr lang="fi-FI" sz="1100" b="1" dirty="0" smtClean="0"/>
          </a:p>
          <a:p>
            <a:r>
              <a:rPr lang="fi-FI" sz="1100" b="1" dirty="0" smtClean="0"/>
              <a:t>- MULTIPLIER </a:t>
            </a:r>
            <a:r>
              <a:rPr lang="fi-FI" sz="1100" b="1" dirty="0" err="1" smtClean="0"/>
              <a:t>Pilot</a:t>
            </a:r>
            <a:r>
              <a:rPr lang="fi-FI" sz="1100" b="1" dirty="0" smtClean="0"/>
              <a:t> </a:t>
            </a:r>
            <a:r>
              <a:rPr lang="fi-FI" sz="1100" b="1" dirty="0" err="1" smtClean="0"/>
              <a:t>Landsc</a:t>
            </a:r>
            <a:r>
              <a:rPr lang="fi-FI" sz="1100" b="1" dirty="0" smtClean="0"/>
              <a:t>. 1</a:t>
            </a:r>
          </a:p>
          <a:p>
            <a:pPr marL="171450" indent="-171450">
              <a:buFontTx/>
              <a:buChar char="-"/>
            </a:pPr>
            <a:r>
              <a:rPr lang="fi-FI" sz="1050" dirty="0" smtClean="0"/>
              <a:t>General </a:t>
            </a:r>
            <a:r>
              <a:rPr lang="fi-FI" sz="1050" dirty="0" err="1" smtClean="0"/>
              <a:t>Description</a:t>
            </a:r>
            <a:endParaRPr lang="fi-FI" sz="1050" dirty="0" smtClean="0"/>
          </a:p>
          <a:p>
            <a:pPr marL="171450" indent="-171450">
              <a:buFontTx/>
              <a:buChar char="-"/>
            </a:pPr>
            <a:r>
              <a:rPr lang="fi-FI" sz="1050" dirty="0" err="1" smtClean="0"/>
              <a:t>Map</a:t>
            </a:r>
            <a:r>
              <a:rPr lang="fi-FI" sz="1050" dirty="0" smtClean="0"/>
              <a:t> </a:t>
            </a:r>
            <a:r>
              <a:rPr lang="fi-FI" sz="1050" dirty="0"/>
              <a:t>and </a:t>
            </a:r>
            <a:r>
              <a:rPr lang="fi-FI" sz="1050" dirty="0" err="1"/>
              <a:t>pictures</a:t>
            </a:r>
            <a:endParaRPr lang="fi-FI" sz="1050" dirty="0"/>
          </a:p>
          <a:p>
            <a:pPr marL="171450" indent="-171450">
              <a:buFontTx/>
              <a:buChar char="-"/>
            </a:pPr>
            <a:r>
              <a:rPr lang="fi-FI" sz="1050" dirty="0" err="1"/>
              <a:t>Consortium</a:t>
            </a:r>
            <a:r>
              <a:rPr lang="fi-FI" sz="1050" dirty="0"/>
              <a:t> </a:t>
            </a:r>
            <a:r>
              <a:rPr lang="fi-FI" sz="1050" dirty="0" err="1"/>
              <a:t>Members</a:t>
            </a:r>
            <a:r>
              <a:rPr lang="fi-FI" sz="1050" dirty="0"/>
              <a:t> (logos, </a:t>
            </a:r>
            <a:r>
              <a:rPr lang="fi-FI" sz="1050" dirty="0" err="1"/>
              <a:t>links</a:t>
            </a:r>
            <a:r>
              <a:rPr lang="fi-FI" sz="1050" dirty="0"/>
              <a:t> and </a:t>
            </a:r>
            <a:r>
              <a:rPr lang="fi-FI" sz="1050" dirty="0" err="1"/>
              <a:t>contacts</a:t>
            </a:r>
            <a:r>
              <a:rPr lang="fi-FI" sz="1050" dirty="0"/>
              <a:t>)</a:t>
            </a:r>
          </a:p>
          <a:p>
            <a:pPr marL="171450" indent="-171450">
              <a:buFontTx/>
              <a:buChar char="-"/>
            </a:pPr>
            <a:r>
              <a:rPr lang="fi-FI" sz="1050" dirty="0"/>
              <a:t>RESULTS:</a:t>
            </a:r>
          </a:p>
          <a:p>
            <a:pPr marL="180975" lvl="1">
              <a:buFontTx/>
              <a:buChar char="-"/>
            </a:pPr>
            <a:r>
              <a:rPr lang="fi-FI" sz="1050" dirty="0"/>
              <a:t>Outcome1 /Deliverable1</a:t>
            </a:r>
          </a:p>
          <a:p>
            <a:pPr marL="180975" lvl="1">
              <a:buFontTx/>
              <a:buChar char="-"/>
            </a:pPr>
            <a:r>
              <a:rPr lang="fi-FI" sz="1050" dirty="0"/>
              <a:t>Outcome2 /Deliverable2</a:t>
            </a:r>
          </a:p>
          <a:p>
            <a:pPr marL="180975" lvl="1">
              <a:buFontTx/>
              <a:buChar char="-"/>
            </a:pPr>
            <a:r>
              <a:rPr lang="fi-FI" sz="1050" dirty="0"/>
              <a:t>Outcome3 /Deliverable3</a:t>
            </a:r>
          </a:p>
          <a:p>
            <a:r>
              <a:rPr lang="fi-FI" sz="1100" dirty="0" smtClean="0"/>
              <a:t>…</a:t>
            </a:r>
          </a:p>
          <a:p>
            <a:r>
              <a:rPr lang="fi-FI" sz="1100" b="1" dirty="0" smtClean="0"/>
              <a:t>- MULTIPLIER </a:t>
            </a:r>
            <a:r>
              <a:rPr lang="fi-FI" sz="1100" b="1" dirty="0" err="1"/>
              <a:t>Pilot</a:t>
            </a:r>
            <a:r>
              <a:rPr lang="fi-FI" sz="1100" b="1" dirty="0"/>
              <a:t> </a:t>
            </a:r>
            <a:r>
              <a:rPr lang="fi-FI" sz="1100" b="1" dirty="0" err="1"/>
              <a:t>Landsc</a:t>
            </a:r>
            <a:r>
              <a:rPr lang="fi-FI" sz="1100" b="1" dirty="0"/>
              <a:t>. 2</a:t>
            </a:r>
          </a:p>
          <a:p>
            <a:r>
              <a:rPr lang="fi-FI" sz="1100" dirty="0" smtClean="0"/>
              <a:t>…</a:t>
            </a:r>
          </a:p>
          <a:p>
            <a:r>
              <a:rPr lang="fi-FI" sz="1100" dirty="0" smtClean="0"/>
              <a:t> - </a:t>
            </a:r>
            <a:r>
              <a:rPr lang="fi-FI" sz="1100" b="1" dirty="0" smtClean="0"/>
              <a:t>MULTIPLIER </a:t>
            </a:r>
            <a:r>
              <a:rPr lang="fi-FI" sz="1100" b="1" dirty="0" err="1"/>
              <a:t>Pilot</a:t>
            </a:r>
            <a:r>
              <a:rPr lang="fi-FI" sz="1100" b="1" dirty="0"/>
              <a:t> </a:t>
            </a:r>
            <a:r>
              <a:rPr lang="fi-FI" sz="1100" b="1" dirty="0" err="1"/>
              <a:t>Landsc</a:t>
            </a:r>
            <a:r>
              <a:rPr lang="fi-FI" sz="1100" b="1" dirty="0"/>
              <a:t>. </a:t>
            </a:r>
            <a:r>
              <a:rPr lang="fi-FI" sz="1100" b="1" dirty="0" smtClean="0"/>
              <a:t>3</a:t>
            </a:r>
            <a:endParaRPr lang="fi-FI" sz="1100" b="1" dirty="0"/>
          </a:p>
        </p:txBody>
      </p:sp>
      <p:sp>
        <p:nvSpPr>
          <p:cNvPr id="122" name="Rectangle 121"/>
          <p:cNvSpPr/>
          <p:nvPr/>
        </p:nvSpPr>
        <p:spPr>
          <a:xfrm>
            <a:off x="4257435" y="1653584"/>
            <a:ext cx="1800000" cy="4712679"/>
          </a:xfrm>
          <a:prstGeom prst="rect">
            <a:avLst/>
          </a:prstGeom>
          <a:solidFill>
            <a:srgbClr val="D3D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8" name="TextBox 127"/>
          <p:cNvSpPr txBox="1"/>
          <p:nvPr/>
        </p:nvSpPr>
        <p:spPr>
          <a:xfrm>
            <a:off x="4296000" y="1663634"/>
            <a:ext cx="1800000" cy="4539704"/>
          </a:xfrm>
          <a:prstGeom prst="rect">
            <a:avLst/>
          </a:prstGeom>
          <a:noFill/>
          <a:ln>
            <a:noFill/>
          </a:ln>
        </p:spPr>
        <p:txBody>
          <a:bodyPr wrap="square" lIns="36000" rIns="36000" rtlCol="0">
            <a:spAutoFit/>
          </a:bodyPr>
          <a:lstStyle/>
          <a:p>
            <a:r>
              <a:rPr lang="fi-FI" sz="1100" b="1" dirty="0" smtClean="0"/>
              <a:t>- GENERAL DESCRIPTION</a:t>
            </a:r>
          </a:p>
          <a:p>
            <a:r>
              <a:rPr lang="fi-FI" sz="1100" b="1" dirty="0" smtClean="0"/>
              <a:t>- PARTNERS &amp; 3rd PARTIES</a:t>
            </a:r>
          </a:p>
          <a:p>
            <a:r>
              <a:rPr lang="fi-FI" sz="1100" b="1" dirty="0" smtClean="0"/>
              <a:t>- CONTACT (</a:t>
            </a:r>
            <a:r>
              <a:rPr lang="fi-FI" sz="1100" b="1" dirty="0" err="1" smtClean="0"/>
              <a:t>Coordinator</a:t>
            </a:r>
            <a:r>
              <a:rPr lang="fi-FI" sz="1100" b="1" dirty="0" smtClean="0"/>
              <a:t>)</a:t>
            </a:r>
          </a:p>
          <a:p>
            <a:endParaRPr lang="fi-FI" sz="1100" dirty="0"/>
          </a:p>
          <a:p>
            <a:r>
              <a:rPr lang="fi-FI" sz="1100" b="1" dirty="0" smtClean="0"/>
              <a:t>- LEADING </a:t>
            </a:r>
            <a:r>
              <a:rPr lang="fi-FI" sz="1100" b="1" dirty="0" err="1" smtClean="0"/>
              <a:t>Pilot</a:t>
            </a:r>
            <a:r>
              <a:rPr lang="fi-FI" sz="1100" b="1" dirty="0" smtClean="0"/>
              <a:t> </a:t>
            </a:r>
            <a:r>
              <a:rPr lang="fi-FI" sz="1100" b="1" dirty="0" err="1" smtClean="0"/>
              <a:t>Landscape</a:t>
            </a:r>
            <a:endParaRPr lang="fi-FI" sz="1100" b="1" dirty="0" smtClean="0"/>
          </a:p>
          <a:p>
            <a:pPr marL="171450" indent="-171450">
              <a:buFontTx/>
              <a:buChar char="-"/>
            </a:pPr>
            <a:r>
              <a:rPr lang="fi-FI" sz="1050" dirty="0" smtClean="0"/>
              <a:t>General </a:t>
            </a:r>
            <a:r>
              <a:rPr lang="fi-FI" sz="1050" dirty="0" err="1" smtClean="0"/>
              <a:t>Description</a:t>
            </a:r>
            <a:endParaRPr lang="fi-FI" sz="1050" dirty="0" smtClean="0"/>
          </a:p>
          <a:p>
            <a:pPr marL="171450" indent="-171450">
              <a:buFontTx/>
              <a:buChar char="-"/>
            </a:pPr>
            <a:r>
              <a:rPr lang="fi-FI" sz="1050" dirty="0" err="1" smtClean="0"/>
              <a:t>Map</a:t>
            </a:r>
            <a:r>
              <a:rPr lang="fi-FI" sz="1050" dirty="0" smtClean="0"/>
              <a:t> and </a:t>
            </a:r>
            <a:r>
              <a:rPr lang="fi-FI" sz="1050" dirty="0" err="1" smtClean="0"/>
              <a:t>pictures</a:t>
            </a:r>
            <a:endParaRPr lang="fi-FI" sz="1050" dirty="0" smtClean="0"/>
          </a:p>
          <a:p>
            <a:pPr marL="171450" indent="-171450">
              <a:buFontTx/>
              <a:buChar char="-"/>
            </a:pPr>
            <a:r>
              <a:rPr lang="fi-FI" sz="1050" dirty="0" err="1" smtClean="0"/>
              <a:t>Consortium</a:t>
            </a:r>
            <a:r>
              <a:rPr lang="fi-FI" sz="1050" dirty="0" smtClean="0"/>
              <a:t> </a:t>
            </a:r>
            <a:r>
              <a:rPr lang="fi-FI" sz="1050" dirty="0" err="1" smtClean="0"/>
              <a:t>Members</a:t>
            </a:r>
            <a:r>
              <a:rPr lang="fi-FI" sz="1050" dirty="0" smtClean="0"/>
              <a:t> (logos, </a:t>
            </a:r>
            <a:r>
              <a:rPr lang="fi-FI" sz="1050" dirty="0" err="1" smtClean="0"/>
              <a:t>links</a:t>
            </a:r>
            <a:r>
              <a:rPr lang="fi-FI" sz="1050" dirty="0" smtClean="0"/>
              <a:t> and </a:t>
            </a:r>
            <a:r>
              <a:rPr lang="fi-FI" sz="1050" dirty="0" err="1" smtClean="0"/>
              <a:t>contacts</a:t>
            </a:r>
            <a:r>
              <a:rPr lang="fi-FI" sz="1050" dirty="0" smtClean="0"/>
              <a:t>)</a:t>
            </a:r>
          </a:p>
          <a:p>
            <a:pPr marL="171450" indent="-171450">
              <a:buFontTx/>
              <a:buChar char="-"/>
            </a:pPr>
            <a:r>
              <a:rPr lang="fi-FI" sz="1050" dirty="0" smtClean="0"/>
              <a:t>RESULTS:</a:t>
            </a:r>
          </a:p>
          <a:p>
            <a:pPr marL="180975" lvl="1">
              <a:buFontTx/>
              <a:buChar char="-"/>
            </a:pPr>
            <a:r>
              <a:rPr lang="fi-FI" sz="1050" dirty="0" smtClean="0"/>
              <a:t>Outcome1 /Deliverable1</a:t>
            </a:r>
          </a:p>
          <a:p>
            <a:pPr marL="180975" lvl="1">
              <a:buFontTx/>
              <a:buChar char="-"/>
            </a:pPr>
            <a:r>
              <a:rPr lang="fi-FI" sz="1050" dirty="0"/>
              <a:t>Outcome2 /Deliverable2</a:t>
            </a:r>
          </a:p>
          <a:p>
            <a:pPr marL="180975" lvl="1">
              <a:buFontTx/>
              <a:buChar char="-"/>
            </a:pPr>
            <a:r>
              <a:rPr lang="fi-FI" sz="1050" dirty="0" smtClean="0"/>
              <a:t>Outcome3 </a:t>
            </a:r>
            <a:r>
              <a:rPr lang="fi-FI" sz="1050" dirty="0"/>
              <a:t>/</a:t>
            </a:r>
            <a:r>
              <a:rPr lang="fi-FI" sz="1050" dirty="0" smtClean="0"/>
              <a:t>Deliverable3</a:t>
            </a:r>
            <a:endParaRPr lang="fi-FI" sz="1050" dirty="0"/>
          </a:p>
          <a:p>
            <a:endParaRPr lang="fi-FI" sz="1100" b="1" dirty="0" smtClean="0"/>
          </a:p>
          <a:p>
            <a:r>
              <a:rPr lang="fi-FI" sz="1100" b="1" dirty="0" smtClean="0"/>
              <a:t>- MULTIPLIER </a:t>
            </a:r>
            <a:r>
              <a:rPr lang="fi-FI" sz="1100" b="1" dirty="0" err="1" smtClean="0"/>
              <a:t>Pilot</a:t>
            </a:r>
            <a:r>
              <a:rPr lang="fi-FI" sz="1100" b="1" dirty="0" smtClean="0"/>
              <a:t> </a:t>
            </a:r>
            <a:r>
              <a:rPr lang="fi-FI" sz="1100" b="1" dirty="0" err="1" smtClean="0"/>
              <a:t>Landsc</a:t>
            </a:r>
            <a:r>
              <a:rPr lang="fi-FI" sz="1100" b="1" dirty="0" smtClean="0"/>
              <a:t>. 1</a:t>
            </a:r>
          </a:p>
          <a:p>
            <a:pPr marL="171450" indent="-171450">
              <a:buFontTx/>
              <a:buChar char="-"/>
            </a:pPr>
            <a:r>
              <a:rPr lang="fi-FI" sz="1050" dirty="0" smtClean="0"/>
              <a:t>General </a:t>
            </a:r>
            <a:r>
              <a:rPr lang="fi-FI" sz="1050" dirty="0" err="1" smtClean="0"/>
              <a:t>Description</a:t>
            </a:r>
            <a:endParaRPr lang="fi-FI" sz="1050" dirty="0" smtClean="0"/>
          </a:p>
          <a:p>
            <a:pPr marL="171450" indent="-171450">
              <a:buFontTx/>
              <a:buChar char="-"/>
            </a:pPr>
            <a:r>
              <a:rPr lang="fi-FI" sz="1050" dirty="0" err="1" smtClean="0"/>
              <a:t>Map</a:t>
            </a:r>
            <a:r>
              <a:rPr lang="fi-FI" sz="1050" dirty="0" smtClean="0"/>
              <a:t> </a:t>
            </a:r>
            <a:r>
              <a:rPr lang="fi-FI" sz="1050" dirty="0"/>
              <a:t>and </a:t>
            </a:r>
            <a:r>
              <a:rPr lang="fi-FI" sz="1050" dirty="0" err="1"/>
              <a:t>pictures</a:t>
            </a:r>
            <a:endParaRPr lang="fi-FI" sz="1050" dirty="0"/>
          </a:p>
          <a:p>
            <a:pPr marL="171450" indent="-171450">
              <a:buFontTx/>
              <a:buChar char="-"/>
            </a:pPr>
            <a:r>
              <a:rPr lang="fi-FI" sz="1050" dirty="0" err="1"/>
              <a:t>Consortium</a:t>
            </a:r>
            <a:r>
              <a:rPr lang="fi-FI" sz="1050" dirty="0"/>
              <a:t> </a:t>
            </a:r>
            <a:r>
              <a:rPr lang="fi-FI" sz="1050" dirty="0" err="1"/>
              <a:t>Members</a:t>
            </a:r>
            <a:r>
              <a:rPr lang="fi-FI" sz="1050" dirty="0"/>
              <a:t> (logos, </a:t>
            </a:r>
            <a:r>
              <a:rPr lang="fi-FI" sz="1050" dirty="0" err="1"/>
              <a:t>links</a:t>
            </a:r>
            <a:r>
              <a:rPr lang="fi-FI" sz="1050" dirty="0"/>
              <a:t> and </a:t>
            </a:r>
            <a:r>
              <a:rPr lang="fi-FI" sz="1050" dirty="0" err="1"/>
              <a:t>contacts</a:t>
            </a:r>
            <a:r>
              <a:rPr lang="fi-FI" sz="1050" dirty="0"/>
              <a:t>)</a:t>
            </a:r>
          </a:p>
          <a:p>
            <a:pPr marL="171450" indent="-171450">
              <a:buFontTx/>
              <a:buChar char="-"/>
            </a:pPr>
            <a:r>
              <a:rPr lang="fi-FI" sz="1050" dirty="0"/>
              <a:t>RESULTS:</a:t>
            </a:r>
          </a:p>
          <a:p>
            <a:pPr marL="180975" lvl="1">
              <a:buFontTx/>
              <a:buChar char="-"/>
            </a:pPr>
            <a:r>
              <a:rPr lang="fi-FI" sz="1050" dirty="0"/>
              <a:t>Outcome1 /Deliverable1</a:t>
            </a:r>
          </a:p>
          <a:p>
            <a:pPr marL="180975" lvl="1">
              <a:buFontTx/>
              <a:buChar char="-"/>
            </a:pPr>
            <a:r>
              <a:rPr lang="fi-FI" sz="1050" dirty="0"/>
              <a:t>Outcome2 /Deliverable2</a:t>
            </a:r>
          </a:p>
          <a:p>
            <a:pPr marL="180975" lvl="1">
              <a:buFontTx/>
              <a:buChar char="-"/>
            </a:pPr>
            <a:r>
              <a:rPr lang="fi-FI" sz="1050" dirty="0"/>
              <a:t>Outcome3 /Deliverable3</a:t>
            </a:r>
          </a:p>
          <a:p>
            <a:r>
              <a:rPr lang="fi-FI" sz="1100" dirty="0" smtClean="0"/>
              <a:t>…</a:t>
            </a:r>
          </a:p>
          <a:p>
            <a:r>
              <a:rPr lang="fi-FI" sz="1100" b="1" dirty="0" smtClean="0"/>
              <a:t>- MULTIPLIER </a:t>
            </a:r>
            <a:r>
              <a:rPr lang="fi-FI" sz="1100" b="1" dirty="0" err="1"/>
              <a:t>Pilot</a:t>
            </a:r>
            <a:r>
              <a:rPr lang="fi-FI" sz="1100" b="1" dirty="0"/>
              <a:t> </a:t>
            </a:r>
            <a:r>
              <a:rPr lang="fi-FI" sz="1100" b="1" dirty="0" err="1"/>
              <a:t>Landsc</a:t>
            </a:r>
            <a:r>
              <a:rPr lang="fi-FI" sz="1100" b="1" dirty="0"/>
              <a:t>. 2</a:t>
            </a:r>
          </a:p>
          <a:p>
            <a:r>
              <a:rPr lang="fi-FI" sz="1100" dirty="0" smtClean="0"/>
              <a:t>…</a:t>
            </a:r>
          </a:p>
          <a:p>
            <a:r>
              <a:rPr lang="fi-FI" sz="1100" dirty="0" smtClean="0"/>
              <a:t> - </a:t>
            </a:r>
            <a:r>
              <a:rPr lang="fi-FI" sz="1100" b="1" dirty="0" smtClean="0"/>
              <a:t>MULTIPLIER </a:t>
            </a:r>
            <a:r>
              <a:rPr lang="fi-FI" sz="1100" b="1" dirty="0" err="1"/>
              <a:t>Pilot</a:t>
            </a:r>
            <a:r>
              <a:rPr lang="fi-FI" sz="1100" b="1" dirty="0"/>
              <a:t> </a:t>
            </a:r>
            <a:r>
              <a:rPr lang="fi-FI" sz="1100" b="1" dirty="0" err="1"/>
              <a:t>Landsc</a:t>
            </a:r>
            <a:r>
              <a:rPr lang="fi-FI" sz="1100" b="1" dirty="0"/>
              <a:t>. </a:t>
            </a:r>
            <a:r>
              <a:rPr lang="fi-FI" sz="1100" b="1" dirty="0" smtClean="0"/>
              <a:t>3</a:t>
            </a:r>
            <a:endParaRPr lang="fi-FI" sz="1100" b="1" dirty="0"/>
          </a:p>
        </p:txBody>
      </p:sp>
      <p:sp>
        <p:nvSpPr>
          <p:cNvPr id="129" name="Rectangle 128"/>
          <p:cNvSpPr/>
          <p:nvPr/>
        </p:nvSpPr>
        <p:spPr>
          <a:xfrm>
            <a:off x="6227043" y="1653584"/>
            <a:ext cx="1800000" cy="4712679"/>
          </a:xfrm>
          <a:prstGeom prst="rect">
            <a:avLst/>
          </a:prstGeom>
          <a:solidFill>
            <a:srgbClr val="E7E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0" name="TextBox 129"/>
          <p:cNvSpPr txBox="1"/>
          <p:nvPr/>
        </p:nvSpPr>
        <p:spPr>
          <a:xfrm>
            <a:off x="6265608" y="1663634"/>
            <a:ext cx="1800000" cy="4539704"/>
          </a:xfrm>
          <a:prstGeom prst="rect">
            <a:avLst/>
          </a:prstGeom>
          <a:noFill/>
          <a:ln>
            <a:noFill/>
          </a:ln>
        </p:spPr>
        <p:txBody>
          <a:bodyPr wrap="square" lIns="36000" rIns="36000" rtlCol="0">
            <a:spAutoFit/>
          </a:bodyPr>
          <a:lstStyle/>
          <a:p>
            <a:r>
              <a:rPr lang="fi-FI" sz="1100" b="1" dirty="0" smtClean="0"/>
              <a:t>- GENERAL DESCRIPTION</a:t>
            </a:r>
          </a:p>
          <a:p>
            <a:r>
              <a:rPr lang="fi-FI" sz="1100" b="1" dirty="0" smtClean="0"/>
              <a:t>- PARTNERS &amp; 3rd PARTIES</a:t>
            </a:r>
          </a:p>
          <a:p>
            <a:r>
              <a:rPr lang="fi-FI" sz="1100" b="1" dirty="0" smtClean="0"/>
              <a:t>- CONTACT (</a:t>
            </a:r>
            <a:r>
              <a:rPr lang="fi-FI" sz="1100" b="1" dirty="0" err="1" smtClean="0"/>
              <a:t>Coordinator</a:t>
            </a:r>
            <a:r>
              <a:rPr lang="fi-FI" sz="1100" b="1" dirty="0" smtClean="0"/>
              <a:t>)</a:t>
            </a:r>
          </a:p>
          <a:p>
            <a:endParaRPr lang="fi-FI" sz="1100" dirty="0"/>
          </a:p>
          <a:p>
            <a:r>
              <a:rPr lang="fi-FI" sz="1100" b="1" dirty="0" smtClean="0"/>
              <a:t>- LEADING </a:t>
            </a:r>
            <a:r>
              <a:rPr lang="fi-FI" sz="1100" b="1" dirty="0" err="1" smtClean="0"/>
              <a:t>Pilot</a:t>
            </a:r>
            <a:r>
              <a:rPr lang="fi-FI" sz="1100" b="1" dirty="0" smtClean="0"/>
              <a:t> </a:t>
            </a:r>
            <a:r>
              <a:rPr lang="fi-FI" sz="1100" b="1" dirty="0" err="1" smtClean="0"/>
              <a:t>Landscape</a:t>
            </a:r>
            <a:endParaRPr lang="fi-FI" sz="1100" b="1" dirty="0" smtClean="0"/>
          </a:p>
          <a:p>
            <a:pPr marL="171450" indent="-171450">
              <a:buFontTx/>
              <a:buChar char="-"/>
            </a:pPr>
            <a:r>
              <a:rPr lang="fi-FI" sz="1050" dirty="0" smtClean="0"/>
              <a:t>General </a:t>
            </a:r>
            <a:r>
              <a:rPr lang="fi-FI" sz="1050" dirty="0" err="1" smtClean="0"/>
              <a:t>Description</a:t>
            </a:r>
            <a:endParaRPr lang="fi-FI" sz="1050" dirty="0" smtClean="0"/>
          </a:p>
          <a:p>
            <a:pPr marL="171450" indent="-171450">
              <a:buFontTx/>
              <a:buChar char="-"/>
            </a:pPr>
            <a:r>
              <a:rPr lang="fi-FI" sz="1050" dirty="0" err="1" smtClean="0"/>
              <a:t>Map</a:t>
            </a:r>
            <a:r>
              <a:rPr lang="fi-FI" sz="1050" dirty="0" smtClean="0"/>
              <a:t> and </a:t>
            </a:r>
            <a:r>
              <a:rPr lang="fi-FI" sz="1050" dirty="0" err="1" smtClean="0"/>
              <a:t>pictures</a:t>
            </a:r>
            <a:endParaRPr lang="fi-FI" sz="1050" dirty="0" smtClean="0"/>
          </a:p>
          <a:p>
            <a:pPr marL="171450" indent="-171450">
              <a:buFontTx/>
              <a:buChar char="-"/>
            </a:pPr>
            <a:r>
              <a:rPr lang="fi-FI" sz="1050" dirty="0" err="1" smtClean="0"/>
              <a:t>Consortium</a:t>
            </a:r>
            <a:r>
              <a:rPr lang="fi-FI" sz="1050" dirty="0" smtClean="0"/>
              <a:t> </a:t>
            </a:r>
            <a:r>
              <a:rPr lang="fi-FI" sz="1050" dirty="0" err="1" smtClean="0"/>
              <a:t>Members</a:t>
            </a:r>
            <a:r>
              <a:rPr lang="fi-FI" sz="1050" dirty="0" smtClean="0"/>
              <a:t> (logos, </a:t>
            </a:r>
            <a:r>
              <a:rPr lang="fi-FI" sz="1050" dirty="0" err="1" smtClean="0"/>
              <a:t>links</a:t>
            </a:r>
            <a:r>
              <a:rPr lang="fi-FI" sz="1050" dirty="0" smtClean="0"/>
              <a:t> and </a:t>
            </a:r>
            <a:r>
              <a:rPr lang="fi-FI" sz="1050" dirty="0" err="1" smtClean="0"/>
              <a:t>contacts</a:t>
            </a:r>
            <a:r>
              <a:rPr lang="fi-FI" sz="1050" dirty="0" smtClean="0"/>
              <a:t>)</a:t>
            </a:r>
          </a:p>
          <a:p>
            <a:pPr marL="171450" indent="-171450">
              <a:buFontTx/>
              <a:buChar char="-"/>
            </a:pPr>
            <a:r>
              <a:rPr lang="fi-FI" sz="1050" dirty="0" smtClean="0"/>
              <a:t>RESULTS:</a:t>
            </a:r>
          </a:p>
          <a:p>
            <a:pPr marL="180975" lvl="1">
              <a:buFontTx/>
              <a:buChar char="-"/>
            </a:pPr>
            <a:r>
              <a:rPr lang="fi-FI" sz="1050" dirty="0" smtClean="0"/>
              <a:t>Outcome1 /Deliverable1</a:t>
            </a:r>
          </a:p>
          <a:p>
            <a:pPr marL="180975" lvl="1">
              <a:buFontTx/>
              <a:buChar char="-"/>
            </a:pPr>
            <a:r>
              <a:rPr lang="fi-FI" sz="1050" dirty="0"/>
              <a:t>Outcome2 /Deliverable2</a:t>
            </a:r>
          </a:p>
          <a:p>
            <a:pPr marL="180975" lvl="1">
              <a:buFontTx/>
              <a:buChar char="-"/>
            </a:pPr>
            <a:r>
              <a:rPr lang="fi-FI" sz="1050" dirty="0" smtClean="0"/>
              <a:t>Outcome3 </a:t>
            </a:r>
            <a:r>
              <a:rPr lang="fi-FI" sz="1050" dirty="0"/>
              <a:t>/</a:t>
            </a:r>
            <a:r>
              <a:rPr lang="fi-FI" sz="1050" dirty="0" smtClean="0"/>
              <a:t>Deliverable3</a:t>
            </a:r>
            <a:endParaRPr lang="fi-FI" sz="1050" dirty="0"/>
          </a:p>
          <a:p>
            <a:endParaRPr lang="fi-FI" sz="1100" b="1" dirty="0" smtClean="0"/>
          </a:p>
          <a:p>
            <a:r>
              <a:rPr lang="fi-FI" sz="1100" b="1" dirty="0" smtClean="0"/>
              <a:t>- MULTIPLIER </a:t>
            </a:r>
            <a:r>
              <a:rPr lang="fi-FI" sz="1100" b="1" dirty="0" err="1" smtClean="0"/>
              <a:t>Pilot</a:t>
            </a:r>
            <a:r>
              <a:rPr lang="fi-FI" sz="1100" b="1" dirty="0" smtClean="0"/>
              <a:t> </a:t>
            </a:r>
            <a:r>
              <a:rPr lang="fi-FI" sz="1100" b="1" dirty="0" err="1" smtClean="0"/>
              <a:t>Landsc</a:t>
            </a:r>
            <a:r>
              <a:rPr lang="fi-FI" sz="1100" b="1" dirty="0" smtClean="0"/>
              <a:t>. 1</a:t>
            </a:r>
          </a:p>
          <a:p>
            <a:pPr marL="171450" indent="-171450">
              <a:buFontTx/>
              <a:buChar char="-"/>
            </a:pPr>
            <a:r>
              <a:rPr lang="fi-FI" sz="1050" dirty="0" smtClean="0"/>
              <a:t>General </a:t>
            </a:r>
            <a:r>
              <a:rPr lang="fi-FI" sz="1050" dirty="0" err="1" smtClean="0"/>
              <a:t>Description</a:t>
            </a:r>
            <a:endParaRPr lang="fi-FI" sz="1050" dirty="0" smtClean="0"/>
          </a:p>
          <a:p>
            <a:pPr marL="171450" indent="-171450">
              <a:buFontTx/>
              <a:buChar char="-"/>
            </a:pPr>
            <a:r>
              <a:rPr lang="fi-FI" sz="1050" dirty="0" err="1" smtClean="0"/>
              <a:t>Map</a:t>
            </a:r>
            <a:r>
              <a:rPr lang="fi-FI" sz="1050" dirty="0" smtClean="0"/>
              <a:t> </a:t>
            </a:r>
            <a:r>
              <a:rPr lang="fi-FI" sz="1050" dirty="0"/>
              <a:t>and </a:t>
            </a:r>
            <a:r>
              <a:rPr lang="fi-FI" sz="1050" dirty="0" err="1"/>
              <a:t>pictures</a:t>
            </a:r>
            <a:endParaRPr lang="fi-FI" sz="1050" dirty="0"/>
          </a:p>
          <a:p>
            <a:pPr marL="171450" indent="-171450">
              <a:buFontTx/>
              <a:buChar char="-"/>
            </a:pPr>
            <a:r>
              <a:rPr lang="fi-FI" sz="1050" dirty="0" err="1"/>
              <a:t>Consortium</a:t>
            </a:r>
            <a:r>
              <a:rPr lang="fi-FI" sz="1050" dirty="0"/>
              <a:t> </a:t>
            </a:r>
            <a:r>
              <a:rPr lang="fi-FI" sz="1050" dirty="0" err="1"/>
              <a:t>Members</a:t>
            </a:r>
            <a:r>
              <a:rPr lang="fi-FI" sz="1050" dirty="0"/>
              <a:t> (logos, </a:t>
            </a:r>
            <a:r>
              <a:rPr lang="fi-FI" sz="1050" dirty="0" err="1"/>
              <a:t>links</a:t>
            </a:r>
            <a:r>
              <a:rPr lang="fi-FI" sz="1050" dirty="0"/>
              <a:t> and </a:t>
            </a:r>
            <a:r>
              <a:rPr lang="fi-FI" sz="1050" dirty="0" err="1"/>
              <a:t>contacts</a:t>
            </a:r>
            <a:r>
              <a:rPr lang="fi-FI" sz="1050" dirty="0"/>
              <a:t>)</a:t>
            </a:r>
          </a:p>
          <a:p>
            <a:pPr marL="171450" indent="-171450">
              <a:buFontTx/>
              <a:buChar char="-"/>
            </a:pPr>
            <a:r>
              <a:rPr lang="fi-FI" sz="1050" dirty="0"/>
              <a:t>RESULTS:</a:t>
            </a:r>
          </a:p>
          <a:p>
            <a:pPr marL="180975" lvl="1">
              <a:buFontTx/>
              <a:buChar char="-"/>
            </a:pPr>
            <a:r>
              <a:rPr lang="fi-FI" sz="1050" dirty="0"/>
              <a:t>Outcome1 /Deliverable1</a:t>
            </a:r>
          </a:p>
          <a:p>
            <a:pPr marL="180975" lvl="1">
              <a:buFontTx/>
              <a:buChar char="-"/>
            </a:pPr>
            <a:r>
              <a:rPr lang="fi-FI" sz="1050" dirty="0"/>
              <a:t>Outcome2 /Deliverable2</a:t>
            </a:r>
          </a:p>
          <a:p>
            <a:pPr marL="180975" lvl="1">
              <a:buFontTx/>
              <a:buChar char="-"/>
            </a:pPr>
            <a:r>
              <a:rPr lang="fi-FI" sz="1050" dirty="0"/>
              <a:t>Outcome3 /Deliverable3</a:t>
            </a:r>
          </a:p>
          <a:p>
            <a:r>
              <a:rPr lang="fi-FI" sz="1100" dirty="0" smtClean="0"/>
              <a:t>…</a:t>
            </a:r>
          </a:p>
          <a:p>
            <a:r>
              <a:rPr lang="fi-FI" sz="1100" b="1" dirty="0" smtClean="0"/>
              <a:t>- MULTIPLIER </a:t>
            </a:r>
            <a:r>
              <a:rPr lang="fi-FI" sz="1100" b="1" dirty="0" err="1"/>
              <a:t>Pilot</a:t>
            </a:r>
            <a:r>
              <a:rPr lang="fi-FI" sz="1100" b="1" dirty="0"/>
              <a:t> </a:t>
            </a:r>
            <a:r>
              <a:rPr lang="fi-FI" sz="1100" b="1" dirty="0" err="1"/>
              <a:t>Landsc</a:t>
            </a:r>
            <a:r>
              <a:rPr lang="fi-FI" sz="1100" b="1" dirty="0"/>
              <a:t>. 2</a:t>
            </a:r>
          </a:p>
          <a:p>
            <a:r>
              <a:rPr lang="fi-FI" sz="1100" dirty="0" smtClean="0"/>
              <a:t>…</a:t>
            </a:r>
          </a:p>
          <a:p>
            <a:r>
              <a:rPr lang="fi-FI" sz="1100" dirty="0" smtClean="0"/>
              <a:t> - </a:t>
            </a:r>
            <a:r>
              <a:rPr lang="fi-FI" sz="1100" b="1" dirty="0" smtClean="0"/>
              <a:t>MULTIPLIER </a:t>
            </a:r>
            <a:r>
              <a:rPr lang="fi-FI" sz="1100" b="1" dirty="0" err="1"/>
              <a:t>Pilot</a:t>
            </a:r>
            <a:r>
              <a:rPr lang="fi-FI" sz="1100" b="1" dirty="0"/>
              <a:t> </a:t>
            </a:r>
            <a:r>
              <a:rPr lang="fi-FI" sz="1100" b="1" dirty="0" err="1"/>
              <a:t>Landsc</a:t>
            </a:r>
            <a:r>
              <a:rPr lang="fi-FI" sz="1100" b="1" dirty="0"/>
              <a:t>. </a:t>
            </a:r>
            <a:r>
              <a:rPr lang="fi-FI" sz="1100" b="1" dirty="0" smtClean="0"/>
              <a:t>3</a:t>
            </a:r>
            <a:endParaRPr lang="fi-FI" sz="1100" b="1" dirty="0"/>
          </a:p>
        </p:txBody>
      </p:sp>
      <p:sp>
        <p:nvSpPr>
          <p:cNvPr id="132" name="Rectangle 131"/>
          <p:cNvSpPr/>
          <p:nvPr/>
        </p:nvSpPr>
        <p:spPr>
          <a:xfrm>
            <a:off x="8196651" y="1653584"/>
            <a:ext cx="1800000" cy="4712679"/>
          </a:xfrm>
          <a:prstGeom prst="rect">
            <a:avLst/>
          </a:prstGeom>
          <a:solidFill>
            <a:srgbClr val="F1E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3" name="TextBox 132"/>
          <p:cNvSpPr txBox="1"/>
          <p:nvPr/>
        </p:nvSpPr>
        <p:spPr>
          <a:xfrm>
            <a:off x="8235216" y="1663634"/>
            <a:ext cx="1800000" cy="4539704"/>
          </a:xfrm>
          <a:prstGeom prst="rect">
            <a:avLst/>
          </a:prstGeom>
          <a:noFill/>
          <a:ln>
            <a:noFill/>
          </a:ln>
        </p:spPr>
        <p:txBody>
          <a:bodyPr wrap="square" lIns="36000" rIns="36000" rtlCol="0">
            <a:spAutoFit/>
          </a:bodyPr>
          <a:lstStyle/>
          <a:p>
            <a:r>
              <a:rPr lang="fi-FI" sz="1100" b="1" dirty="0" smtClean="0"/>
              <a:t>- GENERAL DESCRIPTION</a:t>
            </a:r>
          </a:p>
          <a:p>
            <a:r>
              <a:rPr lang="fi-FI" sz="1100" b="1" dirty="0" smtClean="0"/>
              <a:t>- PARTNERS &amp; 3rd PARTIES</a:t>
            </a:r>
          </a:p>
          <a:p>
            <a:r>
              <a:rPr lang="fi-FI" sz="1100" b="1" dirty="0" smtClean="0"/>
              <a:t>- CONTACT (</a:t>
            </a:r>
            <a:r>
              <a:rPr lang="fi-FI" sz="1100" b="1" dirty="0" err="1" smtClean="0"/>
              <a:t>Coordinator</a:t>
            </a:r>
            <a:r>
              <a:rPr lang="fi-FI" sz="1100" b="1" dirty="0" smtClean="0"/>
              <a:t>)</a:t>
            </a:r>
          </a:p>
          <a:p>
            <a:endParaRPr lang="fi-FI" sz="1100" dirty="0"/>
          </a:p>
          <a:p>
            <a:r>
              <a:rPr lang="fi-FI" sz="1100" b="1" dirty="0" smtClean="0"/>
              <a:t>- LEADING </a:t>
            </a:r>
            <a:r>
              <a:rPr lang="fi-FI" sz="1100" b="1" dirty="0" err="1" smtClean="0"/>
              <a:t>Pilot</a:t>
            </a:r>
            <a:r>
              <a:rPr lang="fi-FI" sz="1100" b="1" dirty="0" smtClean="0"/>
              <a:t> </a:t>
            </a:r>
            <a:r>
              <a:rPr lang="fi-FI" sz="1100" b="1" dirty="0" err="1" smtClean="0"/>
              <a:t>Landscape</a:t>
            </a:r>
            <a:endParaRPr lang="fi-FI" sz="1100" b="1" dirty="0" smtClean="0"/>
          </a:p>
          <a:p>
            <a:pPr marL="171450" indent="-171450">
              <a:buFontTx/>
              <a:buChar char="-"/>
            </a:pPr>
            <a:r>
              <a:rPr lang="fi-FI" sz="1050" dirty="0" smtClean="0"/>
              <a:t>General </a:t>
            </a:r>
            <a:r>
              <a:rPr lang="fi-FI" sz="1050" dirty="0" err="1" smtClean="0"/>
              <a:t>Description</a:t>
            </a:r>
            <a:endParaRPr lang="fi-FI" sz="1050" dirty="0" smtClean="0"/>
          </a:p>
          <a:p>
            <a:pPr marL="171450" indent="-171450">
              <a:buFontTx/>
              <a:buChar char="-"/>
            </a:pPr>
            <a:r>
              <a:rPr lang="fi-FI" sz="1050" dirty="0" err="1" smtClean="0"/>
              <a:t>Map</a:t>
            </a:r>
            <a:r>
              <a:rPr lang="fi-FI" sz="1050" dirty="0" smtClean="0"/>
              <a:t> and </a:t>
            </a:r>
            <a:r>
              <a:rPr lang="fi-FI" sz="1050" dirty="0" err="1" smtClean="0"/>
              <a:t>pictures</a:t>
            </a:r>
            <a:endParaRPr lang="fi-FI" sz="1050" dirty="0" smtClean="0"/>
          </a:p>
          <a:p>
            <a:pPr marL="171450" indent="-171450">
              <a:buFontTx/>
              <a:buChar char="-"/>
            </a:pPr>
            <a:r>
              <a:rPr lang="fi-FI" sz="1050" dirty="0" err="1" smtClean="0"/>
              <a:t>Consortium</a:t>
            </a:r>
            <a:r>
              <a:rPr lang="fi-FI" sz="1050" dirty="0" smtClean="0"/>
              <a:t> </a:t>
            </a:r>
            <a:r>
              <a:rPr lang="fi-FI" sz="1050" dirty="0" err="1" smtClean="0"/>
              <a:t>Members</a:t>
            </a:r>
            <a:r>
              <a:rPr lang="fi-FI" sz="1050" dirty="0" smtClean="0"/>
              <a:t> (logos, </a:t>
            </a:r>
            <a:r>
              <a:rPr lang="fi-FI" sz="1050" dirty="0" err="1" smtClean="0"/>
              <a:t>links</a:t>
            </a:r>
            <a:r>
              <a:rPr lang="fi-FI" sz="1050" dirty="0" smtClean="0"/>
              <a:t> and </a:t>
            </a:r>
            <a:r>
              <a:rPr lang="fi-FI" sz="1050" dirty="0" err="1" smtClean="0"/>
              <a:t>contacts</a:t>
            </a:r>
            <a:r>
              <a:rPr lang="fi-FI" sz="1050" dirty="0" smtClean="0"/>
              <a:t>)</a:t>
            </a:r>
          </a:p>
          <a:p>
            <a:pPr marL="171450" indent="-171450">
              <a:buFontTx/>
              <a:buChar char="-"/>
            </a:pPr>
            <a:r>
              <a:rPr lang="fi-FI" sz="1050" dirty="0" smtClean="0"/>
              <a:t>RESULTS:</a:t>
            </a:r>
          </a:p>
          <a:p>
            <a:pPr marL="180975" lvl="1">
              <a:buFontTx/>
              <a:buChar char="-"/>
            </a:pPr>
            <a:r>
              <a:rPr lang="fi-FI" sz="1050" dirty="0" smtClean="0"/>
              <a:t>Outcome1 /Deliverable1</a:t>
            </a:r>
          </a:p>
          <a:p>
            <a:pPr marL="180975" lvl="1">
              <a:buFontTx/>
              <a:buChar char="-"/>
            </a:pPr>
            <a:r>
              <a:rPr lang="fi-FI" sz="1050" dirty="0"/>
              <a:t>Outcome2 /Deliverable2</a:t>
            </a:r>
          </a:p>
          <a:p>
            <a:pPr marL="180975" lvl="1">
              <a:buFontTx/>
              <a:buChar char="-"/>
            </a:pPr>
            <a:r>
              <a:rPr lang="fi-FI" sz="1050" dirty="0" smtClean="0"/>
              <a:t>Outcome3 </a:t>
            </a:r>
            <a:r>
              <a:rPr lang="fi-FI" sz="1050" dirty="0"/>
              <a:t>/</a:t>
            </a:r>
            <a:r>
              <a:rPr lang="fi-FI" sz="1050" dirty="0" smtClean="0"/>
              <a:t>Deliverable3</a:t>
            </a:r>
            <a:endParaRPr lang="fi-FI" sz="1050" dirty="0"/>
          </a:p>
          <a:p>
            <a:endParaRPr lang="fi-FI" sz="1100" b="1" dirty="0" smtClean="0"/>
          </a:p>
          <a:p>
            <a:r>
              <a:rPr lang="fi-FI" sz="1100" b="1" dirty="0" smtClean="0"/>
              <a:t>- MULTIPLIER </a:t>
            </a:r>
            <a:r>
              <a:rPr lang="fi-FI" sz="1100" b="1" dirty="0" err="1" smtClean="0"/>
              <a:t>Pilot</a:t>
            </a:r>
            <a:r>
              <a:rPr lang="fi-FI" sz="1100" b="1" dirty="0" smtClean="0"/>
              <a:t> </a:t>
            </a:r>
            <a:r>
              <a:rPr lang="fi-FI" sz="1100" b="1" dirty="0" err="1" smtClean="0"/>
              <a:t>Landsc</a:t>
            </a:r>
            <a:r>
              <a:rPr lang="fi-FI" sz="1100" b="1" dirty="0" smtClean="0"/>
              <a:t>. 1</a:t>
            </a:r>
          </a:p>
          <a:p>
            <a:pPr marL="171450" indent="-171450">
              <a:buFontTx/>
              <a:buChar char="-"/>
            </a:pPr>
            <a:r>
              <a:rPr lang="fi-FI" sz="1050" dirty="0" smtClean="0"/>
              <a:t>General </a:t>
            </a:r>
            <a:r>
              <a:rPr lang="fi-FI" sz="1050" dirty="0" err="1" smtClean="0"/>
              <a:t>Description</a:t>
            </a:r>
            <a:endParaRPr lang="fi-FI" sz="1050" dirty="0" smtClean="0"/>
          </a:p>
          <a:p>
            <a:pPr marL="171450" indent="-171450">
              <a:buFontTx/>
              <a:buChar char="-"/>
            </a:pPr>
            <a:r>
              <a:rPr lang="fi-FI" sz="1050" dirty="0" err="1" smtClean="0"/>
              <a:t>Map</a:t>
            </a:r>
            <a:r>
              <a:rPr lang="fi-FI" sz="1050" dirty="0" smtClean="0"/>
              <a:t> </a:t>
            </a:r>
            <a:r>
              <a:rPr lang="fi-FI" sz="1050" dirty="0"/>
              <a:t>and </a:t>
            </a:r>
            <a:r>
              <a:rPr lang="fi-FI" sz="1050" dirty="0" err="1"/>
              <a:t>pictures</a:t>
            </a:r>
            <a:endParaRPr lang="fi-FI" sz="1050" dirty="0"/>
          </a:p>
          <a:p>
            <a:pPr marL="171450" indent="-171450">
              <a:buFontTx/>
              <a:buChar char="-"/>
            </a:pPr>
            <a:r>
              <a:rPr lang="fi-FI" sz="1050" dirty="0" err="1"/>
              <a:t>Consortium</a:t>
            </a:r>
            <a:r>
              <a:rPr lang="fi-FI" sz="1050" dirty="0"/>
              <a:t> </a:t>
            </a:r>
            <a:r>
              <a:rPr lang="fi-FI" sz="1050" dirty="0" err="1"/>
              <a:t>Members</a:t>
            </a:r>
            <a:r>
              <a:rPr lang="fi-FI" sz="1050" dirty="0"/>
              <a:t> (logos, </a:t>
            </a:r>
            <a:r>
              <a:rPr lang="fi-FI" sz="1050" dirty="0" err="1"/>
              <a:t>links</a:t>
            </a:r>
            <a:r>
              <a:rPr lang="fi-FI" sz="1050" dirty="0"/>
              <a:t> and </a:t>
            </a:r>
            <a:r>
              <a:rPr lang="fi-FI" sz="1050" dirty="0" err="1"/>
              <a:t>contacts</a:t>
            </a:r>
            <a:r>
              <a:rPr lang="fi-FI" sz="1050" dirty="0"/>
              <a:t>)</a:t>
            </a:r>
          </a:p>
          <a:p>
            <a:pPr marL="171450" indent="-171450">
              <a:buFontTx/>
              <a:buChar char="-"/>
            </a:pPr>
            <a:r>
              <a:rPr lang="fi-FI" sz="1050" dirty="0"/>
              <a:t>RESULTS:</a:t>
            </a:r>
          </a:p>
          <a:p>
            <a:pPr marL="180975" lvl="1">
              <a:buFontTx/>
              <a:buChar char="-"/>
            </a:pPr>
            <a:r>
              <a:rPr lang="fi-FI" sz="1050" dirty="0"/>
              <a:t>Outcome1 /Deliverable1</a:t>
            </a:r>
          </a:p>
          <a:p>
            <a:pPr marL="180975" lvl="1">
              <a:buFontTx/>
              <a:buChar char="-"/>
            </a:pPr>
            <a:r>
              <a:rPr lang="fi-FI" sz="1050" dirty="0"/>
              <a:t>Outcome2 /Deliverable2</a:t>
            </a:r>
          </a:p>
          <a:p>
            <a:pPr marL="180975" lvl="1">
              <a:buFontTx/>
              <a:buChar char="-"/>
            </a:pPr>
            <a:r>
              <a:rPr lang="fi-FI" sz="1050" dirty="0"/>
              <a:t>Outcome3 /Deliverable3</a:t>
            </a:r>
          </a:p>
          <a:p>
            <a:r>
              <a:rPr lang="fi-FI" sz="1100" dirty="0" smtClean="0"/>
              <a:t>…</a:t>
            </a:r>
          </a:p>
          <a:p>
            <a:r>
              <a:rPr lang="fi-FI" sz="1100" b="1" dirty="0" smtClean="0"/>
              <a:t>- MULTIPLIER </a:t>
            </a:r>
            <a:r>
              <a:rPr lang="fi-FI" sz="1100" b="1" dirty="0" err="1"/>
              <a:t>Pilot</a:t>
            </a:r>
            <a:r>
              <a:rPr lang="fi-FI" sz="1100" b="1" dirty="0"/>
              <a:t> </a:t>
            </a:r>
            <a:r>
              <a:rPr lang="fi-FI" sz="1100" b="1" dirty="0" err="1"/>
              <a:t>Landsc</a:t>
            </a:r>
            <a:r>
              <a:rPr lang="fi-FI" sz="1100" b="1" dirty="0"/>
              <a:t>. 2</a:t>
            </a:r>
          </a:p>
          <a:p>
            <a:r>
              <a:rPr lang="fi-FI" sz="1100" dirty="0" smtClean="0"/>
              <a:t>…</a:t>
            </a:r>
          </a:p>
          <a:p>
            <a:r>
              <a:rPr lang="fi-FI" sz="1100" dirty="0" smtClean="0"/>
              <a:t> - </a:t>
            </a:r>
            <a:r>
              <a:rPr lang="fi-FI" sz="1100" b="1" dirty="0" smtClean="0"/>
              <a:t>MULTIPLIER </a:t>
            </a:r>
            <a:r>
              <a:rPr lang="fi-FI" sz="1100" b="1" dirty="0" err="1"/>
              <a:t>Pilot</a:t>
            </a:r>
            <a:r>
              <a:rPr lang="fi-FI" sz="1100" b="1" dirty="0"/>
              <a:t> </a:t>
            </a:r>
            <a:r>
              <a:rPr lang="fi-FI" sz="1100" b="1" dirty="0" err="1"/>
              <a:t>Landsc</a:t>
            </a:r>
            <a:r>
              <a:rPr lang="fi-FI" sz="1100" b="1" dirty="0"/>
              <a:t>. </a:t>
            </a:r>
            <a:r>
              <a:rPr lang="fi-FI" sz="1100" b="1" dirty="0" smtClean="0"/>
              <a:t>3</a:t>
            </a:r>
            <a:endParaRPr lang="fi-FI" sz="1100" b="1" dirty="0"/>
          </a:p>
        </p:txBody>
      </p:sp>
      <p:sp>
        <p:nvSpPr>
          <p:cNvPr id="134" name="TextBox 133"/>
          <p:cNvSpPr txBox="1"/>
          <p:nvPr/>
        </p:nvSpPr>
        <p:spPr>
          <a:xfrm>
            <a:off x="10170086" y="1647928"/>
            <a:ext cx="1787648" cy="4893647"/>
          </a:xfrm>
          <a:prstGeom prst="rect">
            <a:avLst/>
          </a:prstGeom>
          <a:noFill/>
          <a:ln>
            <a:noFill/>
          </a:ln>
        </p:spPr>
        <p:txBody>
          <a:bodyPr wrap="square" lIns="36000" rIns="36000" rtlCol="0">
            <a:spAutoFit/>
          </a:bodyPr>
          <a:lstStyle/>
          <a:p>
            <a:r>
              <a:rPr lang="fi-FI" sz="1200" b="1" dirty="0" smtClean="0"/>
              <a:t>PARTIAL DELIVERABLES:</a:t>
            </a:r>
          </a:p>
          <a:p>
            <a:pPr marL="171450" indent="-171450">
              <a:buFontTx/>
              <a:buChar char="-"/>
            </a:pPr>
            <a:r>
              <a:rPr lang="el-GR" sz="1200" b="1" dirty="0" smtClean="0">
                <a:latin typeface="GreekS" panose="00000400000000000000" pitchFamily="2" charset="0"/>
                <a:cs typeface="GreekS" panose="00000400000000000000" pitchFamily="2" charset="0"/>
              </a:rPr>
              <a:t>Σ</a:t>
            </a:r>
            <a:r>
              <a:rPr lang="fi-FI" sz="1200" b="1" dirty="0" smtClean="0"/>
              <a:t> </a:t>
            </a:r>
            <a:r>
              <a:rPr lang="fi-FI" sz="1200" dirty="0" smtClean="0"/>
              <a:t>Deliverables1</a:t>
            </a:r>
          </a:p>
          <a:p>
            <a:pPr marL="171450" indent="-171450">
              <a:buFontTx/>
              <a:buChar char="-"/>
            </a:pPr>
            <a:r>
              <a:rPr lang="el-GR" sz="1200" b="1" dirty="0">
                <a:latin typeface="GreekS" panose="00000400000000000000" pitchFamily="2" charset="0"/>
                <a:cs typeface="GreekS" panose="00000400000000000000" pitchFamily="2" charset="0"/>
              </a:rPr>
              <a:t>Σ</a:t>
            </a:r>
            <a:r>
              <a:rPr lang="fi-FI" sz="1200" b="1" dirty="0"/>
              <a:t> </a:t>
            </a:r>
            <a:r>
              <a:rPr lang="fi-FI" sz="1200" dirty="0" smtClean="0"/>
              <a:t>Deliverables2</a:t>
            </a:r>
          </a:p>
          <a:p>
            <a:pPr marL="171450" indent="-171450">
              <a:buFontTx/>
              <a:buChar char="-"/>
            </a:pPr>
            <a:r>
              <a:rPr lang="el-GR" sz="1200" b="1" dirty="0">
                <a:latin typeface="GreekS" panose="00000400000000000000" pitchFamily="2" charset="0"/>
                <a:cs typeface="GreekS" panose="00000400000000000000" pitchFamily="2" charset="0"/>
              </a:rPr>
              <a:t>Σ</a:t>
            </a:r>
            <a:r>
              <a:rPr lang="fi-FI" sz="1200" b="1" dirty="0"/>
              <a:t> </a:t>
            </a:r>
            <a:r>
              <a:rPr lang="fi-FI" sz="1200" dirty="0" smtClean="0"/>
              <a:t>Deliverables3</a:t>
            </a:r>
            <a:endParaRPr lang="fi-FI" sz="1200" dirty="0"/>
          </a:p>
          <a:p>
            <a:endParaRPr lang="fi-FI" sz="1200" dirty="0"/>
          </a:p>
          <a:p>
            <a:r>
              <a:rPr lang="fi-FI" sz="1200" b="1" dirty="0" smtClean="0"/>
              <a:t>SUMMARY of PARTIAL DELIVERABLES</a:t>
            </a:r>
          </a:p>
          <a:p>
            <a:endParaRPr lang="fi-FI" sz="1200" b="1" dirty="0"/>
          </a:p>
          <a:p>
            <a:r>
              <a:rPr lang="fi-FI" sz="1200" b="1" dirty="0" smtClean="0"/>
              <a:t>FINDINGS &amp; GUIDELINES</a:t>
            </a:r>
          </a:p>
          <a:p>
            <a:endParaRPr lang="fi-FI" sz="1200" b="1" dirty="0"/>
          </a:p>
          <a:p>
            <a:r>
              <a:rPr lang="fi-FI" sz="1200" b="1" dirty="0" smtClean="0"/>
              <a:t>DRAFT OF SCIENTIFIC ARTICLE 1</a:t>
            </a:r>
          </a:p>
          <a:p>
            <a:endParaRPr lang="fi-FI" sz="1200" b="1" dirty="0"/>
          </a:p>
          <a:p>
            <a:r>
              <a:rPr lang="fi-FI" sz="1200" b="1" dirty="0"/>
              <a:t>DRAFT OF SCIENTIFIC ARTICLE </a:t>
            </a:r>
            <a:r>
              <a:rPr lang="fi-FI" sz="1200" b="1" dirty="0" smtClean="0"/>
              <a:t>2</a:t>
            </a:r>
            <a:endParaRPr lang="fi-FI" sz="1200" b="1" dirty="0"/>
          </a:p>
          <a:p>
            <a:endParaRPr lang="fi-FI" sz="1200" b="1" dirty="0"/>
          </a:p>
          <a:p>
            <a:endParaRPr lang="fi-FI" sz="1200" b="1" dirty="0"/>
          </a:p>
          <a:p>
            <a:r>
              <a:rPr lang="fi-FI" sz="1200" b="1" dirty="0" smtClean="0"/>
              <a:t>LETTERS OF COMMITMENT FROM THE MEMBERS OF EACH CONSORTIUM</a:t>
            </a:r>
          </a:p>
          <a:p>
            <a:endParaRPr lang="fi-FI" sz="1200" b="1" dirty="0"/>
          </a:p>
          <a:p>
            <a:endParaRPr lang="fi-FI" sz="1200" b="1" dirty="0" smtClean="0"/>
          </a:p>
          <a:p>
            <a:endParaRPr lang="fi-FI" sz="1200" b="1" dirty="0" smtClean="0"/>
          </a:p>
          <a:p>
            <a:endParaRPr lang="fi-FI" sz="1200" dirty="0" smtClean="0"/>
          </a:p>
          <a:p>
            <a:endParaRPr lang="fi-FI" sz="1200"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313" y="97709"/>
            <a:ext cx="2475738" cy="521719"/>
          </a:xfrm>
          <a:prstGeom prst="rect">
            <a:avLst/>
          </a:prstGeom>
        </p:spPr>
      </p:pic>
      <p:pic>
        <p:nvPicPr>
          <p:cNvPr id="24" name="Picture 2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8887222" y="175337"/>
            <a:ext cx="444091" cy="444091"/>
          </a:xfrm>
          <a:prstGeom prst="rect">
            <a:avLst/>
          </a:prstGeom>
        </p:spPr>
      </p:pic>
    </p:spTree>
    <p:extLst>
      <p:ext uri="{BB962C8B-B14F-4D97-AF65-F5344CB8AC3E}">
        <p14:creationId xmlns:p14="http://schemas.microsoft.com/office/powerpoint/2010/main" val="1937742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2191</TotalTime>
  <Words>3525</Words>
  <Application>Microsoft Office PowerPoint</Application>
  <PresentationFormat>Widescreen</PresentationFormat>
  <Paragraphs>463</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Rounded MT Bold</vt:lpstr>
      <vt:lpstr>Calibri</vt:lpstr>
      <vt:lpstr>Calibri Light</vt:lpstr>
      <vt:lpstr>GreekS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Galan Juanjo</dc:creator>
  <cp:lastModifiedBy>Galan Juanjo</cp:lastModifiedBy>
  <cp:revision>178</cp:revision>
  <dcterms:created xsi:type="dcterms:W3CDTF">2018-10-20T08:30:33Z</dcterms:created>
  <dcterms:modified xsi:type="dcterms:W3CDTF">2019-02-22T12:22:06Z</dcterms:modified>
</cp:coreProperties>
</file>