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 smtClean="0"/>
              <a:t>TORNION KAUPUNKI </a:t>
            </a:r>
            <a:br>
              <a:rPr lang="fi-FI" sz="4000" dirty="0" smtClean="0"/>
            </a:br>
            <a:r>
              <a:rPr lang="fi-FI" sz="4000" dirty="0" smtClean="0"/>
              <a:t>NUORISOTOIMI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Toimintakertomus 2017</a:t>
            </a:r>
            <a:endParaRPr lang="fi-FI" sz="3200" dirty="0"/>
          </a:p>
        </p:txBody>
      </p:sp>
      <p:pic>
        <p:nvPicPr>
          <p:cNvPr id="2050" name="Picture 2" descr="HenkilÃ¶n TORNION NUORISOTOIM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18" y="4390860"/>
            <a:ext cx="2917138" cy="8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5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Nuorten kasvun tukeminen</a:t>
            </a:r>
            <a:br>
              <a:rPr lang="fi-FI" dirty="0"/>
            </a:br>
            <a:r>
              <a:rPr lang="fi-FI" sz="3200" dirty="0" smtClean="0"/>
              <a:t>Leiri-, retki- ja kesätoiminta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Leirit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Leirejä				4 kpl</a:t>
            </a:r>
          </a:p>
          <a:p>
            <a:r>
              <a:rPr lang="fi-FI" dirty="0" smtClean="0"/>
              <a:t>Osallistujia leireille 	104 nuorta</a:t>
            </a:r>
          </a:p>
          <a:p>
            <a:pPr>
              <a:buFontTx/>
              <a:buChar char="-"/>
            </a:pPr>
            <a:r>
              <a:rPr lang="fi-FI" sz="2000" dirty="0" smtClean="0"/>
              <a:t>Lumileiri</a:t>
            </a:r>
          </a:p>
          <a:p>
            <a:pPr>
              <a:buFontTx/>
              <a:buChar char="-"/>
            </a:pPr>
            <a:r>
              <a:rPr lang="fi-FI" sz="2000" dirty="0" smtClean="0"/>
              <a:t>Pelileiri Rovaniemellä</a:t>
            </a:r>
          </a:p>
          <a:p>
            <a:pPr>
              <a:buFontTx/>
              <a:buChar char="-"/>
            </a:pPr>
            <a:r>
              <a:rPr lang="fi-FI" sz="2000" dirty="0" smtClean="0"/>
              <a:t>Meri-Lapin Bändileiri Kemissä</a:t>
            </a:r>
          </a:p>
          <a:p>
            <a:pPr>
              <a:buFontTx/>
              <a:buChar char="-"/>
            </a:pPr>
            <a:r>
              <a:rPr lang="fi-FI" sz="2000" dirty="0" smtClean="0"/>
              <a:t>Meri-Lapin nuorten ennaltaehkäisevän päihdetyön leiri Ylitorniolla</a:t>
            </a:r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R</a:t>
            </a:r>
            <a:r>
              <a:rPr lang="fi-FI" dirty="0" smtClean="0"/>
              <a:t>etket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Retkiä 				9 kpl</a:t>
            </a:r>
          </a:p>
          <a:p>
            <a:r>
              <a:rPr lang="fi-FI" dirty="0" smtClean="0"/>
              <a:t>Osallistujia retkille 	160 nuorta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3314" name="Picture 2" descr="HenkilÃ¶n Tornion Nuorisotoimi Jan-Mikael HakomÃ¤k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58" y="4267118"/>
            <a:ext cx="1933600" cy="18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enkilÃ¶n Tornion Nuorisotoimi Jan-Mikael HakomÃ¤ki kuv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12" y="4267118"/>
            <a:ext cx="1982420" cy="18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4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900" dirty="0"/>
              <a:t>Nuorten kasvun </a:t>
            </a:r>
            <a:r>
              <a:rPr lang="fi-FI" dirty="0"/>
              <a:t>tukeminen</a:t>
            </a:r>
            <a:br>
              <a:rPr lang="fi-FI" dirty="0"/>
            </a:br>
            <a:r>
              <a:rPr lang="fi-FI" sz="3600" dirty="0" smtClean="0"/>
              <a:t>Koulunuorisotyö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2446638"/>
            <a:ext cx="4718304" cy="444843"/>
          </a:xfrm>
        </p:spPr>
        <p:txBody>
          <a:bodyPr/>
          <a:lstStyle/>
          <a:p>
            <a:r>
              <a:rPr lang="fi-FI" dirty="0" smtClean="0"/>
              <a:t>Putaan koulu ja lukio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5400" y="2891482"/>
            <a:ext cx="4718304" cy="2984386"/>
          </a:xfrm>
        </p:spPr>
        <p:txBody>
          <a:bodyPr>
            <a:normAutofit/>
          </a:bodyPr>
          <a:lstStyle/>
          <a:p>
            <a:r>
              <a:rPr lang="fi-FI" dirty="0" smtClean="0"/>
              <a:t>Putaan koulun Varikko-toiminta, </a:t>
            </a:r>
            <a:r>
              <a:rPr lang="fi-FI" dirty="0" err="1" smtClean="0"/>
              <a:t>Jope</a:t>
            </a:r>
            <a:r>
              <a:rPr lang="fi-FI" dirty="0" smtClean="0"/>
              <a:t>-toiminta, luokka- ja yksilöohjaus </a:t>
            </a:r>
          </a:p>
          <a:p>
            <a:r>
              <a:rPr lang="fi-FI" dirty="0" smtClean="0"/>
              <a:t>Käyntikertoja yhteensä 		</a:t>
            </a:r>
            <a:r>
              <a:rPr lang="fi-FI" u="sng" dirty="0" smtClean="0"/>
              <a:t>1594</a:t>
            </a:r>
          </a:p>
          <a:p>
            <a:r>
              <a:rPr lang="fi-FI" dirty="0" smtClean="0"/>
              <a:t>Lukiolaisten aarteenmetsästys</a:t>
            </a:r>
          </a:p>
          <a:p>
            <a:r>
              <a:rPr lang="fi-FI" dirty="0" smtClean="0"/>
              <a:t>Osallistujia					</a:t>
            </a:r>
            <a:r>
              <a:rPr lang="fi-FI" u="sng" dirty="0" smtClean="0"/>
              <a:t>125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0670" y="2446638"/>
            <a:ext cx="4718304" cy="444843"/>
          </a:xfrm>
        </p:spPr>
        <p:txBody>
          <a:bodyPr/>
          <a:lstStyle/>
          <a:p>
            <a:r>
              <a:rPr lang="fi-FI" dirty="0" err="1" smtClean="0"/>
              <a:t>Raumon</a:t>
            </a:r>
            <a:r>
              <a:rPr lang="fi-FI" dirty="0" smtClean="0"/>
              <a:t> koulu ja Kielikoulu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0670" y="2891482"/>
            <a:ext cx="4718304" cy="2984386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Raumon</a:t>
            </a:r>
            <a:r>
              <a:rPr lang="fi-FI" dirty="0" smtClean="0"/>
              <a:t> koulun Kioski-toiminta, luokka- ja yksilöohjaus </a:t>
            </a:r>
          </a:p>
          <a:p>
            <a:r>
              <a:rPr lang="fi-FI" dirty="0" smtClean="0"/>
              <a:t>Käyntikertoja yhteensä		</a:t>
            </a:r>
            <a:r>
              <a:rPr lang="fi-FI" u="sng" dirty="0" smtClean="0"/>
              <a:t>3209</a:t>
            </a:r>
          </a:p>
          <a:p>
            <a:r>
              <a:rPr lang="fi-FI" dirty="0" smtClean="0"/>
              <a:t>Kielikoulun </a:t>
            </a:r>
            <a:r>
              <a:rPr lang="fi-FI" dirty="0" err="1" smtClean="0"/>
              <a:t>ryhmäytykset</a:t>
            </a:r>
            <a:r>
              <a:rPr lang="fi-FI" dirty="0" smtClean="0"/>
              <a:t>, ryhmä- ja yksilöohjaus					</a:t>
            </a:r>
            <a:r>
              <a:rPr lang="fi-FI" u="sng" dirty="0" smtClean="0"/>
              <a:t>329</a:t>
            </a:r>
          </a:p>
          <a:p>
            <a:r>
              <a:rPr lang="fi-FI" dirty="0" smtClean="0"/>
              <a:t>Tukioppilastoimintaan osallistuneet yhteensä yläkouluilla (Pudas, </a:t>
            </a:r>
            <a:r>
              <a:rPr lang="fi-FI" dirty="0" err="1" smtClean="0"/>
              <a:t>Raumo</a:t>
            </a:r>
            <a:r>
              <a:rPr lang="fi-FI" dirty="0" smtClean="0"/>
              <a:t>)  								</a:t>
            </a:r>
            <a:r>
              <a:rPr lang="fi-FI" dirty="0"/>
              <a:t> </a:t>
            </a:r>
            <a:r>
              <a:rPr lang="fi-FI" u="sng" dirty="0"/>
              <a:t>1170</a:t>
            </a:r>
            <a:r>
              <a:rPr lang="fi-FI" dirty="0"/>
              <a:t> </a:t>
            </a:r>
            <a:r>
              <a:rPr lang="fi-FI" dirty="0" smtClean="0"/>
              <a:t>	 </a:t>
            </a:r>
            <a:endParaRPr lang="fi-FI" dirty="0"/>
          </a:p>
        </p:txBody>
      </p:sp>
      <p:pic>
        <p:nvPicPr>
          <p:cNvPr id="14340" name="Picture 4" descr="HenkilÃ¶n Tornion Nuorisotoimi Johanna Kallio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89" y="737433"/>
            <a:ext cx="1548566" cy="15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enkilÃ¶n Tornion Nuorisotoimi Johanna Kallio kuv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8" y="737433"/>
            <a:ext cx="1557176" cy="15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Nuorten osallisuuden tukeminen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Nuorisoneuvoston kokouksia					9 krt</a:t>
            </a:r>
          </a:p>
          <a:p>
            <a:r>
              <a:rPr lang="fi-FI" dirty="0" smtClean="0"/>
              <a:t>Käyntikerrat </a:t>
            </a:r>
            <a:r>
              <a:rPr lang="fi-FI" dirty="0" err="1" smtClean="0"/>
              <a:t>Nunen</a:t>
            </a:r>
            <a:r>
              <a:rPr lang="fi-FI" dirty="0" smtClean="0"/>
              <a:t> kokouksissa 				71 </a:t>
            </a:r>
          </a:p>
          <a:p>
            <a:pPr marL="0" indent="0">
              <a:buNone/>
            </a:pPr>
            <a:r>
              <a:rPr lang="fi-FI" dirty="0" smtClean="0"/>
              <a:t>    (n.8 nuorta/kokous)</a:t>
            </a:r>
          </a:p>
          <a:p>
            <a:r>
              <a:rPr lang="fi-FI" dirty="0" smtClean="0"/>
              <a:t>Lapin Nuorisofoorumin kokouksia				1 krt</a:t>
            </a:r>
          </a:p>
          <a:p>
            <a:r>
              <a:rPr lang="fi-FI" dirty="0" smtClean="0"/>
              <a:t>Lapin Nuorisofoorumin leiri 					1 krt</a:t>
            </a:r>
          </a:p>
          <a:p>
            <a:r>
              <a:rPr lang="fi-FI" dirty="0" smtClean="0"/>
              <a:t>Seminaareja, koulutuksia, muita kokouksia		3 krt</a:t>
            </a:r>
          </a:p>
          <a:p>
            <a:r>
              <a:rPr lang="fi-FI" dirty="0" smtClean="0"/>
              <a:t>Osallistujia seminaareissa, koulutuksissa ym. 	 27 nuorta</a:t>
            </a:r>
          </a:p>
          <a:p>
            <a:r>
              <a:rPr lang="fi-FI" dirty="0" smtClean="0"/>
              <a:t>Open </a:t>
            </a:r>
            <a:r>
              <a:rPr lang="fi-FI" dirty="0" err="1" smtClean="0"/>
              <a:t>Border</a:t>
            </a:r>
            <a:r>
              <a:rPr lang="fi-FI" dirty="0" smtClean="0"/>
              <a:t> of </a:t>
            </a:r>
            <a:r>
              <a:rPr lang="fi-FI" dirty="0" err="1" smtClean="0"/>
              <a:t>Solidarity</a:t>
            </a:r>
            <a:r>
              <a:rPr lang="fi-FI" dirty="0" smtClean="0"/>
              <a:t> – vaikuttamistapahtuma, osallistujia 500 </a:t>
            </a:r>
            <a:endParaRPr lang="fi-FI" dirty="0"/>
          </a:p>
        </p:txBody>
      </p:sp>
      <p:pic>
        <p:nvPicPr>
          <p:cNvPr id="3078" name="Picture 6" descr="HenkilÃ¶n TORNION NUORISOTOIM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59" y="3031522"/>
            <a:ext cx="2840338" cy="17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8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15069" y="897924"/>
            <a:ext cx="8158688" cy="1828800"/>
          </a:xfrm>
        </p:spPr>
        <p:txBody>
          <a:bodyPr/>
          <a:lstStyle/>
          <a:p>
            <a:r>
              <a:rPr lang="fi-FI" dirty="0"/>
              <a:t>Nuorten osallisuuden tukeminen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24171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dirty="0"/>
              <a:t>Nuorisojärjestöjen ja nuorten </a:t>
            </a:r>
            <a:r>
              <a:rPr lang="fi-FI" dirty="0" smtClean="0"/>
              <a:t>toimintaryhmien tukeminen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Avustettujen järjestöjen ja toimintaryhmien määrä 		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Avustuksia jaettu										14.000 €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Nuorisojärjestöt ja nuorten toimintaryhmät: </a:t>
            </a:r>
            <a:r>
              <a:rPr lang="fi-FI" dirty="0" smtClean="0"/>
              <a:t>nuorisotilojen </a:t>
            </a:r>
            <a:r>
              <a:rPr lang="fi-FI" dirty="0"/>
              <a:t>käyttö, välineiden lainaus, </a:t>
            </a:r>
            <a:r>
              <a:rPr lang="fi-FI" dirty="0" smtClean="0"/>
              <a:t>yhteistyö</a:t>
            </a:r>
            <a:r>
              <a:rPr lang="fi-FI" dirty="0"/>
              <a:t>, ostopalvelut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77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399" y="576650"/>
            <a:ext cx="6241816" cy="1243912"/>
          </a:xfrm>
        </p:spPr>
        <p:txBody>
          <a:bodyPr>
            <a:noAutofit/>
          </a:bodyPr>
          <a:lstStyle/>
          <a:p>
            <a:r>
              <a:rPr lang="fi-FI" sz="3200" dirty="0"/>
              <a:t>Nuorten </a:t>
            </a:r>
            <a:r>
              <a:rPr lang="fi-FI" sz="3200" dirty="0" smtClean="0"/>
              <a:t>selviytymisen </a:t>
            </a:r>
            <a:r>
              <a:rPr lang="fi-FI" sz="3200" dirty="0"/>
              <a:t>tukeminen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399" y="1705232"/>
            <a:ext cx="6241816" cy="4111368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Reppu –katupäivystys</a:t>
            </a:r>
          </a:p>
          <a:p>
            <a:pPr marL="285750" indent="-285750" algn="l">
              <a:buFontTx/>
              <a:buChar char="-"/>
            </a:pPr>
            <a:r>
              <a:rPr lang="fi-FI" dirty="0" smtClean="0"/>
              <a:t>Päivystyskertoja 				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Erityisryhmiä 				7</a:t>
            </a:r>
          </a:p>
          <a:p>
            <a:pPr marL="285750" indent="-285750" algn="l">
              <a:buFontTx/>
              <a:buChar char="-"/>
            </a:pPr>
            <a:r>
              <a:rPr lang="fi-FI" dirty="0" smtClean="0"/>
              <a:t>Voimaneidot-tyttöryhmät</a:t>
            </a:r>
          </a:p>
          <a:p>
            <a:pPr marL="285750" indent="-285750" algn="l">
              <a:buFontTx/>
              <a:buChar char="-"/>
            </a:pPr>
            <a:r>
              <a:rPr lang="fi-FI" dirty="0" err="1" smtClean="0"/>
              <a:t>Jantterit</a:t>
            </a:r>
            <a:r>
              <a:rPr lang="fi-FI" dirty="0" smtClean="0"/>
              <a:t>-poikaryhmät</a:t>
            </a:r>
          </a:p>
          <a:p>
            <a:pPr marL="285750" indent="-285750" algn="l">
              <a:buFontTx/>
              <a:buChar char="-"/>
            </a:pPr>
            <a:r>
              <a:rPr lang="fi-FI" dirty="0" smtClean="0"/>
              <a:t>Voimaryhmä</a:t>
            </a:r>
          </a:p>
          <a:p>
            <a:pPr marL="285750" indent="-285750" algn="l">
              <a:buFontTx/>
              <a:buChar char="-"/>
            </a:pPr>
            <a:r>
              <a:rPr lang="fi-FI" dirty="0" err="1" smtClean="0"/>
              <a:t>Art</a:t>
            </a:r>
            <a:r>
              <a:rPr lang="fi-FI" dirty="0" smtClean="0"/>
              <a:t>-ryhmä</a:t>
            </a:r>
          </a:p>
          <a:p>
            <a:pPr marL="285750" indent="-285750" algn="l">
              <a:buFontTx/>
              <a:buChar char="-"/>
            </a:pPr>
            <a:r>
              <a:rPr lang="fi-FI" dirty="0" smtClean="0"/>
              <a:t>Käyntikerrat erityisryhmissä 		</a:t>
            </a:r>
            <a:r>
              <a:rPr lang="fi-FI" u="sng" dirty="0" smtClean="0"/>
              <a:t>267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Ennaltaehkäisevä päihdetyö</a:t>
            </a:r>
          </a:p>
          <a:p>
            <a:pPr marL="285750" indent="-285750" algn="l">
              <a:buFontTx/>
              <a:buChar char="-"/>
            </a:pPr>
            <a:r>
              <a:rPr lang="fi-FI" dirty="0" smtClean="0"/>
              <a:t>Tapahtumia 					3</a:t>
            </a:r>
          </a:p>
          <a:p>
            <a:pPr marL="285750" indent="-285750" algn="l">
              <a:buFontTx/>
              <a:buChar char="-"/>
            </a:pPr>
            <a:r>
              <a:rPr lang="fi-FI" dirty="0" smtClean="0"/>
              <a:t>Tapahtumiin osallistuneita 		</a:t>
            </a:r>
            <a:r>
              <a:rPr lang="fi-FI" u="sng" dirty="0" smtClean="0"/>
              <a:t>755</a:t>
            </a:r>
            <a:r>
              <a:rPr lang="fi-FI" dirty="0" smtClean="0"/>
              <a:t> 		</a:t>
            </a:r>
          </a:p>
          <a:p>
            <a:pPr marL="285750" indent="-285750" algn="l">
              <a:buFontTx/>
              <a:buChar char="-"/>
            </a:pPr>
            <a:endParaRPr lang="fi-FI" dirty="0" smtClean="0"/>
          </a:p>
          <a:p>
            <a:pPr marL="285750" indent="-285750" algn="l">
              <a:buFontTx/>
              <a:buChar char="-"/>
            </a:pPr>
            <a:endParaRPr lang="fi-FI" dirty="0"/>
          </a:p>
        </p:txBody>
      </p:sp>
      <p:pic>
        <p:nvPicPr>
          <p:cNvPr id="11268" name="Picture 4" descr="HenkilÃ¶n Tornion Nuorisotoimi Jan-Mikael HakomÃ¤ki kuva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b="8749"/>
          <a:stretch>
            <a:fillRect/>
          </a:stretch>
        </p:blipFill>
        <p:spPr bwMode="auto">
          <a:xfrm>
            <a:off x="6087206" y="1705232"/>
            <a:ext cx="5149206" cy="41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5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667265"/>
            <a:ext cx="9601196" cy="1095632"/>
          </a:xfrm>
        </p:spPr>
        <p:txBody>
          <a:bodyPr>
            <a:normAutofit fontScale="90000"/>
          </a:bodyPr>
          <a:lstStyle/>
          <a:p>
            <a:r>
              <a:rPr lang="fi-FI" dirty="0"/>
              <a:t>Nuorten </a:t>
            </a:r>
            <a:r>
              <a:rPr lang="fi-FI" dirty="0" smtClean="0"/>
              <a:t>selviytymisen tukeminen</a:t>
            </a:r>
            <a:br>
              <a:rPr lang="fi-FI" dirty="0" smtClean="0"/>
            </a:br>
            <a:r>
              <a:rPr lang="fi-FI" sz="3600" dirty="0" smtClean="0"/>
              <a:t>Etsivä nuorisotyö 16 – 28 vuotiaat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2" y="2479588"/>
            <a:ext cx="9601196" cy="3921211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Etsivät tavoittaneet ja olleet yhteydessä </a:t>
            </a:r>
            <a:r>
              <a:rPr lang="fi-FI" dirty="0" smtClean="0"/>
              <a:t>130 </a:t>
            </a:r>
            <a:r>
              <a:rPr lang="fi-FI" dirty="0"/>
              <a:t>nuoreen</a:t>
            </a:r>
          </a:p>
          <a:p>
            <a:r>
              <a:rPr lang="fi-FI" dirty="0"/>
              <a:t>Etsivän työn tavoittamat nuoret yhteensä </a:t>
            </a:r>
            <a:r>
              <a:rPr lang="fi-FI" dirty="0" smtClean="0"/>
              <a:t>86</a:t>
            </a:r>
            <a:endParaRPr lang="fi-FI" dirty="0"/>
          </a:p>
          <a:p>
            <a:r>
              <a:rPr lang="fi-FI" dirty="0"/>
              <a:t>Naiset </a:t>
            </a:r>
            <a:r>
              <a:rPr lang="fi-FI" dirty="0" smtClean="0"/>
              <a:t>48</a:t>
            </a:r>
            <a:endParaRPr lang="fi-FI" dirty="0"/>
          </a:p>
          <a:p>
            <a:r>
              <a:rPr lang="fi-FI" dirty="0"/>
              <a:t>Miehet </a:t>
            </a:r>
            <a:r>
              <a:rPr lang="fi-FI" dirty="0" smtClean="0"/>
              <a:t>38</a:t>
            </a:r>
            <a:endParaRPr lang="fi-FI" dirty="0"/>
          </a:p>
          <a:p>
            <a:r>
              <a:rPr lang="fi-FI" dirty="0"/>
              <a:t>Etsivät ovat ohjanneet </a:t>
            </a:r>
            <a:r>
              <a:rPr lang="fi-FI" dirty="0" smtClean="0"/>
              <a:t>75 </a:t>
            </a:r>
            <a:r>
              <a:rPr lang="fi-FI" dirty="0"/>
              <a:t>tavoitettua nuorta yhteensä </a:t>
            </a:r>
            <a:r>
              <a:rPr lang="fi-FI" dirty="0" smtClean="0"/>
              <a:t>479 toimenpiteeseen (luvussa myös alle 16 vuotiaat)</a:t>
            </a:r>
            <a:endParaRPr lang="fi-FI" dirty="0"/>
          </a:p>
          <a:p>
            <a:r>
              <a:rPr lang="fi-FI" dirty="0"/>
              <a:t>Etsivän työn esittely- ja tiedotustilaisuudet </a:t>
            </a:r>
            <a:r>
              <a:rPr lang="fi-FI" dirty="0" smtClean="0"/>
              <a:t>12 </a:t>
            </a:r>
            <a:r>
              <a:rPr lang="fi-FI" dirty="0"/>
              <a:t>kpl</a:t>
            </a:r>
          </a:p>
          <a:p>
            <a:r>
              <a:rPr lang="fi-FI" dirty="0"/>
              <a:t>Osallistujia tilaisuuksiin </a:t>
            </a:r>
            <a:r>
              <a:rPr lang="fi-FI" dirty="0" smtClean="0"/>
              <a:t>550</a:t>
            </a:r>
            <a:endParaRPr lang="fi-FI" dirty="0"/>
          </a:p>
          <a:p>
            <a:r>
              <a:rPr lang="fi-FI" dirty="0"/>
              <a:t> Etsivän työn ryhmille ja erityisryhmille järjestämä seikkailukasvatus ja –liikunta </a:t>
            </a:r>
            <a:r>
              <a:rPr lang="fi-FI" dirty="0" smtClean="0"/>
              <a:t>31 </a:t>
            </a:r>
            <a:r>
              <a:rPr lang="fi-FI" dirty="0"/>
              <a:t>krt</a:t>
            </a:r>
          </a:p>
          <a:p>
            <a:r>
              <a:rPr lang="fi-FI" dirty="0"/>
              <a:t> </a:t>
            </a:r>
            <a:r>
              <a:rPr lang="fi-FI" dirty="0" smtClean="0"/>
              <a:t>Seikkailukasvatukseen </a:t>
            </a:r>
            <a:r>
              <a:rPr lang="fi-FI" dirty="0"/>
              <a:t>ja –liikuntaan osallistuneet </a:t>
            </a:r>
            <a:r>
              <a:rPr lang="fi-FI" dirty="0" smtClean="0"/>
              <a:t>376 </a:t>
            </a:r>
            <a:r>
              <a:rPr lang="fi-FI" dirty="0"/>
              <a:t>nuorta</a:t>
            </a:r>
          </a:p>
          <a:p>
            <a:r>
              <a:rPr lang="fi-FI" dirty="0"/>
              <a:t>Seksuaalikasvatukseen </a:t>
            </a:r>
            <a:r>
              <a:rPr lang="fi-FI" dirty="0" smtClean="0"/>
              <a:t>osallistuneet 69 nuorta</a:t>
            </a:r>
          </a:p>
          <a:p>
            <a:r>
              <a:rPr lang="fi-FI" dirty="0" smtClean="0"/>
              <a:t>Mediakasvatukseen osallistuneet 43 nuorta</a:t>
            </a:r>
          </a:p>
          <a:p>
            <a:r>
              <a:rPr lang="fi-FI" dirty="0" smtClean="0"/>
              <a:t>Tabu-ryhmän käyntikerrat, 168</a:t>
            </a:r>
          </a:p>
          <a:p>
            <a:r>
              <a:rPr lang="fi-FI" dirty="0" smtClean="0"/>
              <a:t>Työkokeilutiimejä 2 kpl, joihin osallistuneita 8 nuorta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5362" name="Picture 2" descr="HenkilÃ¶n Tornion Nuorisotoimi Mari SyvÃ¤jÃ¤rv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54" y="2553730"/>
            <a:ext cx="2124244" cy="35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823783"/>
            <a:ext cx="9601196" cy="1227439"/>
          </a:xfrm>
        </p:spPr>
        <p:txBody>
          <a:bodyPr>
            <a:normAutofit fontScale="90000"/>
          </a:bodyPr>
          <a:lstStyle/>
          <a:p>
            <a:r>
              <a:rPr lang="fi-FI" dirty="0"/>
              <a:t>Nuorten </a:t>
            </a:r>
            <a:r>
              <a:rPr lang="fi-FI" dirty="0" smtClean="0"/>
              <a:t>selviytymisen tukeminen</a:t>
            </a:r>
            <a:br>
              <a:rPr lang="fi-FI" dirty="0" smtClean="0"/>
            </a:br>
            <a:r>
              <a:rPr lang="fi-FI" sz="3600" dirty="0" smtClean="0"/>
              <a:t>Etsivä nuorisotyö 13 - 15 vuotiaat (alkaen 8/2017)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2" y="2479588"/>
            <a:ext cx="9601196" cy="3921211"/>
          </a:xfrm>
        </p:spPr>
        <p:txBody>
          <a:bodyPr>
            <a:normAutofit lnSpcReduction="10000"/>
          </a:bodyPr>
          <a:lstStyle/>
          <a:p>
            <a:r>
              <a:rPr lang="fi-FI" sz="1800" dirty="0" smtClean="0"/>
              <a:t>Etsivän </a:t>
            </a:r>
            <a:r>
              <a:rPr lang="fi-FI" sz="1800" dirty="0"/>
              <a:t>työn tavoittamat nuoret yhteensä </a:t>
            </a:r>
            <a:r>
              <a:rPr lang="fi-FI" sz="1800" dirty="0" smtClean="0"/>
              <a:t>38</a:t>
            </a:r>
            <a:endParaRPr lang="fi-FI" sz="1800" dirty="0"/>
          </a:p>
          <a:p>
            <a:r>
              <a:rPr lang="fi-FI" sz="1800" dirty="0"/>
              <a:t>Naiset </a:t>
            </a:r>
            <a:r>
              <a:rPr lang="fi-FI" sz="1800" dirty="0" smtClean="0"/>
              <a:t>	</a:t>
            </a:r>
            <a:r>
              <a:rPr lang="fi-FI" sz="1800" dirty="0"/>
              <a:t>	</a:t>
            </a:r>
            <a:r>
              <a:rPr lang="fi-FI" sz="1800" dirty="0" smtClean="0"/>
              <a:t>8</a:t>
            </a:r>
            <a:endParaRPr lang="fi-FI" sz="1800" dirty="0"/>
          </a:p>
          <a:p>
            <a:r>
              <a:rPr lang="fi-FI" sz="1800" dirty="0" smtClean="0"/>
              <a:t>Miehet 	30</a:t>
            </a:r>
          </a:p>
          <a:p>
            <a:r>
              <a:rPr lang="fi-FI" sz="1800" dirty="0" smtClean="0"/>
              <a:t>Etsivien toimenpiteisiin ohjaamat nuoret 17</a:t>
            </a:r>
          </a:p>
          <a:p>
            <a:r>
              <a:rPr lang="fi-FI" sz="1800" dirty="0" smtClean="0"/>
              <a:t>Yksilöohjaukset, käyntikertoja 207</a:t>
            </a:r>
          </a:p>
          <a:p>
            <a:r>
              <a:rPr lang="fi-FI" sz="1800" dirty="0" smtClean="0"/>
              <a:t>Etsivän työn esittely- ja tiedotustilaisuudet 14 kpl</a:t>
            </a:r>
            <a:endParaRPr lang="fi-FI" sz="1800" dirty="0"/>
          </a:p>
          <a:p>
            <a:r>
              <a:rPr lang="fi-FI" sz="1800" dirty="0" smtClean="0"/>
              <a:t>Osallistujia </a:t>
            </a:r>
            <a:r>
              <a:rPr lang="fi-FI" sz="1800" dirty="0"/>
              <a:t>tilaisuuksiin </a:t>
            </a:r>
            <a:r>
              <a:rPr lang="fi-FI" sz="1800" dirty="0" smtClean="0"/>
              <a:t>540</a:t>
            </a:r>
            <a:endParaRPr lang="fi-FI" sz="1800" dirty="0"/>
          </a:p>
          <a:p>
            <a:r>
              <a:rPr lang="fi-FI" sz="1800" dirty="0" smtClean="0"/>
              <a:t>Etsivän </a:t>
            </a:r>
            <a:r>
              <a:rPr lang="fi-FI" sz="1800" dirty="0"/>
              <a:t>työn ryhmille ja erityisryhmille järjestämä seikkailukasvatus ja –liikunta </a:t>
            </a:r>
            <a:r>
              <a:rPr lang="fi-FI" sz="1800" dirty="0" smtClean="0"/>
              <a:t>13 </a:t>
            </a:r>
            <a:r>
              <a:rPr lang="fi-FI" sz="1800" dirty="0"/>
              <a:t>krt</a:t>
            </a:r>
          </a:p>
          <a:p>
            <a:r>
              <a:rPr lang="fi-FI" sz="1800" dirty="0" smtClean="0"/>
              <a:t>Seikkailukasvatukseen, ulkoiluun </a:t>
            </a:r>
            <a:r>
              <a:rPr lang="fi-FI" sz="1800" dirty="0"/>
              <a:t>ja –liikuntaan osallistuneet </a:t>
            </a:r>
            <a:r>
              <a:rPr lang="fi-FI" sz="1800" dirty="0" smtClean="0"/>
              <a:t>37 </a:t>
            </a:r>
            <a:r>
              <a:rPr lang="fi-FI" sz="1800" dirty="0"/>
              <a:t>nuorta</a:t>
            </a:r>
          </a:p>
          <a:p>
            <a:r>
              <a:rPr lang="fi-FI" sz="1800" dirty="0"/>
              <a:t>Seksuaalikasvatukseen </a:t>
            </a:r>
            <a:r>
              <a:rPr lang="fi-FI" sz="1800" dirty="0" smtClean="0"/>
              <a:t>osallistuneet 69 nuorta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7410" name="Picture 2" descr="HenkilÃ¶n Tornion Nuorisotoimi Johanna Kallio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91" y="2479588"/>
            <a:ext cx="2456207" cy="24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4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823783"/>
            <a:ext cx="9601196" cy="1227439"/>
          </a:xfrm>
        </p:spPr>
        <p:txBody>
          <a:bodyPr>
            <a:normAutofit fontScale="90000"/>
          </a:bodyPr>
          <a:lstStyle/>
          <a:p>
            <a:r>
              <a:rPr lang="fi-FI" dirty="0"/>
              <a:t>Nuorten </a:t>
            </a:r>
            <a:r>
              <a:rPr lang="fi-FI" dirty="0" smtClean="0"/>
              <a:t>selviytymisen tukeminen</a:t>
            </a:r>
            <a:br>
              <a:rPr lang="fi-FI" dirty="0" smtClean="0"/>
            </a:br>
            <a:r>
              <a:rPr lang="fi-FI" sz="3600" dirty="0" smtClean="0"/>
              <a:t>Kaikista paras kaveri –hanke 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2" y="2479588"/>
            <a:ext cx="9601196" cy="3921211"/>
          </a:xfrm>
        </p:spPr>
        <p:txBody>
          <a:bodyPr>
            <a:normAutofit/>
          </a:bodyPr>
          <a:lstStyle/>
          <a:p>
            <a:r>
              <a:rPr lang="fi-FI" sz="1600" dirty="0"/>
              <a:t>Hankkeen ja toiminnan esittelytilaisuuksiin osallistuneita 98</a:t>
            </a:r>
          </a:p>
          <a:p>
            <a:r>
              <a:rPr lang="fi-FI" sz="1600" dirty="0" smtClean="0"/>
              <a:t>Kansainvälinen kahvila naisille Taukotuvalla, kävijöitä 248</a:t>
            </a:r>
            <a:endParaRPr lang="fi-FI" sz="1600" dirty="0"/>
          </a:p>
          <a:p>
            <a:r>
              <a:rPr lang="fi-FI" sz="1600" dirty="0" smtClean="0"/>
              <a:t>Nuorten kesäkahvila Taukotuvalla, kävijöitä 17</a:t>
            </a:r>
            <a:endParaRPr lang="fi-FI" sz="1600" dirty="0"/>
          </a:p>
          <a:p>
            <a:r>
              <a:rPr lang="fi-FI" sz="1600" dirty="0" smtClean="0"/>
              <a:t>Yksilöohjaukseen osallistuneita (maahanmuuttajat/ suomalaiset) 39</a:t>
            </a:r>
          </a:p>
          <a:p>
            <a:r>
              <a:rPr lang="fi-FI" sz="1600" dirty="0" smtClean="0"/>
              <a:t>Hannulan koulun välituntitoiminta, käyntimäärä 206</a:t>
            </a:r>
          </a:p>
          <a:p>
            <a:r>
              <a:rPr lang="fi-FI" sz="1600" dirty="0" smtClean="0"/>
              <a:t>Hannulan koulun ja yläkoulujen </a:t>
            </a:r>
            <a:r>
              <a:rPr lang="fi-FI" sz="1600" dirty="0" err="1" smtClean="0"/>
              <a:t>ryhmäytystoimintaan</a:t>
            </a:r>
            <a:r>
              <a:rPr lang="fi-FI" sz="1600" dirty="0" smtClean="0"/>
              <a:t> osallistuneita 546</a:t>
            </a:r>
            <a:endParaRPr lang="fi-FI" sz="1600" dirty="0"/>
          </a:p>
          <a:p>
            <a:r>
              <a:rPr lang="fi-FI" sz="1600" dirty="0" smtClean="0"/>
              <a:t>Yhdenvertaisuuspäivät rippileireillä, osallistuneita 111</a:t>
            </a:r>
            <a:endParaRPr lang="fi-FI" sz="1600" dirty="0"/>
          </a:p>
          <a:p>
            <a:r>
              <a:rPr lang="fi-FI" sz="1600" dirty="0" smtClean="0"/>
              <a:t>Suomalaisnuorten ja maahanmuuttajien koulutukset, osallistuneita 88</a:t>
            </a:r>
            <a:endParaRPr lang="fi-FI" sz="1600" dirty="0"/>
          </a:p>
          <a:p>
            <a:r>
              <a:rPr lang="fi-FI" sz="1600" dirty="0" smtClean="0"/>
              <a:t>Kiusaamisen- ja rasismin vastaiset ja seksuaalikasvatuksen teemaviikot kouluilla, osallistuneita 1637</a:t>
            </a:r>
            <a:endParaRPr lang="fi-FI" sz="1600" dirty="0"/>
          </a:p>
          <a:p>
            <a:r>
              <a:rPr lang="fi-FI" sz="1800" dirty="0" smtClean="0"/>
              <a:t>Kävijämäärä hankkeen järjestämissä tilaisuuksissa yhteensä </a:t>
            </a:r>
            <a:r>
              <a:rPr lang="fi-FI" sz="1800" u="sng" dirty="0" smtClean="0"/>
              <a:t>2990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Picture 4" descr="HenkilÃ¶n Tornion Nuorisotoimi Jenni Lappalainen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 bwMode="auto">
          <a:xfrm>
            <a:off x="8773297" y="2479588"/>
            <a:ext cx="1981227" cy="28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9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Koulutukset ja tiedotustilaisuudet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1800" dirty="0" smtClean="0"/>
              <a:t>Nuorisotoimen järjestämät</a:t>
            </a:r>
          </a:p>
          <a:p>
            <a:pPr>
              <a:buFontTx/>
              <a:buChar char="-"/>
            </a:pPr>
            <a:r>
              <a:rPr lang="fi-FI" sz="1800" dirty="0" smtClean="0"/>
              <a:t>Koulutuksia 11 kpl</a:t>
            </a:r>
          </a:p>
          <a:p>
            <a:pPr>
              <a:buFontTx/>
              <a:buChar char="-"/>
            </a:pPr>
            <a:r>
              <a:rPr lang="fi-FI" sz="1800" dirty="0" smtClean="0"/>
              <a:t>Osallistujia 190</a:t>
            </a:r>
          </a:p>
          <a:p>
            <a:r>
              <a:rPr lang="fi-FI" sz="1800" dirty="0" smtClean="0"/>
              <a:t>Muiden järjestämät</a:t>
            </a:r>
          </a:p>
          <a:p>
            <a:pPr>
              <a:buFontTx/>
              <a:buChar char="-"/>
            </a:pPr>
            <a:r>
              <a:rPr lang="fi-FI" sz="1800" dirty="0" smtClean="0"/>
              <a:t>Koulutuksia 39 kpl</a:t>
            </a:r>
          </a:p>
          <a:p>
            <a:pPr>
              <a:buFontTx/>
              <a:buChar char="-"/>
            </a:pPr>
            <a:r>
              <a:rPr lang="fi-FI" sz="1800" dirty="0" smtClean="0"/>
              <a:t>Osallistujia 114</a:t>
            </a:r>
          </a:p>
          <a:p>
            <a:pPr>
              <a:buFontTx/>
              <a:buChar char="-"/>
            </a:pPr>
            <a:r>
              <a:rPr lang="fi-FI" sz="1800" dirty="0" smtClean="0"/>
              <a:t>Työnohjauksia </a:t>
            </a:r>
            <a:r>
              <a:rPr lang="fi-FI" sz="1800" dirty="0"/>
              <a:t>(etsivät ja nuoriso-ohjaajat) </a:t>
            </a:r>
            <a:r>
              <a:rPr lang="fi-FI" sz="1800" dirty="0" smtClean="0"/>
              <a:t>13 kpl</a:t>
            </a:r>
            <a:endParaRPr lang="fi-FI" sz="1800" dirty="0"/>
          </a:p>
          <a:p>
            <a:pPr>
              <a:buFontTx/>
              <a:buChar char="-"/>
            </a:pPr>
            <a:r>
              <a:rPr lang="fi-FI" sz="1800" dirty="0" smtClean="0"/>
              <a:t>Osallistuneita 33</a:t>
            </a:r>
          </a:p>
          <a:p>
            <a:r>
              <a:rPr lang="fi-FI" sz="1800" dirty="0" smtClean="0"/>
              <a:t>Tiedotustilaisuuksia 10 kpl</a:t>
            </a:r>
          </a:p>
          <a:p>
            <a:pPr>
              <a:buFontTx/>
              <a:buChar char="-"/>
            </a:pPr>
            <a:r>
              <a:rPr lang="fi-FI" sz="1800" dirty="0" smtClean="0"/>
              <a:t>Osallistujia 681</a:t>
            </a:r>
          </a:p>
          <a:p>
            <a:pPr>
              <a:buFontTx/>
              <a:buChar char="-"/>
            </a:pPr>
            <a:endParaRPr lang="fi-FI" sz="1800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16386" name="Picture 2" descr="HenkilÃ¶n Tornion Nuorisotoimi Mari SyvÃ¤jÃ¤rv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80" y="2556932"/>
            <a:ext cx="2685536" cy="35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3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smtClean="0"/>
              <a:t>Nuorisotoimen vuoden 2017 kokonaisasiakasmäärä </a:t>
            </a:r>
            <a:endParaRPr lang="fi-FI" sz="4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41 458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97778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Nuorten kasvun tukeminen</a:t>
            </a:r>
            <a:br>
              <a:rPr lang="fi-FI" dirty="0" smtClean="0"/>
            </a:br>
            <a:r>
              <a:rPr lang="fi-FI" sz="3100" dirty="0" smtClean="0"/>
              <a:t>Nuorisotilojen toiminta</a:t>
            </a:r>
            <a:endParaRPr lang="fi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000" dirty="0" smtClean="0"/>
              <a:t>KÄYNTIKERRAT NUORISOTILOISSA</a:t>
            </a:r>
          </a:p>
          <a:p>
            <a:r>
              <a:rPr lang="fi-FI" sz="2000" dirty="0" err="1" smtClean="0"/>
              <a:t>Nuorkka</a:t>
            </a:r>
            <a:r>
              <a:rPr lang="fi-FI" sz="2000" dirty="0" smtClean="0"/>
              <a:t> 			4450		</a:t>
            </a:r>
          </a:p>
          <a:p>
            <a:r>
              <a:rPr lang="fi-FI" sz="2000" dirty="0" smtClean="0"/>
              <a:t>Messi (ei avoinna la)	2094</a:t>
            </a:r>
          </a:p>
          <a:p>
            <a:r>
              <a:rPr lang="fi-FI" sz="2000" dirty="0" err="1" smtClean="0"/>
              <a:t>Konkka</a:t>
            </a:r>
            <a:r>
              <a:rPr lang="fi-FI" sz="2000" dirty="0" smtClean="0"/>
              <a:t>			2552</a:t>
            </a:r>
          </a:p>
          <a:p>
            <a:r>
              <a:rPr lang="fi-FI" sz="2000" dirty="0" smtClean="0"/>
              <a:t>Yhteensä 			</a:t>
            </a:r>
            <a:r>
              <a:rPr lang="fi-FI" sz="2000" u="sng" dirty="0" smtClean="0"/>
              <a:t>9096</a:t>
            </a:r>
          </a:p>
          <a:p>
            <a:pPr marL="0" indent="0">
              <a:buNone/>
            </a:pPr>
            <a:r>
              <a:rPr lang="fi-FI" sz="2000" dirty="0" smtClean="0"/>
              <a:t>Taukotupa</a:t>
            </a:r>
          </a:p>
          <a:p>
            <a:r>
              <a:rPr lang="fi-FI" sz="2000" dirty="0" smtClean="0"/>
              <a:t>Mamma-klubi			79</a:t>
            </a:r>
          </a:p>
          <a:p>
            <a:r>
              <a:rPr lang="fi-FI" sz="2000" dirty="0" smtClean="0"/>
              <a:t>Kansainvälinen kahvila		265</a:t>
            </a:r>
          </a:p>
          <a:p>
            <a:r>
              <a:rPr lang="fi-FI" sz="2000" dirty="0" smtClean="0"/>
              <a:t>Yhteensä				</a:t>
            </a:r>
            <a:r>
              <a:rPr lang="fi-FI" sz="2000" u="sng" dirty="0" smtClean="0"/>
              <a:t>344</a:t>
            </a:r>
          </a:p>
          <a:p>
            <a:pPr marL="0" indent="0">
              <a:buNone/>
            </a:pPr>
            <a:r>
              <a:rPr lang="fi-FI" sz="2000" dirty="0"/>
              <a:t>	</a:t>
            </a:r>
          </a:p>
        </p:txBody>
      </p:sp>
      <p:pic>
        <p:nvPicPr>
          <p:cNvPr id="7170" name="Picture 2" descr="HenkilÃ¶n Nuorisotiedotuspiste Aaltonen Lusku Lukkariniem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20" y="2556932"/>
            <a:ext cx="2293477" cy="34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nkilÃ¶n Nuorisotiedotuspiste Aaltonen Lusku Lukkariniemi kuv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84" y="2556932"/>
            <a:ext cx="2293477" cy="34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5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Nuorten kasvun tukeminen</a:t>
            </a:r>
            <a:br>
              <a:rPr lang="fi-FI" dirty="0" smtClean="0"/>
            </a:br>
            <a:r>
              <a:rPr lang="fi-FI" sz="3100" dirty="0" smtClean="0"/>
              <a:t>Nuorisotilojen toiminta</a:t>
            </a:r>
            <a:endParaRPr lang="fi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/>
              <a:t>KÄYNTIKERRAT NUORISOTILOISSA</a:t>
            </a:r>
          </a:p>
          <a:p>
            <a:pPr marL="0" indent="0">
              <a:buNone/>
            </a:pPr>
            <a:r>
              <a:rPr lang="fi-FI" sz="2000" dirty="0" smtClean="0"/>
              <a:t>Nuorisotiedotuspiste Aaltonen			</a:t>
            </a:r>
          </a:p>
          <a:p>
            <a:r>
              <a:rPr lang="fi-FI" sz="2000" dirty="0" smtClean="0"/>
              <a:t>Käyntikerrat tiedotuspiste		386		</a:t>
            </a:r>
          </a:p>
          <a:p>
            <a:r>
              <a:rPr lang="fi-FI" sz="2000" dirty="0" smtClean="0"/>
              <a:t>Käyntikerrat mediatoiminta    	2662</a:t>
            </a:r>
          </a:p>
          <a:p>
            <a:r>
              <a:rPr lang="fi-FI" sz="2000" dirty="0" smtClean="0"/>
              <a:t>Käyntikerrat Aaltonen yhteensä 	</a:t>
            </a:r>
            <a:r>
              <a:rPr lang="fi-FI" sz="2000" u="sng" dirty="0" smtClean="0"/>
              <a:t>3048</a:t>
            </a:r>
          </a:p>
          <a:p>
            <a:r>
              <a:rPr lang="fi-FI" sz="2000" dirty="0" smtClean="0"/>
              <a:t>Toimintaryhmiä				42		</a:t>
            </a:r>
            <a:endParaRPr lang="fi-FI" sz="2000" dirty="0"/>
          </a:p>
        </p:txBody>
      </p:sp>
      <p:pic>
        <p:nvPicPr>
          <p:cNvPr id="1026" name="Picture 2" descr="HenkilÃ¶n TORNION NUORISOTOIM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36" y="2704005"/>
            <a:ext cx="2323069" cy="30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7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Nuorten kasvun tukeminen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Serveri-hankkeen toiminta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065800" cy="243840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Hankkeen esittely- ja </a:t>
            </a:r>
            <a:r>
              <a:rPr lang="fi-FI" dirty="0" smtClean="0"/>
              <a:t>markkinointitoiminta </a:t>
            </a:r>
          </a:p>
          <a:p>
            <a:pPr algn="l"/>
            <a:r>
              <a:rPr lang="fi-FI" dirty="0"/>
              <a:t> </a:t>
            </a:r>
            <a:r>
              <a:rPr lang="fi-FI" dirty="0" smtClean="0"/>
              <a:t>     Osallistuneet</a:t>
            </a:r>
            <a:r>
              <a:rPr lang="fi-FI" dirty="0"/>
              <a:t>		</a:t>
            </a:r>
            <a:r>
              <a:rPr lang="fi-FI" dirty="0" smtClean="0"/>
              <a:t>				</a:t>
            </a:r>
            <a:r>
              <a:rPr lang="fi-FI" u="sng" dirty="0" smtClean="0"/>
              <a:t>760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Tapahtumia </a:t>
            </a:r>
            <a:r>
              <a:rPr lang="fi-FI" dirty="0"/>
              <a:t>					</a:t>
            </a:r>
            <a:r>
              <a:rPr lang="fi-FI" dirty="0" smtClean="0"/>
              <a:t>	17 kpl</a:t>
            </a:r>
          </a:p>
          <a:p>
            <a:pPr marL="285750" indent="-285750" algn="l">
              <a:buFontTx/>
              <a:buChar char="-"/>
            </a:pPr>
            <a:r>
              <a:rPr lang="fi-FI" dirty="0" err="1" smtClean="0"/>
              <a:t>lanit</a:t>
            </a:r>
            <a:r>
              <a:rPr lang="fi-FI" dirty="0" smtClean="0"/>
              <a:t>, workshopit, teemapäivät, koulutukset</a:t>
            </a:r>
          </a:p>
          <a:p>
            <a:pPr algn="l"/>
            <a:r>
              <a:rPr lang="fi-FI" dirty="0"/>
              <a:t> </a:t>
            </a:r>
            <a:r>
              <a:rPr lang="fi-FI" dirty="0" smtClean="0"/>
              <a:t>    Tapahtumiin osallistuneet</a:t>
            </a:r>
            <a:r>
              <a:rPr lang="fi-FI" dirty="0"/>
              <a:t>	</a:t>
            </a:r>
            <a:r>
              <a:rPr lang="fi-FI" dirty="0" smtClean="0"/>
              <a:t>			</a:t>
            </a:r>
            <a:r>
              <a:rPr lang="fi-FI" u="sng" dirty="0" smtClean="0"/>
              <a:t>570</a:t>
            </a:r>
            <a:endParaRPr lang="fi-FI" u="sng" dirty="0"/>
          </a:p>
          <a:p>
            <a:endParaRPr lang="fi-FI" dirty="0"/>
          </a:p>
        </p:txBody>
      </p:sp>
      <p:pic>
        <p:nvPicPr>
          <p:cNvPr id="10242" name="Picture 2" descr="HenkilÃ¶n Tornion Nuorisotoimi Marko Pesonen kuv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732915"/>
            <a:ext cx="4240213" cy="33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4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Nuorten kasvun tukeminen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dirty="0" smtClean="0"/>
              <a:t>Liikkuva nuorisotilatoiminta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399" y="3641124"/>
            <a:ext cx="6241816" cy="186175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Kesäpösön markkinointitilaisuuksiin osallistuneet       170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Kesäpösön tavoittamat nuoret					 </a:t>
            </a:r>
            <a:r>
              <a:rPr lang="fi-FI" u="sng" dirty="0" smtClean="0"/>
              <a:t>703</a:t>
            </a:r>
            <a:r>
              <a:rPr lang="fi-FI" dirty="0" smtClean="0"/>
              <a:t>        </a:t>
            </a:r>
            <a:endParaRPr lang="fi-FI" dirty="0"/>
          </a:p>
        </p:txBody>
      </p:sp>
      <p:pic>
        <p:nvPicPr>
          <p:cNvPr id="5122" name="Picture 2" descr="HenkilÃ¶n Nuorisotiedotuspiste Aaltonen Lusku Lukkariniemi kuva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 bwMode="auto">
          <a:xfrm>
            <a:off x="7839458" y="1049637"/>
            <a:ext cx="3063347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2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02041"/>
          </a:xfrm>
        </p:spPr>
        <p:txBody>
          <a:bodyPr>
            <a:normAutofit fontScale="90000"/>
          </a:bodyPr>
          <a:lstStyle/>
          <a:p>
            <a:r>
              <a:rPr lang="fi-FI" dirty="0"/>
              <a:t>Nuorten kasvun tukeminen</a:t>
            </a:r>
            <a:br>
              <a:rPr lang="fi-FI" dirty="0"/>
            </a:br>
            <a:r>
              <a:rPr lang="fi-FI" sz="3100" dirty="0" smtClean="0"/>
              <a:t>Harrastustoiminta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98448" y="2446638"/>
            <a:ext cx="4718304" cy="34238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Danceclub </a:t>
            </a:r>
            <a:r>
              <a:rPr lang="fi-FI" dirty="0" err="1" smtClean="0"/>
              <a:t>Hoppi</a:t>
            </a:r>
            <a:endParaRPr lang="fi-FI" dirty="0" smtClean="0"/>
          </a:p>
          <a:p>
            <a:r>
              <a:rPr lang="fi-FI" sz="2000" dirty="0" smtClean="0"/>
              <a:t>Tanssiryhmien määrä				6</a:t>
            </a:r>
          </a:p>
          <a:p>
            <a:r>
              <a:rPr lang="fi-FI" sz="2000" dirty="0" smtClean="0"/>
              <a:t>Käyntikerrat tanssiryhmissä		</a:t>
            </a:r>
            <a:r>
              <a:rPr lang="fi-FI" sz="2000" u="sng" dirty="0" smtClean="0"/>
              <a:t>1666</a:t>
            </a:r>
          </a:p>
          <a:p>
            <a:r>
              <a:rPr lang="fi-FI" sz="2000" dirty="0" smtClean="0"/>
              <a:t>Tanssiryhmien esiintymisiä		4</a:t>
            </a:r>
          </a:p>
          <a:p>
            <a:r>
              <a:rPr lang="fi-FI" sz="2000" dirty="0" smtClean="0"/>
              <a:t>Esiintyneitä tanssijoita Hopista		123</a:t>
            </a:r>
          </a:p>
          <a:p>
            <a:pPr marL="0" indent="0">
              <a:buNone/>
            </a:pPr>
            <a:r>
              <a:rPr lang="fi-FI" dirty="0"/>
              <a:t>Muut </a:t>
            </a:r>
            <a:r>
              <a:rPr lang="fi-FI" dirty="0" smtClean="0"/>
              <a:t>harrastekerhot</a:t>
            </a:r>
          </a:p>
          <a:p>
            <a:r>
              <a:rPr lang="fi-FI" sz="2000" dirty="0"/>
              <a:t>Harrastekerhojen määrä		</a:t>
            </a:r>
            <a:r>
              <a:rPr lang="fi-FI" sz="2000" dirty="0" smtClean="0"/>
              <a:t>	11</a:t>
            </a:r>
          </a:p>
          <a:p>
            <a:r>
              <a:rPr lang="fi-FI" sz="2000" dirty="0"/>
              <a:t>Käyntikerrat kerhoissa 		</a:t>
            </a:r>
            <a:r>
              <a:rPr lang="fi-FI" sz="2000" dirty="0" smtClean="0"/>
              <a:t>	</a:t>
            </a:r>
            <a:r>
              <a:rPr lang="fi-FI" sz="2000" u="sng" dirty="0" smtClean="0"/>
              <a:t>1627</a:t>
            </a:r>
            <a:endParaRPr lang="fi-FI" sz="2000" u="sng" dirty="0"/>
          </a:p>
          <a:p>
            <a:endParaRPr lang="fi-FI" sz="2000" dirty="0"/>
          </a:p>
          <a:p>
            <a:endParaRPr lang="fi-FI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4100" name="Picture 4" descr="HenkilÃ¶n Nuorisotiedotuspiste Aaltonen Lusku Lukkariniemi kuv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43307"/>
            <a:ext cx="4718050" cy="31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3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1046206"/>
            <a:ext cx="9601196" cy="1375718"/>
          </a:xfrm>
        </p:spPr>
        <p:txBody>
          <a:bodyPr>
            <a:normAutofit fontScale="90000"/>
          </a:bodyPr>
          <a:lstStyle/>
          <a:p>
            <a:r>
              <a:rPr lang="fi-FI" dirty="0"/>
              <a:t>Nuorten kasvun tukeminen</a:t>
            </a:r>
            <a:br>
              <a:rPr lang="fi-FI" dirty="0"/>
            </a:br>
            <a:r>
              <a:rPr lang="fi-FI" sz="3200" dirty="0"/>
              <a:t>Rock-Juna -hankkeen toiminta</a:t>
            </a:r>
            <a:br>
              <a:rPr lang="fi-FI" sz="3200" dirty="0"/>
            </a:br>
            <a:r>
              <a:rPr lang="fi-FI" sz="3100" dirty="0" smtClean="0"/>
              <a:t>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Bändejä </a:t>
            </a:r>
            <a:r>
              <a:rPr lang="fi-FI" dirty="0"/>
              <a:t>Musalaitoksella		11</a:t>
            </a:r>
          </a:p>
          <a:p>
            <a:r>
              <a:rPr lang="fi-FI" dirty="0" err="1"/>
              <a:t>Häröboxin</a:t>
            </a:r>
            <a:r>
              <a:rPr lang="fi-FI" dirty="0"/>
              <a:t> käyntikerrat		164</a:t>
            </a:r>
          </a:p>
          <a:p>
            <a:r>
              <a:rPr lang="fi-FI" dirty="0"/>
              <a:t>Aulajamit Putaan koululla, osallistuneita					</a:t>
            </a:r>
            <a:r>
              <a:rPr lang="fi-FI" u="sng" dirty="0"/>
              <a:t>286</a:t>
            </a:r>
          </a:p>
          <a:p>
            <a:r>
              <a:rPr lang="fi-FI" dirty="0"/>
              <a:t>Rock-Junan tapahtumat 		18</a:t>
            </a:r>
          </a:p>
          <a:p>
            <a:r>
              <a:rPr lang="fi-FI" dirty="0"/>
              <a:t>Tapahtumiin osallistuneita	</a:t>
            </a:r>
            <a:r>
              <a:rPr lang="fi-FI" u="sng" dirty="0" smtClean="0"/>
              <a:t>381</a:t>
            </a:r>
            <a:r>
              <a:rPr lang="fi-FI" dirty="0"/>
              <a:t>	</a:t>
            </a:r>
          </a:p>
          <a:p>
            <a:endParaRPr lang="fi-FI" dirty="0"/>
          </a:p>
        </p:txBody>
      </p:sp>
      <p:pic>
        <p:nvPicPr>
          <p:cNvPr id="6146" name="Picture 2" descr="HenkilÃ¶n Sami KÃ¶ngÃ¤s kuv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560638"/>
            <a:ext cx="2206624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5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Nuorten kasvun tukeminen</a:t>
            </a:r>
            <a:br>
              <a:rPr lang="fi-FI" dirty="0"/>
            </a:br>
            <a:r>
              <a:rPr lang="fi-FI" sz="3100" dirty="0" smtClean="0"/>
              <a:t>Tapahtumat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998573"/>
            <a:ext cx="9601196" cy="2877294"/>
          </a:xfrm>
        </p:spPr>
        <p:txBody>
          <a:bodyPr/>
          <a:lstStyle/>
          <a:p>
            <a:r>
              <a:rPr lang="fi-FI" dirty="0" err="1" smtClean="0"/>
              <a:t>Äxön</a:t>
            </a:r>
            <a:r>
              <a:rPr lang="fi-FI" dirty="0" smtClean="0"/>
              <a:t>-iltoja 5 – 6 luokkalaisille 	7 krt</a:t>
            </a:r>
          </a:p>
          <a:p>
            <a:r>
              <a:rPr lang="fi-FI" dirty="0" smtClean="0"/>
              <a:t>Kävijöitä </a:t>
            </a:r>
            <a:r>
              <a:rPr lang="fi-FI" dirty="0" err="1" smtClean="0"/>
              <a:t>Äxön</a:t>
            </a:r>
            <a:r>
              <a:rPr lang="fi-FI" dirty="0" smtClean="0"/>
              <a:t>-illoissa			</a:t>
            </a:r>
            <a:r>
              <a:rPr lang="fi-FI" u="sng" dirty="0" smtClean="0"/>
              <a:t>1220</a:t>
            </a:r>
          </a:p>
          <a:p>
            <a:r>
              <a:rPr lang="fi-FI" dirty="0" smtClean="0"/>
              <a:t>Muita tapahtumia yhteensä		31</a:t>
            </a:r>
          </a:p>
          <a:p>
            <a:r>
              <a:rPr lang="fi-FI" dirty="0" smtClean="0"/>
              <a:t>Kävijöitä tapahtumissa			</a:t>
            </a:r>
            <a:r>
              <a:rPr lang="fi-FI" u="sng" dirty="0" smtClean="0"/>
              <a:t>6121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8194" name="Picture 2" descr="HenkilÃ¶n TORNION NUORISOTOIMI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88" y="2759674"/>
            <a:ext cx="4361309" cy="29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399" y="749643"/>
            <a:ext cx="6241816" cy="799071"/>
          </a:xfrm>
        </p:spPr>
        <p:txBody>
          <a:bodyPr/>
          <a:lstStyle/>
          <a:p>
            <a:r>
              <a:rPr lang="fi-FI" dirty="0"/>
              <a:t>Nuorten kasvun tukeminen</a:t>
            </a:r>
            <a:br>
              <a:rPr lang="fi-FI" dirty="0"/>
            </a:br>
            <a:r>
              <a:rPr lang="fi-FI" sz="1800" dirty="0"/>
              <a:t>K</a:t>
            </a:r>
            <a:r>
              <a:rPr lang="fi-FI" sz="1800" dirty="0" smtClean="0"/>
              <a:t>ansainvälinen toiminta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399" y="1647568"/>
            <a:ext cx="6241816" cy="4308388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dirty="0" smtClean="0"/>
              <a:t>Kaikista paras kaveri –hankkeen aikana tehty kansainvälinen työ:</a:t>
            </a:r>
          </a:p>
          <a:p>
            <a:pPr marL="285750" indent="-285750" algn="l">
              <a:buFontTx/>
              <a:buChar char="-"/>
            </a:pPr>
            <a:r>
              <a:rPr lang="fi-FI" sz="1600" dirty="0"/>
              <a:t>Kansainvälinen kahvila Taukotuvalla: turvapaikanhakijoita, maahanmuuttajia,       kansainvälisiä opiskelijoita eri puolilta </a:t>
            </a:r>
            <a:r>
              <a:rPr lang="fi-FI" sz="1600" dirty="0" smtClean="0"/>
              <a:t>maailmaa</a:t>
            </a:r>
          </a:p>
          <a:p>
            <a:pPr marL="285750" indent="-285750" algn="l">
              <a:buFontTx/>
              <a:buChar char="-"/>
            </a:pPr>
            <a:r>
              <a:rPr lang="fi-FI" sz="1600" dirty="0"/>
              <a:t>Maahanmuuttajanuorten yksilöohjaukset</a:t>
            </a:r>
          </a:p>
          <a:p>
            <a:pPr marL="285750" indent="-285750" algn="l">
              <a:buFontTx/>
              <a:buChar char="-"/>
            </a:pPr>
            <a:r>
              <a:rPr lang="fi-FI" sz="1600" dirty="0"/>
              <a:t>Välituntitoimintaa, teemapäiviä ja –viikkoja sekä </a:t>
            </a:r>
            <a:r>
              <a:rPr lang="fi-FI" sz="1600" dirty="0" err="1"/>
              <a:t>ryhmäytyksiä</a:t>
            </a:r>
            <a:r>
              <a:rPr lang="fi-FI" sz="1600" dirty="0"/>
              <a:t> ala- ja yläkouluilla maahanmuuttajanuorten integroimiseksi</a:t>
            </a:r>
          </a:p>
          <a:p>
            <a:pPr marL="285750" indent="-285750" algn="l">
              <a:buFontTx/>
              <a:buChar char="-"/>
            </a:pPr>
            <a:r>
              <a:rPr lang="fi-FI" sz="1600" dirty="0"/>
              <a:t>Kansainväliset illat </a:t>
            </a:r>
            <a:r>
              <a:rPr lang="fi-FI" sz="1600" dirty="0" smtClean="0"/>
              <a:t>nuorisotiloilla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dirty="0" smtClean="0"/>
              <a:t>Open </a:t>
            </a:r>
            <a:r>
              <a:rPr lang="fi-FI" sz="1600" dirty="0" err="1" smtClean="0"/>
              <a:t>Border</a:t>
            </a:r>
            <a:r>
              <a:rPr lang="fi-FI" sz="1600" dirty="0" smtClean="0"/>
              <a:t> of </a:t>
            </a:r>
            <a:r>
              <a:rPr lang="fi-FI" sz="1600" dirty="0" err="1" smtClean="0"/>
              <a:t>Solidarity</a:t>
            </a:r>
            <a:r>
              <a:rPr lang="fi-FI" sz="1600" dirty="0" smtClean="0"/>
              <a:t> –vaikuttamistapahtuma </a:t>
            </a:r>
            <a:r>
              <a:rPr lang="fi-FI" sz="1600" dirty="0" err="1" smtClean="0"/>
              <a:t>Viktoriantorilla</a:t>
            </a:r>
            <a:r>
              <a:rPr lang="fi-FI" sz="1600" dirty="0" smtClean="0"/>
              <a:t> yhteistyössä Tornion ja Haaparannan nuorisoneuvostot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dirty="0" smtClean="0"/>
              <a:t>Nuorten kansainvälinen </a:t>
            </a:r>
            <a:r>
              <a:rPr lang="fi-FI" sz="1600" dirty="0" err="1" smtClean="0"/>
              <a:t>iExpress</a:t>
            </a:r>
            <a:r>
              <a:rPr lang="fi-FI" sz="1600" dirty="0" smtClean="0"/>
              <a:t>-koulutusleiri Kuusamossa, osallistujia Tornion etsivästä nuorisotyöstä 2 nuorta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dirty="0" err="1" smtClean="0"/>
              <a:t>The</a:t>
            </a:r>
            <a:r>
              <a:rPr lang="fi-FI" sz="1600" dirty="0" smtClean="0"/>
              <a:t> Real </a:t>
            </a:r>
            <a:r>
              <a:rPr lang="fi-FI" sz="1600" dirty="0" err="1" smtClean="0"/>
              <a:t>Deal</a:t>
            </a:r>
            <a:r>
              <a:rPr lang="fi-FI" sz="1600" dirty="0" smtClean="0"/>
              <a:t> –kumppaninhakuseminaari Portugalissa, osallistujia Tornion nuorisotoimesta 1 nuoriso-ohjaaja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dirty="0" smtClean="0"/>
              <a:t>Yhteistyö Haaparannan kanssa: tapahtumat, hankkeet, työryhmät, nuorisotilatoiminta, nuorisoneuvostojen toiminta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9222" name="Picture 6" descr="HenkilÃ¶n TORNION NUORISOTOIMI kuva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r="49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1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419</Words>
  <Application>Microsoft Office PowerPoint</Application>
  <PresentationFormat>Mukautettu</PresentationFormat>
  <Paragraphs>164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Orgaaninen</vt:lpstr>
      <vt:lpstr>TORNION KAUPUNKI  NUORISOTOIMI</vt:lpstr>
      <vt:lpstr>Nuorten kasvun tukeminen Nuorisotilojen toiminta</vt:lpstr>
      <vt:lpstr>Nuorten kasvun tukeminen Nuorisotilojen toiminta</vt:lpstr>
      <vt:lpstr>Nuorten kasvun tukeminen Serveri-hankkeen toiminta </vt:lpstr>
      <vt:lpstr>Nuorten kasvun tukeminen Liikkuva nuorisotilatoiminta</vt:lpstr>
      <vt:lpstr>Nuorten kasvun tukeminen Harrastustoiminta</vt:lpstr>
      <vt:lpstr>Nuorten kasvun tukeminen Rock-Juna -hankkeen toiminta  </vt:lpstr>
      <vt:lpstr>Nuorten kasvun tukeminen Tapahtumat</vt:lpstr>
      <vt:lpstr>Nuorten kasvun tukeminen Kansainvälinen toiminta</vt:lpstr>
      <vt:lpstr>Nuorten kasvun tukeminen Leiri-, retki- ja kesätoiminta</vt:lpstr>
      <vt:lpstr>Nuorten kasvun tukeminen Koulunuorisotyö</vt:lpstr>
      <vt:lpstr>Nuorten osallisuuden tukeminen</vt:lpstr>
      <vt:lpstr>Nuorten osallisuuden tukeminen</vt:lpstr>
      <vt:lpstr>Nuorten selviytymisen tukeminen </vt:lpstr>
      <vt:lpstr>Nuorten selviytymisen tukeminen Etsivä nuorisotyö 16 – 28 vuotiaat</vt:lpstr>
      <vt:lpstr>Nuorten selviytymisen tukeminen Etsivä nuorisotyö 13 - 15 vuotiaat (alkaen 8/2017)</vt:lpstr>
      <vt:lpstr>Nuorten selviytymisen tukeminen Kaikista paras kaveri –hanke </vt:lpstr>
      <vt:lpstr>Koulutukset ja tiedotustilaisuudet</vt:lpstr>
      <vt:lpstr>Nuorisotoimen vuoden 2017 kokonaisasiakasmäärä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TORNION KAUPUNKI  NUORISOTOIMI</dc:title>
  <dc:creator>Pietikäinen Auli</dc:creator>
  <cp:lastModifiedBy>Dunder Anita</cp:lastModifiedBy>
  <cp:revision>68</cp:revision>
  <cp:lastPrinted>2018-05-14T07:07:14Z</cp:lastPrinted>
  <dcterms:created xsi:type="dcterms:W3CDTF">2018-04-09T11:17:45Z</dcterms:created>
  <dcterms:modified xsi:type="dcterms:W3CDTF">2018-05-14T07:11:24Z</dcterms:modified>
</cp:coreProperties>
</file>