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32"/>
  </p:notesMasterIdLst>
  <p:sldIdLst>
    <p:sldId id="285" r:id="rId6"/>
    <p:sldId id="257" r:id="rId7"/>
    <p:sldId id="258" r:id="rId8"/>
    <p:sldId id="259" r:id="rId9"/>
    <p:sldId id="261" r:id="rId10"/>
    <p:sldId id="262" r:id="rId11"/>
    <p:sldId id="263" r:id="rId12"/>
    <p:sldId id="264" r:id="rId13"/>
    <p:sldId id="265" r:id="rId14"/>
    <p:sldId id="266" r:id="rId15"/>
    <p:sldId id="286"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5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C78853D-62C3-4AF4-A9A8-70F21C8506DA}" type="datetimeFigureOut">
              <a:rPr lang="fi-FI" smtClean="0"/>
              <a:t>20.4.2018</a:t>
            </a:fld>
            <a:endParaRPr lang="fi-FI"/>
          </a:p>
        </p:txBody>
      </p:sp>
      <p:sp>
        <p:nvSpPr>
          <p:cNvPr id="4" name="Dian kuvan paikkamerkki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0646F67-A4F8-409D-B48E-DFCD0CC6D39E}" type="slidenum">
              <a:rPr lang="fi-FI" smtClean="0"/>
              <a:t>‹#›</a:t>
            </a:fld>
            <a:endParaRPr lang="fi-FI"/>
          </a:p>
        </p:txBody>
      </p:sp>
    </p:spTree>
    <p:extLst>
      <p:ext uri="{BB962C8B-B14F-4D97-AF65-F5344CB8AC3E}">
        <p14:creationId xmlns:p14="http://schemas.microsoft.com/office/powerpoint/2010/main" val="58783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6"/>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Tree>
    <p:extLst>
      <p:ext uri="{BB962C8B-B14F-4D97-AF65-F5344CB8AC3E}">
        <p14:creationId xmlns:p14="http://schemas.microsoft.com/office/powerpoint/2010/main" val="229583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04194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19850" y="1371600"/>
            <a:ext cx="1809750" cy="43434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990600" y="1371600"/>
            <a:ext cx="5288574" cy="4343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716405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98182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6111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644565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39395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775797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98307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37963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6144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512481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93258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517727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61850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8915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273112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655990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446263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18627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1825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2653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435" y="4406901"/>
            <a:ext cx="7772400" cy="1362075"/>
          </a:xfrm>
        </p:spPr>
        <p:txBody>
          <a:bodyPr/>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Tree>
    <p:extLst>
      <p:ext uri="{BB962C8B-B14F-4D97-AF65-F5344CB8AC3E}">
        <p14:creationId xmlns:p14="http://schemas.microsoft.com/office/powerpoint/2010/main" val="3347329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793245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07440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743657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139526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1036054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382874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64214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251441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857938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8549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990600" y="1905000"/>
            <a:ext cx="3549162"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80439" y="1905000"/>
            <a:ext cx="3549162"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9203058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474853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0626000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5790807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4335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2792463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34065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4827520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405274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334995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9386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31386819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2050503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696904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6802180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436338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122450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9462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50133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490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435"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255855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166"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extLst>
      <p:ext uri="{BB962C8B-B14F-4D97-AF65-F5344CB8AC3E}">
        <p14:creationId xmlns:p14="http://schemas.microsoft.com/office/powerpoint/2010/main" val="333301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48762" y="457200"/>
            <a:ext cx="845526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7"/>
          <p:cNvSpPr>
            <a:spLocks noChangeArrowheads="1"/>
          </p:cNvSpPr>
          <p:nvPr userDrawn="1"/>
        </p:nvSpPr>
        <p:spPr bwMode="auto">
          <a:xfrm>
            <a:off x="342900" y="342900"/>
            <a:ext cx="8458200" cy="617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00">
                <a:solidFill>
                  <a:srgbClr val="7381B1"/>
                </a:solidFill>
                <a:latin typeface="Verdana" pitchFamily="34" charset="0"/>
              </a:defRPr>
            </a:lvl1pPr>
            <a:lvl2pPr marL="742950" indent="-285750" eaLnBrk="0" hangingPunct="0">
              <a:defRPr sz="1100">
                <a:solidFill>
                  <a:srgbClr val="7381B1"/>
                </a:solidFill>
                <a:latin typeface="Verdana" pitchFamily="34" charset="0"/>
              </a:defRPr>
            </a:lvl2pPr>
            <a:lvl3pPr marL="1143000" indent="-228600" eaLnBrk="0" hangingPunct="0">
              <a:defRPr sz="1100">
                <a:solidFill>
                  <a:srgbClr val="7381B1"/>
                </a:solidFill>
                <a:latin typeface="Verdana" pitchFamily="34" charset="0"/>
              </a:defRPr>
            </a:lvl3pPr>
            <a:lvl4pPr marL="1600200" indent="-228600" eaLnBrk="0" hangingPunct="0">
              <a:defRPr sz="1100">
                <a:solidFill>
                  <a:srgbClr val="7381B1"/>
                </a:solidFill>
                <a:latin typeface="Verdana" pitchFamily="34" charset="0"/>
              </a:defRPr>
            </a:lvl4pPr>
            <a:lvl5pPr marL="2057400" indent="-228600" eaLnBrk="0" hangingPunct="0">
              <a:defRPr sz="1100">
                <a:solidFill>
                  <a:srgbClr val="7381B1"/>
                </a:solidFill>
                <a:latin typeface="Verdana" pitchFamily="34" charset="0"/>
              </a:defRPr>
            </a:lvl5pPr>
            <a:lvl6pPr marL="2514600" indent="-228600" algn="ctr" eaLnBrk="0" fontAlgn="base" hangingPunct="0">
              <a:spcBef>
                <a:spcPct val="20000"/>
              </a:spcBef>
              <a:spcAft>
                <a:spcPct val="0"/>
              </a:spcAft>
              <a:defRPr sz="1100">
                <a:solidFill>
                  <a:srgbClr val="7381B1"/>
                </a:solidFill>
                <a:latin typeface="Verdana" pitchFamily="34" charset="0"/>
              </a:defRPr>
            </a:lvl6pPr>
            <a:lvl7pPr marL="2971800" indent="-228600" algn="ctr" eaLnBrk="0" fontAlgn="base" hangingPunct="0">
              <a:spcBef>
                <a:spcPct val="20000"/>
              </a:spcBef>
              <a:spcAft>
                <a:spcPct val="0"/>
              </a:spcAft>
              <a:defRPr sz="1100">
                <a:solidFill>
                  <a:srgbClr val="7381B1"/>
                </a:solidFill>
                <a:latin typeface="Verdana" pitchFamily="34" charset="0"/>
              </a:defRPr>
            </a:lvl7pPr>
            <a:lvl8pPr marL="3429000" indent="-228600" algn="ctr" eaLnBrk="0" fontAlgn="base" hangingPunct="0">
              <a:spcBef>
                <a:spcPct val="20000"/>
              </a:spcBef>
              <a:spcAft>
                <a:spcPct val="0"/>
              </a:spcAft>
              <a:defRPr sz="1100">
                <a:solidFill>
                  <a:srgbClr val="7381B1"/>
                </a:solidFill>
                <a:latin typeface="Verdana" pitchFamily="34" charset="0"/>
              </a:defRPr>
            </a:lvl8pPr>
            <a:lvl9pPr marL="3886200" indent="-228600" algn="ctr" eaLnBrk="0" fontAlgn="base" hangingPunct="0">
              <a:spcBef>
                <a:spcPct val="20000"/>
              </a:spcBef>
              <a:spcAft>
                <a:spcPct val="0"/>
              </a:spcAft>
              <a:defRPr sz="1100">
                <a:solidFill>
                  <a:srgbClr val="7381B1"/>
                </a:solidFill>
                <a:latin typeface="Verdana" pitchFamily="34" charset="0"/>
              </a:defRPr>
            </a:lvl9pPr>
          </a:lstStyle>
          <a:p>
            <a:pPr algn="ctr" eaLnBrk="1" fontAlgn="base" hangingPunct="1">
              <a:spcBef>
                <a:spcPct val="20000"/>
              </a:spcBef>
              <a:spcAft>
                <a:spcPct val="0"/>
              </a:spcAft>
              <a:defRPr/>
            </a:pPr>
            <a:endParaRPr lang="fi-FI" altLang="fi-FI" smtClean="0"/>
          </a:p>
        </p:txBody>
      </p:sp>
      <p:sp>
        <p:nvSpPr>
          <p:cNvPr id="1028" name="Rectangle 2"/>
          <p:cNvSpPr>
            <a:spLocks noGrp="1" noChangeArrowheads="1"/>
          </p:cNvSpPr>
          <p:nvPr>
            <p:ph type="title"/>
          </p:nvPr>
        </p:nvSpPr>
        <p:spPr bwMode="auto">
          <a:xfrm>
            <a:off x="990600" y="1371601"/>
            <a:ext cx="7239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fi-FI" smtClean="0"/>
              <a:t>Click to edit Master title style</a:t>
            </a:r>
          </a:p>
        </p:txBody>
      </p:sp>
      <p:sp>
        <p:nvSpPr>
          <p:cNvPr id="1029" name="Rectangle 3"/>
          <p:cNvSpPr>
            <a:spLocks noGrp="1" noChangeArrowheads="1"/>
          </p:cNvSpPr>
          <p:nvPr>
            <p:ph type="body" idx="1"/>
          </p:nvPr>
        </p:nvSpPr>
        <p:spPr bwMode="auto">
          <a:xfrm>
            <a:off x="990600" y="1905000"/>
            <a:ext cx="7239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sv-SE" altLang="fi-FI" smtClean="0"/>
              <a:t>Click to edit Master text styles</a:t>
            </a:r>
          </a:p>
          <a:p>
            <a:pPr lvl="1"/>
            <a:r>
              <a:rPr lang="sv-SE" altLang="fi-FI" smtClean="0"/>
              <a:t>Second level</a:t>
            </a:r>
          </a:p>
          <a:p>
            <a:pPr lvl="2"/>
            <a:r>
              <a:rPr lang="sv-SE" altLang="fi-FI" smtClean="0"/>
              <a:t>Third level</a:t>
            </a:r>
          </a:p>
          <a:p>
            <a:pPr lvl="3"/>
            <a:r>
              <a:rPr lang="sv-SE" altLang="fi-FI" smtClean="0"/>
              <a:t>Fourth level</a:t>
            </a:r>
          </a:p>
          <a:p>
            <a:pPr lvl="4"/>
            <a:r>
              <a:rPr lang="sv-SE" altLang="fi-FI" smtClean="0"/>
              <a:t>Fifth level</a:t>
            </a:r>
          </a:p>
        </p:txBody>
      </p:sp>
      <p:sp>
        <p:nvSpPr>
          <p:cNvPr id="1030" name="Rectangle 11"/>
          <p:cNvSpPr>
            <a:spLocks noChangeArrowheads="1"/>
          </p:cNvSpPr>
          <p:nvPr/>
        </p:nvSpPr>
        <p:spPr bwMode="auto">
          <a:xfrm>
            <a:off x="609600" y="990600"/>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1100">
                <a:solidFill>
                  <a:srgbClr val="7381B1"/>
                </a:solidFill>
                <a:latin typeface="Verdana" pitchFamily="34" charset="0"/>
              </a:defRPr>
            </a:lvl1pPr>
            <a:lvl2pPr marL="742950" indent="-285750" eaLnBrk="0" hangingPunct="0">
              <a:defRPr sz="1100">
                <a:solidFill>
                  <a:srgbClr val="7381B1"/>
                </a:solidFill>
                <a:latin typeface="Verdana" pitchFamily="34" charset="0"/>
              </a:defRPr>
            </a:lvl2pPr>
            <a:lvl3pPr marL="1143000" indent="-228600" eaLnBrk="0" hangingPunct="0">
              <a:defRPr sz="1100">
                <a:solidFill>
                  <a:srgbClr val="7381B1"/>
                </a:solidFill>
                <a:latin typeface="Verdana" pitchFamily="34" charset="0"/>
              </a:defRPr>
            </a:lvl3pPr>
            <a:lvl4pPr marL="1600200" indent="-228600" eaLnBrk="0" hangingPunct="0">
              <a:defRPr sz="1100">
                <a:solidFill>
                  <a:srgbClr val="7381B1"/>
                </a:solidFill>
                <a:latin typeface="Verdana" pitchFamily="34" charset="0"/>
              </a:defRPr>
            </a:lvl4pPr>
            <a:lvl5pPr marL="2057400" indent="-228600" eaLnBrk="0" hangingPunct="0">
              <a:defRPr sz="1100">
                <a:solidFill>
                  <a:srgbClr val="7381B1"/>
                </a:solidFill>
                <a:latin typeface="Verdana" pitchFamily="34" charset="0"/>
              </a:defRPr>
            </a:lvl5pPr>
            <a:lvl6pPr marL="2514600" indent="-228600" algn="ctr" eaLnBrk="0" fontAlgn="base" hangingPunct="0">
              <a:spcBef>
                <a:spcPct val="20000"/>
              </a:spcBef>
              <a:spcAft>
                <a:spcPct val="0"/>
              </a:spcAft>
              <a:defRPr sz="1100">
                <a:solidFill>
                  <a:srgbClr val="7381B1"/>
                </a:solidFill>
                <a:latin typeface="Verdana" pitchFamily="34" charset="0"/>
              </a:defRPr>
            </a:lvl6pPr>
            <a:lvl7pPr marL="2971800" indent="-228600" algn="ctr" eaLnBrk="0" fontAlgn="base" hangingPunct="0">
              <a:spcBef>
                <a:spcPct val="20000"/>
              </a:spcBef>
              <a:spcAft>
                <a:spcPct val="0"/>
              </a:spcAft>
              <a:defRPr sz="1100">
                <a:solidFill>
                  <a:srgbClr val="7381B1"/>
                </a:solidFill>
                <a:latin typeface="Verdana" pitchFamily="34" charset="0"/>
              </a:defRPr>
            </a:lvl7pPr>
            <a:lvl8pPr marL="3429000" indent="-228600" algn="ctr" eaLnBrk="0" fontAlgn="base" hangingPunct="0">
              <a:spcBef>
                <a:spcPct val="20000"/>
              </a:spcBef>
              <a:spcAft>
                <a:spcPct val="0"/>
              </a:spcAft>
              <a:defRPr sz="1100">
                <a:solidFill>
                  <a:srgbClr val="7381B1"/>
                </a:solidFill>
                <a:latin typeface="Verdana" pitchFamily="34" charset="0"/>
              </a:defRPr>
            </a:lvl8pPr>
            <a:lvl9pPr marL="3886200" indent="-228600" algn="ctr" eaLnBrk="0" fontAlgn="base" hangingPunct="0">
              <a:spcBef>
                <a:spcPct val="20000"/>
              </a:spcBef>
              <a:spcAft>
                <a:spcPct val="0"/>
              </a:spcAft>
              <a:defRPr sz="1100">
                <a:solidFill>
                  <a:srgbClr val="7381B1"/>
                </a:solidFill>
                <a:latin typeface="Verdana" pitchFamily="34" charset="0"/>
              </a:defRPr>
            </a:lvl9pPr>
          </a:lstStyle>
          <a:p>
            <a:pPr eaLnBrk="1" fontAlgn="base" hangingPunct="1">
              <a:spcBef>
                <a:spcPct val="20000"/>
              </a:spcBef>
              <a:spcAft>
                <a:spcPct val="0"/>
              </a:spcAft>
              <a:defRPr/>
            </a:pPr>
            <a:endParaRPr lang="fi-FI" altLang="fi-FI" sz="1400" smtClean="0">
              <a:solidFill>
                <a:srgbClr val="000000"/>
              </a:solidFill>
            </a:endParaRPr>
          </a:p>
        </p:txBody>
      </p:sp>
      <p:sp>
        <p:nvSpPr>
          <p:cNvPr id="1031" name="Text Box 15"/>
          <p:cNvSpPr txBox="1">
            <a:spLocks noChangeArrowheads="1"/>
          </p:cNvSpPr>
          <p:nvPr userDrawn="1"/>
        </p:nvSpPr>
        <p:spPr bwMode="auto">
          <a:xfrm>
            <a:off x="6553200" y="990601"/>
            <a:ext cx="19050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100">
                <a:solidFill>
                  <a:srgbClr val="7381B1"/>
                </a:solidFill>
                <a:latin typeface="Verdana" pitchFamily="34" charset="0"/>
              </a:defRPr>
            </a:lvl1pPr>
            <a:lvl2pPr marL="742950" indent="-285750" eaLnBrk="0" hangingPunct="0">
              <a:defRPr sz="1100">
                <a:solidFill>
                  <a:srgbClr val="7381B1"/>
                </a:solidFill>
                <a:latin typeface="Verdana" pitchFamily="34" charset="0"/>
              </a:defRPr>
            </a:lvl2pPr>
            <a:lvl3pPr marL="1143000" indent="-228600" eaLnBrk="0" hangingPunct="0">
              <a:defRPr sz="1100">
                <a:solidFill>
                  <a:srgbClr val="7381B1"/>
                </a:solidFill>
                <a:latin typeface="Verdana" pitchFamily="34" charset="0"/>
              </a:defRPr>
            </a:lvl3pPr>
            <a:lvl4pPr marL="1600200" indent="-228600" eaLnBrk="0" hangingPunct="0">
              <a:defRPr sz="1100">
                <a:solidFill>
                  <a:srgbClr val="7381B1"/>
                </a:solidFill>
                <a:latin typeface="Verdana" pitchFamily="34" charset="0"/>
              </a:defRPr>
            </a:lvl4pPr>
            <a:lvl5pPr marL="2057400" indent="-228600" eaLnBrk="0" hangingPunct="0">
              <a:defRPr sz="1100">
                <a:solidFill>
                  <a:srgbClr val="7381B1"/>
                </a:solidFill>
                <a:latin typeface="Verdana" pitchFamily="34" charset="0"/>
              </a:defRPr>
            </a:lvl5pPr>
            <a:lvl6pPr marL="2514600" indent="-228600" algn="ctr" eaLnBrk="0" fontAlgn="base" hangingPunct="0">
              <a:spcBef>
                <a:spcPct val="20000"/>
              </a:spcBef>
              <a:spcAft>
                <a:spcPct val="0"/>
              </a:spcAft>
              <a:defRPr sz="1100">
                <a:solidFill>
                  <a:srgbClr val="7381B1"/>
                </a:solidFill>
                <a:latin typeface="Verdana" pitchFamily="34" charset="0"/>
              </a:defRPr>
            </a:lvl6pPr>
            <a:lvl7pPr marL="2971800" indent="-228600" algn="ctr" eaLnBrk="0" fontAlgn="base" hangingPunct="0">
              <a:spcBef>
                <a:spcPct val="20000"/>
              </a:spcBef>
              <a:spcAft>
                <a:spcPct val="0"/>
              </a:spcAft>
              <a:defRPr sz="1100">
                <a:solidFill>
                  <a:srgbClr val="7381B1"/>
                </a:solidFill>
                <a:latin typeface="Verdana" pitchFamily="34" charset="0"/>
              </a:defRPr>
            </a:lvl7pPr>
            <a:lvl8pPr marL="3429000" indent="-228600" algn="ctr" eaLnBrk="0" fontAlgn="base" hangingPunct="0">
              <a:spcBef>
                <a:spcPct val="20000"/>
              </a:spcBef>
              <a:spcAft>
                <a:spcPct val="0"/>
              </a:spcAft>
              <a:defRPr sz="1100">
                <a:solidFill>
                  <a:srgbClr val="7381B1"/>
                </a:solidFill>
                <a:latin typeface="Verdana" pitchFamily="34" charset="0"/>
              </a:defRPr>
            </a:lvl8pPr>
            <a:lvl9pPr marL="3886200" indent="-228600" algn="ctr" eaLnBrk="0" fontAlgn="base" hangingPunct="0">
              <a:spcBef>
                <a:spcPct val="20000"/>
              </a:spcBef>
              <a:spcAft>
                <a:spcPct val="0"/>
              </a:spcAft>
              <a:defRPr sz="1100">
                <a:solidFill>
                  <a:srgbClr val="7381B1"/>
                </a:solidFill>
                <a:latin typeface="Verdana" pitchFamily="34" charset="0"/>
              </a:defRPr>
            </a:lvl9pPr>
          </a:lstStyle>
          <a:p>
            <a:pPr algn="r" eaLnBrk="1" fontAlgn="base" hangingPunct="1">
              <a:spcBef>
                <a:spcPct val="50000"/>
              </a:spcBef>
              <a:spcAft>
                <a:spcPct val="0"/>
              </a:spcAft>
              <a:defRPr/>
            </a:pPr>
            <a:endParaRPr lang="fi-FI" smtClean="0"/>
          </a:p>
        </p:txBody>
      </p:sp>
      <p:sp>
        <p:nvSpPr>
          <p:cNvPr id="1032" name="Line 19"/>
          <p:cNvSpPr>
            <a:spLocks noChangeShapeType="1"/>
          </p:cNvSpPr>
          <p:nvPr userDrawn="1"/>
        </p:nvSpPr>
        <p:spPr bwMode="auto">
          <a:xfrm>
            <a:off x="990600" y="457200"/>
            <a:ext cx="0" cy="9906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eaLnBrk="0" fontAlgn="base" hangingPunct="0">
              <a:spcBef>
                <a:spcPct val="0"/>
              </a:spcBef>
              <a:spcAft>
                <a:spcPct val="0"/>
              </a:spcAft>
            </a:pPr>
            <a:endParaRPr lang="fi-FI" sz="1100">
              <a:solidFill>
                <a:srgbClr val="7381B1"/>
              </a:solidFill>
            </a:endParaRPr>
          </a:p>
        </p:txBody>
      </p:sp>
      <p:pic>
        <p:nvPicPr>
          <p:cNvPr id="1033" name="Picture 2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b="15636"/>
          <a:stretch>
            <a:fillRect/>
          </a:stretch>
        </p:blipFill>
        <p:spPr bwMode="auto">
          <a:xfrm>
            <a:off x="7239000" y="5926138"/>
            <a:ext cx="1384789"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110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Verdana" pitchFamily="34" charset="0"/>
        </a:defRPr>
      </a:lvl2pPr>
      <a:lvl3pPr algn="l" rtl="0" eaLnBrk="0" fontAlgn="base" hangingPunct="0">
        <a:spcBef>
          <a:spcPct val="0"/>
        </a:spcBef>
        <a:spcAft>
          <a:spcPct val="0"/>
        </a:spcAft>
        <a:defRPr sz="2000">
          <a:solidFill>
            <a:schemeClr val="tx2"/>
          </a:solidFill>
          <a:latin typeface="Verdana" pitchFamily="34" charset="0"/>
        </a:defRPr>
      </a:lvl3pPr>
      <a:lvl4pPr algn="l" rtl="0" eaLnBrk="0" fontAlgn="base" hangingPunct="0">
        <a:spcBef>
          <a:spcPct val="0"/>
        </a:spcBef>
        <a:spcAft>
          <a:spcPct val="0"/>
        </a:spcAft>
        <a:defRPr sz="2000">
          <a:solidFill>
            <a:schemeClr val="tx2"/>
          </a:solidFill>
          <a:latin typeface="Verdana" pitchFamily="34" charset="0"/>
        </a:defRPr>
      </a:lvl4pPr>
      <a:lvl5pPr algn="l" rtl="0" eaLnBrk="0" fontAlgn="base" hangingPunct="0">
        <a:spcBef>
          <a:spcPct val="0"/>
        </a:spcBef>
        <a:spcAft>
          <a:spcPct val="0"/>
        </a:spcAft>
        <a:defRPr sz="2000">
          <a:solidFill>
            <a:schemeClr val="tx2"/>
          </a:solidFill>
          <a:latin typeface="Verdana" pitchFamily="34" charset="0"/>
        </a:defRPr>
      </a:lvl5pPr>
      <a:lvl6pPr marL="457200" algn="l" rtl="0" fontAlgn="base">
        <a:spcBef>
          <a:spcPct val="0"/>
        </a:spcBef>
        <a:spcAft>
          <a:spcPct val="0"/>
        </a:spcAft>
        <a:defRPr sz="2000">
          <a:solidFill>
            <a:schemeClr val="tx2"/>
          </a:solidFill>
          <a:latin typeface="Verdana" pitchFamily="34" charset="0"/>
        </a:defRPr>
      </a:lvl6pPr>
      <a:lvl7pPr marL="914400" algn="l" rtl="0" fontAlgn="base">
        <a:spcBef>
          <a:spcPct val="0"/>
        </a:spcBef>
        <a:spcAft>
          <a:spcPct val="0"/>
        </a:spcAft>
        <a:defRPr sz="2000">
          <a:solidFill>
            <a:schemeClr val="tx2"/>
          </a:solidFill>
          <a:latin typeface="Verdana" pitchFamily="34" charset="0"/>
        </a:defRPr>
      </a:lvl7pPr>
      <a:lvl8pPr marL="1371600" algn="l" rtl="0" fontAlgn="base">
        <a:spcBef>
          <a:spcPct val="0"/>
        </a:spcBef>
        <a:spcAft>
          <a:spcPct val="0"/>
        </a:spcAft>
        <a:defRPr sz="2000">
          <a:solidFill>
            <a:schemeClr val="tx2"/>
          </a:solidFill>
          <a:latin typeface="Verdana" pitchFamily="34" charset="0"/>
        </a:defRPr>
      </a:lvl8pPr>
      <a:lvl9pPr marL="1828800" algn="l" rtl="0" fontAlgn="base">
        <a:spcBef>
          <a:spcPct val="0"/>
        </a:spcBef>
        <a:spcAft>
          <a:spcPct val="0"/>
        </a:spcAft>
        <a:defRPr sz="2000">
          <a:solidFill>
            <a:schemeClr val="tx2"/>
          </a:solidFill>
          <a:latin typeface="Verdana" pitchFamily="34" charset="0"/>
        </a:defRPr>
      </a:lvl9pPr>
    </p:titleStyle>
    <p:bodyStyle>
      <a:lvl1pPr marL="342900" indent="-342900" algn="l" rtl="0" eaLnBrk="0" fontAlgn="base" hangingPunct="0">
        <a:spcBef>
          <a:spcPct val="20000"/>
        </a:spcBef>
        <a:spcAft>
          <a:spcPct val="0"/>
        </a:spcAft>
        <a:defRPr sz="1400">
          <a:solidFill>
            <a:schemeClr val="tx1"/>
          </a:solidFill>
          <a:latin typeface="+mn-lt"/>
          <a:ea typeface="+mn-ea"/>
          <a:cs typeface="+mn-cs"/>
        </a:defRPr>
      </a:lvl1pPr>
      <a:lvl2pPr marL="762000" indent="-285750" algn="l" rtl="0" eaLnBrk="0" fontAlgn="base" hangingPunct="0">
        <a:spcBef>
          <a:spcPct val="20000"/>
        </a:spcBef>
        <a:spcAft>
          <a:spcPct val="0"/>
        </a:spcAft>
        <a:defRPr sz="1400">
          <a:solidFill>
            <a:schemeClr val="tx1"/>
          </a:solidFill>
          <a:latin typeface="+mn-lt"/>
        </a:defRPr>
      </a:lvl2pPr>
      <a:lvl3pPr marL="1181100" indent="-228600" algn="l" rtl="0" eaLnBrk="0" fontAlgn="base" hangingPunct="0">
        <a:spcBef>
          <a:spcPct val="20000"/>
        </a:spcBef>
        <a:spcAft>
          <a:spcPct val="0"/>
        </a:spcAft>
        <a:defRPr sz="1400">
          <a:solidFill>
            <a:schemeClr val="tx1"/>
          </a:solidFill>
          <a:latin typeface="+mn-lt"/>
        </a:defRPr>
      </a:lvl3pPr>
      <a:lvl4pPr marL="1600200" indent="-228600" algn="l" rtl="0" eaLnBrk="0" fontAlgn="base" hangingPunct="0">
        <a:spcBef>
          <a:spcPct val="20000"/>
        </a:spcBef>
        <a:spcAft>
          <a:spcPct val="0"/>
        </a:spcAft>
        <a:defRPr sz="1400">
          <a:solidFill>
            <a:schemeClr val="tx1"/>
          </a:solidFill>
          <a:latin typeface="+mn-lt"/>
        </a:defRPr>
      </a:lvl4pPr>
      <a:lvl5pPr marL="2019300" indent="-228600" algn="l" rtl="0" eaLnBrk="0" fontAlgn="base" hangingPunct="0">
        <a:spcBef>
          <a:spcPct val="20000"/>
        </a:spcBef>
        <a:spcAft>
          <a:spcPct val="0"/>
        </a:spcAft>
        <a:defRPr sz="1400">
          <a:solidFill>
            <a:schemeClr val="tx1"/>
          </a:solidFill>
          <a:latin typeface="+mn-lt"/>
        </a:defRPr>
      </a:lvl5pPr>
      <a:lvl6pPr marL="2476500" indent="-228600" algn="l" rtl="0" fontAlgn="base">
        <a:spcBef>
          <a:spcPct val="20000"/>
        </a:spcBef>
        <a:spcAft>
          <a:spcPct val="0"/>
        </a:spcAft>
        <a:defRPr sz="1400">
          <a:solidFill>
            <a:schemeClr val="tx1"/>
          </a:solidFill>
          <a:latin typeface="+mn-lt"/>
        </a:defRPr>
      </a:lvl6pPr>
      <a:lvl7pPr marL="2933700" indent="-228600" algn="l" rtl="0" fontAlgn="base">
        <a:spcBef>
          <a:spcPct val="20000"/>
        </a:spcBef>
        <a:spcAft>
          <a:spcPct val="0"/>
        </a:spcAft>
        <a:defRPr sz="1400">
          <a:solidFill>
            <a:schemeClr val="tx1"/>
          </a:solidFill>
          <a:latin typeface="+mn-lt"/>
        </a:defRPr>
      </a:lvl7pPr>
      <a:lvl8pPr marL="3390900" indent="-228600" algn="l" rtl="0" fontAlgn="base">
        <a:spcBef>
          <a:spcPct val="20000"/>
        </a:spcBef>
        <a:spcAft>
          <a:spcPct val="0"/>
        </a:spcAft>
        <a:defRPr sz="1400">
          <a:solidFill>
            <a:schemeClr val="tx1"/>
          </a:solidFill>
          <a:latin typeface="+mn-lt"/>
        </a:defRPr>
      </a:lvl8pPr>
      <a:lvl9pPr marL="3848100" indent="-228600" algn="l" rtl="0" fontAlgn="base">
        <a:spcBef>
          <a:spcPct val="20000"/>
        </a:spcBef>
        <a:spcAft>
          <a:spcPct val="0"/>
        </a:spcAft>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862574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507218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065027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9D63-1641-4D76-BCFE-C6D55C454665}" type="datetimeFigureOut">
              <a:rPr lang="fi-FI" smtClean="0">
                <a:solidFill>
                  <a:prstClr val="black">
                    <a:tint val="75000"/>
                  </a:prstClr>
                </a:solidFill>
              </a:rPr>
              <a:pPr/>
              <a:t>20.4.2018</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34E76-EE6F-4AA5-906D-B43C798166C5}"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88614849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b="1" dirty="0" smtClean="0"/>
              <a:t/>
            </a:r>
            <a:br>
              <a:rPr lang="fi-FI" b="1" dirty="0" smtClean="0"/>
            </a:br>
            <a:r>
              <a:rPr lang="fi-FI" b="1" dirty="0"/>
              <a:t/>
            </a:r>
            <a:br>
              <a:rPr lang="fi-FI" b="1" dirty="0"/>
            </a:br>
            <a:r>
              <a:rPr lang="fi-FI" b="1" dirty="0" smtClean="0"/>
              <a:t>Tytäryhtiöiden toiminta-ajatus </a:t>
            </a:r>
            <a:r>
              <a:rPr lang="fi-FI" b="1" smtClean="0"/>
              <a:t>ja tehtävät</a:t>
            </a:r>
            <a:endParaRPr lang="fi-FI" b="1"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51007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990720" y="1196640"/>
            <a:ext cx="7238520" cy="493200"/>
          </a:xfrm>
          <a:prstGeom prst="rect">
            <a:avLst/>
          </a:prstGeom>
        </p:spPr>
        <p:txBody>
          <a:bodyPr lIns="0" tIns="0" rIns="0" bIns="0"/>
          <a:lstStyle/>
          <a:p>
            <a:pPr algn="ctr">
              <a:lnSpc>
                <a:spcPct val="100000"/>
              </a:lnSpc>
            </a:pPr>
            <a:r>
              <a:rPr lang="fi-FI" sz="2000" b="1">
                <a:solidFill>
                  <a:srgbClr val="000000"/>
                </a:solidFill>
                <a:latin typeface="Verdana"/>
              </a:rPr>
              <a:t>Toimintaympäristön haasteita ja mahdollisuuksia</a:t>
            </a:r>
            <a:endParaRPr/>
          </a:p>
        </p:txBody>
      </p:sp>
      <p:sp>
        <p:nvSpPr>
          <p:cNvPr id="127" name="TextShape 2"/>
          <p:cNvSpPr txBox="1"/>
          <p:nvPr/>
        </p:nvSpPr>
        <p:spPr>
          <a:xfrm>
            <a:off x="990720" y="1905120"/>
            <a:ext cx="7238520" cy="3809520"/>
          </a:xfrm>
          <a:prstGeom prst="rect">
            <a:avLst/>
          </a:prstGeom>
        </p:spPr>
        <p:txBody>
          <a:bodyPr lIns="0" tIns="0" rIns="0" bIns="0"/>
          <a:lstStyle/>
          <a:p>
            <a:pPr>
              <a:lnSpc>
                <a:spcPct val="100000"/>
              </a:lnSpc>
            </a:pPr>
            <a:r>
              <a:rPr lang="fi-FI" sz="1400" dirty="0">
                <a:solidFill>
                  <a:srgbClr val="000000"/>
                </a:solidFill>
                <a:latin typeface="Verdana"/>
              </a:rPr>
              <a:t>Maakunta- ja kasvupalvelu-uudistus:</a:t>
            </a:r>
            <a:endParaRPr dirty="0"/>
          </a:p>
          <a:p>
            <a:pPr>
              <a:lnSpc>
                <a:spcPct val="100000"/>
              </a:lnSpc>
              <a:buFont typeface="Arial"/>
              <a:buChar char="•"/>
            </a:pPr>
            <a:r>
              <a:rPr lang="fi-FI" sz="1400" dirty="0">
                <a:solidFill>
                  <a:srgbClr val="000000"/>
                </a:solidFill>
                <a:latin typeface="Verdana"/>
              </a:rPr>
              <a:t>Allianssimalli palvelujen järjestämisessä ja tuottamisessa </a:t>
            </a:r>
            <a:endParaRPr dirty="0"/>
          </a:p>
          <a:p>
            <a:pPr>
              <a:lnSpc>
                <a:spcPct val="100000"/>
              </a:lnSpc>
              <a:buFont typeface="Arial"/>
              <a:buChar char="•"/>
            </a:pPr>
            <a:r>
              <a:rPr lang="fi-FI" sz="1400" dirty="0">
                <a:solidFill>
                  <a:srgbClr val="000000"/>
                </a:solidFill>
                <a:latin typeface="Verdana"/>
              </a:rPr>
              <a:t>Elinkeino- ja työllisyyspalvelujen mielekäs organisointi</a:t>
            </a:r>
            <a:endParaRPr dirty="0"/>
          </a:p>
          <a:p>
            <a:pPr>
              <a:lnSpc>
                <a:spcPct val="100000"/>
              </a:lnSpc>
            </a:pPr>
            <a:endParaRPr dirty="0"/>
          </a:p>
          <a:p>
            <a:pPr>
              <a:lnSpc>
                <a:spcPct val="100000"/>
              </a:lnSpc>
            </a:pPr>
            <a:r>
              <a:rPr lang="fi-FI" sz="1400" dirty="0">
                <a:solidFill>
                  <a:srgbClr val="000000"/>
                </a:solidFill>
                <a:latin typeface="Verdana"/>
              </a:rPr>
              <a:t>Yhteistyömahdollisuudet </a:t>
            </a:r>
            <a:endParaRPr dirty="0"/>
          </a:p>
          <a:p>
            <a:pPr>
              <a:lnSpc>
                <a:spcPct val="100000"/>
              </a:lnSpc>
              <a:buFont typeface="Arial"/>
              <a:buChar char="•"/>
            </a:pPr>
            <a:r>
              <a:rPr lang="fi-FI" sz="1400" dirty="0">
                <a:solidFill>
                  <a:srgbClr val="000000"/>
                </a:solidFill>
                <a:latin typeface="Verdana"/>
              </a:rPr>
              <a:t>Kaupunkien välisen yhteistyön kehittäminen allianssimallissa</a:t>
            </a:r>
            <a:endParaRPr dirty="0"/>
          </a:p>
          <a:p>
            <a:pPr>
              <a:lnSpc>
                <a:spcPct val="100000"/>
              </a:lnSpc>
              <a:buFont typeface="Arial"/>
              <a:buChar char="•"/>
            </a:pPr>
            <a:r>
              <a:rPr lang="fi-FI" sz="1400" dirty="0">
                <a:solidFill>
                  <a:srgbClr val="000000"/>
                </a:solidFill>
                <a:latin typeface="Verdana"/>
              </a:rPr>
              <a:t>Oppilaitosyhteistyön tiivistäminen vaihtoehtoisten oppimispolkujen synnyttämisessä ja vastavalmistuneiden työllistymisen edistämisessä</a:t>
            </a:r>
            <a:endParaRPr dirty="0"/>
          </a:p>
          <a:p>
            <a:pPr>
              <a:lnSpc>
                <a:spcPct val="100000"/>
              </a:lnSpc>
              <a:buFont typeface="Arial"/>
              <a:buChar char="•"/>
            </a:pPr>
            <a:r>
              <a:rPr lang="fi-FI" sz="1400" dirty="0">
                <a:solidFill>
                  <a:srgbClr val="000000"/>
                </a:solidFill>
                <a:latin typeface="Verdana"/>
              </a:rPr>
              <a:t>Elinkeino- ja työllisyyspalveluiden yhteistyö palvelemaan sekä asiakkaiden että yrittäjien tarpeita</a:t>
            </a: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p:txBody>
      </p:sp>
    </p:spTree>
    <p:extLst>
      <p:ext uri="{BB962C8B-B14F-4D97-AF65-F5344CB8AC3E}">
        <p14:creationId xmlns:p14="http://schemas.microsoft.com/office/powerpoint/2010/main" val="3231432512"/>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
            </a:r>
            <a:br>
              <a:rPr lang="fi-FI" b="1" dirty="0" smtClean="0"/>
            </a:br>
            <a:r>
              <a:rPr lang="fi-FI" b="1" dirty="0"/>
              <a:t/>
            </a:r>
            <a:br>
              <a:rPr lang="fi-FI" b="1" dirty="0"/>
            </a:br>
            <a:r>
              <a:rPr lang="fi-FI" b="1" dirty="0" smtClean="0"/>
              <a:t/>
            </a:r>
            <a:br>
              <a:rPr lang="fi-FI" b="1" dirty="0" smtClean="0"/>
            </a:br>
            <a:r>
              <a:rPr lang="fi-FI" b="1" dirty="0"/>
              <a:t/>
            </a:r>
            <a:br>
              <a:rPr lang="fi-FI" b="1" dirty="0"/>
            </a:br>
            <a:r>
              <a:rPr lang="fi-FI" b="1" dirty="0" smtClean="0"/>
              <a:t/>
            </a:r>
            <a:br>
              <a:rPr lang="fi-FI" b="1" dirty="0" smtClean="0"/>
            </a:br>
            <a:r>
              <a:rPr lang="fi-FI" b="1" dirty="0" smtClean="0"/>
              <a:t>Vuokrataloyhtiöiden toiminta-ajatus ja tehtävät</a:t>
            </a:r>
            <a:endParaRPr lang="fi-FI" b="1" dirty="0"/>
          </a:p>
        </p:txBody>
      </p:sp>
    </p:spTree>
    <p:extLst>
      <p:ext uri="{BB962C8B-B14F-4D97-AF65-F5344CB8AC3E}">
        <p14:creationId xmlns:p14="http://schemas.microsoft.com/office/powerpoint/2010/main" val="3315198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vuokra-asunnot Oy:n toiminta-ajatus ja tehtävä</a:t>
            </a:r>
            <a:endParaRPr lang="fi-FI" sz="3200" dirty="0"/>
          </a:p>
        </p:txBody>
      </p:sp>
      <p:sp>
        <p:nvSpPr>
          <p:cNvPr id="3" name="Sisällön paikkamerkki 2"/>
          <p:cNvSpPr>
            <a:spLocks noGrp="1"/>
          </p:cNvSpPr>
          <p:nvPr>
            <p:ph idx="1"/>
          </p:nvPr>
        </p:nvSpPr>
        <p:spPr/>
        <p:txBody>
          <a:bodyPr>
            <a:normAutofit/>
          </a:bodyPr>
          <a:lstStyle/>
          <a:p>
            <a:r>
              <a:rPr lang="fi-FI" sz="2600" dirty="0" smtClean="0"/>
              <a:t>Tarjoaa kunnassa asuville ja kuntaan </a:t>
            </a:r>
            <a:r>
              <a:rPr lang="fi-FI" sz="2600" dirty="0" smtClean="0"/>
              <a:t>muuttaville </a:t>
            </a:r>
            <a:r>
              <a:rPr lang="fi-FI" sz="2600" dirty="0" smtClean="0"/>
              <a:t>henkilöille laadukasta ja viihtyisää </a:t>
            </a:r>
            <a:r>
              <a:rPr lang="fi-FI" sz="2600" dirty="0" smtClean="0"/>
              <a:t>asumista </a:t>
            </a:r>
            <a:r>
              <a:rPr lang="fi-FI" sz="2600" dirty="0" smtClean="0"/>
              <a:t>kohtuuhinnalla sekä parantaa ja ylläpitää ympäristön viihtyvyyttä yhteistyössä </a:t>
            </a:r>
            <a:r>
              <a:rPr lang="fi-FI" sz="2600" dirty="0" smtClean="0"/>
              <a:t>asukkaiden </a:t>
            </a:r>
            <a:r>
              <a:rPr lang="fi-FI" sz="2600" dirty="0" smtClean="0"/>
              <a:t>kanssa</a:t>
            </a:r>
          </a:p>
          <a:p>
            <a:r>
              <a:rPr lang="fi-FI" sz="2600" dirty="0" smtClean="0"/>
              <a:t>Asuntoja vähennetään käyttöasteen </a:t>
            </a:r>
            <a:r>
              <a:rPr lang="fi-FI" sz="2600" dirty="0" smtClean="0"/>
              <a:t>saavuttamiseksi</a:t>
            </a:r>
            <a:endParaRPr lang="fi-FI" sz="2600" dirty="0" smtClean="0"/>
          </a:p>
          <a:p>
            <a:r>
              <a:rPr lang="fi-FI" sz="2600" dirty="0" smtClean="0"/>
              <a:t>Tarjotaan sosiaalisenasumisen mahdollisuuksia yhdessä kaupungin sosiaalitoimen kanssa</a:t>
            </a:r>
          </a:p>
          <a:p>
            <a:r>
              <a:rPr lang="fi-FI" sz="2600" dirty="0" smtClean="0">
                <a:solidFill>
                  <a:srgbClr val="FF0000"/>
                </a:solidFill>
              </a:rPr>
              <a:t>Tutkitaan sosiaalisen asumisen osuus % vuokra-asunnot oy:n asuntokannasta lainsäädäntö huomioiden</a:t>
            </a:r>
          </a:p>
          <a:p>
            <a:endParaRPr lang="fi-FI" dirty="0"/>
          </a:p>
        </p:txBody>
      </p:sp>
    </p:spTree>
    <p:extLst>
      <p:ext uri="{BB962C8B-B14F-4D97-AF65-F5344CB8AC3E}">
        <p14:creationId xmlns:p14="http://schemas.microsoft.com/office/powerpoint/2010/main" val="147530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vuokra-asunnot Oy:n toiminta ja kehittämislinjaus</a:t>
            </a:r>
            <a:endParaRPr lang="fi-FI" sz="3200" dirty="0"/>
          </a:p>
        </p:txBody>
      </p:sp>
      <p:sp>
        <p:nvSpPr>
          <p:cNvPr id="3" name="Sisällön paikkamerkki 2"/>
          <p:cNvSpPr>
            <a:spLocks noGrp="1"/>
          </p:cNvSpPr>
          <p:nvPr>
            <p:ph idx="1"/>
          </p:nvPr>
        </p:nvSpPr>
        <p:spPr/>
        <p:txBody>
          <a:bodyPr/>
          <a:lstStyle/>
          <a:p>
            <a:r>
              <a:rPr lang="fi-FI" dirty="0" smtClean="0"/>
              <a:t>Toiminta kilpailukykyistä ja asunnot haluttuja</a:t>
            </a:r>
          </a:p>
          <a:p>
            <a:r>
              <a:rPr lang="fi-FI" dirty="0" smtClean="0"/>
              <a:t>Vuokra kilpailukykyinen</a:t>
            </a:r>
          </a:p>
          <a:p>
            <a:r>
              <a:rPr lang="fi-FI" dirty="0" smtClean="0"/>
              <a:t>Kiinteistöjen arvon säilyttäminen</a:t>
            </a:r>
          </a:p>
          <a:p>
            <a:endParaRPr lang="fi-FI" dirty="0"/>
          </a:p>
          <a:p>
            <a:r>
              <a:rPr lang="fi-FI" dirty="0" smtClean="0"/>
              <a:t>Vuokra-asuntojen käyttöastetta nostetaan myymällä tai purkamalla</a:t>
            </a:r>
          </a:p>
          <a:p>
            <a:r>
              <a:rPr lang="fi-FI" dirty="0" smtClean="0"/>
              <a:t>Kiinteistökohtaiset toimenpidemääritelmät (kehitettävät, purettavat, myytävät)</a:t>
            </a:r>
            <a:endParaRPr lang="fi-FI" dirty="0"/>
          </a:p>
        </p:txBody>
      </p:sp>
    </p:spTree>
    <p:extLst>
      <p:ext uri="{BB962C8B-B14F-4D97-AF65-F5344CB8AC3E}">
        <p14:creationId xmlns:p14="http://schemas.microsoft.com/office/powerpoint/2010/main" val="1315332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Toimintaympäristön haasteita</a:t>
            </a:r>
            <a:endParaRPr lang="fi-FI" sz="3200" dirty="0"/>
          </a:p>
        </p:txBody>
      </p:sp>
      <p:sp>
        <p:nvSpPr>
          <p:cNvPr id="3" name="Sisällön paikkamerkki 2"/>
          <p:cNvSpPr>
            <a:spLocks noGrp="1"/>
          </p:cNvSpPr>
          <p:nvPr>
            <p:ph idx="1"/>
          </p:nvPr>
        </p:nvSpPr>
        <p:spPr/>
        <p:txBody>
          <a:bodyPr/>
          <a:lstStyle/>
          <a:p>
            <a:r>
              <a:rPr lang="fi-FI" dirty="0" smtClean="0"/>
              <a:t>Väestön väheneminen</a:t>
            </a:r>
          </a:p>
          <a:p>
            <a:r>
              <a:rPr lang="fi-FI" dirty="0" smtClean="0"/>
              <a:t>Kilpailutilanteen kiristyminen uudistuotannon kanssa</a:t>
            </a:r>
          </a:p>
          <a:p>
            <a:r>
              <a:rPr lang="fi-FI" dirty="0" smtClean="0"/>
              <a:t>Vuokra-asumisen kulttuurin muuttuminen</a:t>
            </a:r>
          </a:p>
          <a:p>
            <a:r>
              <a:rPr lang="fi-FI" dirty="0" smtClean="0"/>
              <a:t>Vuokralaiskunnassa tapahtuneet muutokset, asunnonhakijoiden luottotietomerkinnät</a:t>
            </a:r>
            <a:endParaRPr lang="fi-FI" dirty="0"/>
          </a:p>
        </p:txBody>
      </p:sp>
    </p:spTree>
    <p:extLst>
      <p:ext uri="{BB962C8B-B14F-4D97-AF65-F5344CB8AC3E}">
        <p14:creationId xmlns:p14="http://schemas.microsoft.com/office/powerpoint/2010/main" val="331710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Oppilasasuntola Oy:n toiminta-ajatus ja tehtävä</a:t>
            </a:r>
            <a:endParaRPr lang="fi-FI" sz="3200" dirty="0"/>
          </a:p>
        </p:txBody>
      </p:sp>
      <p:sp>
        <p:nvSpPr>
          <p:cNvPr id="3" name="Sisällön paikkamerkki 2"/>
          <p:cNvSpPr>
            <a:spLocks noGrp="1"/>
          </p:cNvSpPr>
          <p:nvPr>
            <p:ph idx="1"/>
          </p:nvPr>
        </p:nvSpPr>
        <p:spPr/>
        <p:txBody>
          <a:bodyPr/>
          <a:lstStyle/>
          <a:p>
            <a:r>
              <a:rPr lang="fi-FI" dirty="0" smtClean="0"/>
              <a:t>Tarjota pääasiassa kuntaan tuleville </a:t>
            </a:r>
            <a:r>
              <a:rPr lang="fi-FI" dirty="0" err="1" smtClean="0"/>
              <a:t>opiskeli-</a:t>
            </a:r>
            <a:r>
              <a:rPr lang="fi-FI" dirty="0" smtClean="0"/>
              <a:t> joille kohtuuhintaisia vuokra-asuntoja</a:t>
            </a:r>
          </a:p>
          <a:p>
            <a:r>
              <a:rPr lang="fi-FI" dirty="0" smtClean="0"/>
              <a:t>Opiskelupaikkojen vähenemisen myötä asuntoja tarjotaan myös muille kunnassa asu- </a:t>
            </a:r>
            <a:r>
              <a:rPr lang="fi-FI" dirty="0" err="1" smtClean="0"/>
              <a:t>ville</a:t>
            </a:r>
            <a:r>
              <a:rPr lang="fi-FI" dirty="0" smtClean="0"/>
              <a:t> tai kuntaan muuttaville henkilöille</a:t>
            </a:r>
          </a:p>
          <a:p>
            <a:endParaRPr lang="fi-FI" dirty="0"/>
          </a:p>
        </p:txBody>
      </p:sp>
    </p:spTree>
    <p:extLst>
      <p:ext uri="{BB962C8B-B14F-4D97-AF65-F5344CB8AC3E}">
        <p14:creationId xmlns:p14="http://schemas.microsoft.com/office/powerpoint/2010/main" val="3490087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Oppilasasuntola Oy:n toiminta ja kehittämislinjaus</a:t>
            </a:r>
            <a:endParaRPr lang="fi-FI" sz="3200" dirty="0"/>
          </a:p>
        </p:txBody>
      </p:sp>
      <p:sp>
        <p:nvSpPr>
          <p:cNvPr id="3" name="Sisällön paikkamerkki 2"/>
          <p:cNvSpPr>
            <a:spLocks noGrp="1"/>
          </p:cNvSpPr>
          <p:nvPr>
            <p:ph idx="1"/>
          </p:nvPr>
        </p:nvSpPr>
        <p:spPr/>
        <p:txBody>
          <a:bodyPr/>
          <a:lstStyle/>
          <a:p>
            <a:r>
              <a:rPr lang="fi-FI" dirty="0" smtClean="0"/>
              <a:t>Taloudentervehdyttämisohjelman laatiminen ja täytäntöönpano</a:t>
            </a:r>
          </a:p>
          <a:p>
            <a:r>
              <a:rPr lang="fi-FI" dirty="0" smtClean="0"/>
              <a:t>Käyttöasteen nostaminen myymällä, </a:t>
            </a:r>
            <a:r>
              <a:rPr lang="fi-FI" dirty="0" err="1" smtClean="0"/>
              <a:t>purka</a:t>
            </a:r>
            <a:r>
              <a:rPr lang="fi-FI" dirty="0" smtClean="0"/>
              <a:t>- </a:t>
            </a:r>
            <a:r>
              <a:rPr lang="fi-FI" dirty="0" err="1" smtClean="0"/>
              <a:t>malla</a:t>
            </a:r>
            <a:r>
              <a:rPr lang="fi-FI" dirty="0" smtClean="0"/>
              <a:t> sekä muuttamalla käyttötarkoitusta</a:t>
            </a:r>
          </a:p>
          <a:p>
            <a:r>
              <a:rPr lang="fi-FI" dirty="0" smtClean="0"/>
              <a:t>Kun käyttöaste nousee, pysyy vuokrakin </a:t>
            </a:r>
            <a:r>
              <a:rPr lang="fi-FI" dirty="0" err="1" smtClean="0"/>
              <a:t>kilpai-</a:t>
            </a:r>
            <a:r>
              <a:rPr lang="fi-FI" dirty="0" smtClean="0"/>
              <a:t> </a:t>
            </a:r>
            <a:r>
              <a:rPr lang="fi-FI" dirty="0" err="1" smtClean="0"/>
              <a:t>lukykyisellä</a:t>
            </a:r>
            <a:r>
              <a:rPr lang="fi-FI" dirty="0" smtClean="0"/>
              <a:t> tasolla</a:t>
            </a:r>
            <a:endParaRPr lang="fi-FI" dirty="0"/>
          </a:p>
        </p:txBody>
      </p:sp>
    </p:spTree>
    <p:extLst>
      <p:ext uri="{BB962C8B-B14F-4D97-AF65-F5344CB8AC3E}">
        <p14:creationId xmlns:p14="http://schemas.microsoft.com/office/powerpoint/2010/main" val="234285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Toimintaympäristön haasteita</a:t>
            </a:r>
            <a:endParaRPr lang="fi-FI" sz="3200" dirty="0"/>
          </a:p>
        </p:txBody>
      </p:sp>
      <p:sp>
        <p:nvSpPr>
          <p:cNvPr id="3" name="Sisällön paikkamerkki 2"/>
          <p:cNvSpPr>
            <a:spLocks noGrp="1"/>
          </p:cNvSpPr>
          <p:nvPr>
            <p:ph idx="1"/>
          </p:nvPr>
        </p:nvSpPr>
        <p:spPr/>
        <p:txBody>
          <a:bodyPr/>
          <a:lstStyle/>
          <a:p>
            <a:r>
              <a:rPr lang="fi-FI" dirty="0" smtClean="0"/>
              <a:t>Vuokralaisten odotukset asuntojen laatu- ja varustelutasolle ovat muuttuneet</a:t>
            </a:r>
          </a:p>
          <a:p>
            <a:r>
              <a:rPr lang="fi-FI" dirty="0" smtClean="0"/>
              <a:t>Teknisesti kunnossa oleviin taloihin laatutasoa nostavia pintaremontteja</a:t>
            </a:r>
          </a:p>
          <a:p>
            <a:r>
              <a:rPr lang="fi-FI" dirty="0" smtClean="0"/>
              <a:t>Opiskelu enenevässä määrin verkossa – ei </a:t>
            </a:r>
            <a:r>
              <a:rPr lang="fi-FI" dirty="0" err="1" smtClean="0"/>
              <a:t>vält-</a:t>
            </a:r>
            <a:r>
              <a:rPr lang="fi-FI" dirty="0" smtClean="0"/>
              <a:t> </a:t>
            </a:r>
            <a:r>
              <a:rPr lang="fi-FI" dirty="0" err="1" smtClean="0"/>
              <a:t>tämättä</a:t>
            </a:r>
            <a:r>
              <a:rPr lang="fi-FI" dirty="0" smtClean="0"/>
              <a:t> asuntoa opiskelupaikkakunnalta</a:t>
            </a:r>
          </a:p>
          <a:p>
            <a:r>
              <a:rPr lang="fi-FI" dirty="0" smtClean="0"/>
              <a:t>Asunnonhakijoiden luottotietomerkinnät</a:t>
            </a:r>
            <a:endParaRPr lang="fi-FI" dirty="0"/>
          </a:p>
        </p:txBody>
      </p:sp>
    </p:spTree>
    <p:extLst>
      <p:ext uri="{BB962C8B-B14F-4D97-AF65-F5344CB8AC3E}">
        <p14:creationId xmlns:p14="http://schemas.microsoft.com/office/powerpoint/2010/main" val="3564951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err="1" smtClean="0"/>
              <a:t>Kiint</a:t>
            </a:r>
            <a:r>
              <a:rPr lang="fi-FI" sz="3200" dirty="0" smtClean="0"/>
              <a:t>. Oy Tornion Veljeskoti; toiminta-ajatus ja tehtävä</a:t>
            </a:r>
            <a:endParaRPr lang="fi-FI" sz="3200" dirty="0"/>
          </a:p>
        </p:txBody>
      </p:sp>
      <p:sp>
        <p:nvSpPr>
          <p:cNvPr id="3" name="Sisällön paikkamerkki 2"/>
          <p:cNvSpPr>
            <a:spLocks noGrp="1"/>
          </p:cNvSpPr>
          <p:nvPr>
            <p:ph idx="1"/>
          </p:nvPr>
        </p:nvSpPr>
        <p:spPr/>
        <p:txBody>
          <a:bodyPr/>
          <a:lstStyle/>
          <a:p>
            <a:r>
              <a:rPr lang="fi-FI" dirty="0" smtClean="0"/>
              <a:t>Alkuperäinen toiminta-ajatus on ollut asunto- </a:t>
            </a:r>
            <a:r>
              <a:rPr lang="fi-FI" dirty="0" err="1" smtClean="0"/>
              <a:t>jen</a:t>
            </a:r>
            <a:r>
              <a:rPr lang="fi-FI" dirty="0" smtClean="0"/>
              <a:t> vuokraaminen sotiemme veteraaneille ja heidän leskille</a:t>
            </a:r>
          </a:p>
          <a:p>
            <a:r>
              <a:rPr lang="fi-FI" dirty="0" smtClean="0"/>
              <a:t>Veteraanien määrän vähenemisen vuoksi asuntoja vuokrataan myös eläkeläisille</a:t>
            </a:r>
          </a:p>
        </p:txBody>
      </p:sp>
    </p:spTree>
    <p:extLst>
      <p:ext uri="{BB962C8B-B14F-4D97-AF65-F5344CB8AC3E}">
        <p14:creationId xmlns:p14="http://schemas.microsoft.com/office/powerpoint/2010/main" val="2146373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err="1" smtClean="0"/>
              <a:t>Kiint</a:t>
            </a:r>
            <a:r>
              <a:rPr lang="fi-FI" sz="3200" dirty="0" smtClean="0"/>
              <a:t>. Oy Tornion Veljeskodin toiminta ja kehittämislinjaus</a:t>
            </a:r>
            <a:endParaRPr lang="fi-FI" sz="3200" dirty="0"/>
          </a:p>
        </p:txBody>
      </p:sp>
      <p:sp>
        <p:nvSpPr>
          <p:cNvPr id="3" name="Sisällön paikkamerkki 2"/>
          <p:cNvSpPr>
            <a:spLocks noGrp="1"/>
          </p:cNvSpPr>
          <p:nvPr>
            <p:ph idx="1"/>
          </p:nvPr>
        </p:nvSpPr>
        <p:spPr/>
        <p:txBody>
          <a:bodyPr/>
          <a:lstStyle/>
          <a:p>
            <a:r>
              <a:rPr lang="fi-FI" dirty="0" smtClean="0"/>
              <a:t>Yhtiön yhdistäminen Tornion Palveluasunnot Oy:n kanssa, koska valtaosa asukkaista on kotipalvelun piirissä</a:t>
            </a:r>
          </a:p>
          <a:p>
            <a:r>
              <a:rPr lang="fi-FI" dirty="0" smtClean="0"/>
              <a:t>Vuokra pystytään pitämään kohtuullisella tasolla</a:t>
            </a:r>
            <a:endParaRPr lang="fi-FI" dirty="0"/>
          </a:p>
        </p:txBody>
      </p:sp>
    </p:spTree>
    <p:extLst>
      <p:ext uri="{BB962C8B-B14F-4D97-AF65-F5344CB8AC3E}">
        <p14:creationId xmlns:p14="http://schemas.microsoft.com/office/powerpoint/2010/main" val="330871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a:xfrm>
            <a:off x="971600" y="1412776"/>
            <a:ext cx="7239000" cy="431800"/>
          </a:xfrm>
        </p:spPr>
        <p:txBody>
          <a:bodyPr/>
          <a:lstStyle/>
          <a:p>
            <a:pPr algn="ctr"/>
            <a:r>
              <a:rPr lang="fi-FI" altLang="fi-FI" sz="2400" b="1" dirty="0" err="1" smtClean="0">
                <a:solidFill>
                  <a:schemeClr val="tx1"/>
                </a:solidFill>
              </a:rPr>
              <a:t>Team</a:t>
            </a:r>
            <a:r>
              <a:rPr lang="fi-FI" altLang="fi-FI" sz="2400" b="1" dirty="0" smtClean="0">
                <a:solidFill>
                  <a:schemeClr val="tx1"/>
                </a:solidFill>
              </a:rPr>
              <a:t> </a:t>
            </a:r>
            <a:r>
              <a:rPr lang="fi-FI" altLang="fi-FI" sz="2400" b="1" dirty="0" err="1">
                <a:solidFill>
                  <a:schemeClr val="tx1"/>
                </a:solidFill>
              </a:rPr>
              <a:t>B</a:t>
            </a:r>
            <a:r>
              <a:rPr lang="fi-FI" altLang="fi-FI" sz="2400" b="1" dirty="0" err="1" smtClean="0">
                <a:solidFill>
                  <a:schemeClr val="tx1"/>
                </a:solidFill>
              </a:rPr>
              <a:t>otnian</a:t>
            </a:r>
            <a:r>
              <a:rPr lang="fi-FI" altLang="fi-FI" sz="2400" b="1" dirty="0" smtClean="0">
                <a:solidFill>
                  <a:schemeClr val="tx1"/>
                </a:solidFill>
              </a:rPr>
              <a:t> toiminta-ajatus ja tehtävä </a:t>
            </a:r>
          </a:p>
        </p:txBody>
      </p:sp>
      <p:sp>
        <p:nvSpPr>
          <p:cNvPr id="3" name="Sisällön paikkamerkki 2"/>
          <p:cNvSpPr>
            <a:spLocks noGrp="1"/>
          </p:cNvSpPr>
          <p:nvPr>
            <p:ph idx="1"/>
          </p:nvPr>
        </p:nvSpPr>
        <p:spPr>
          <a:xfrm>
            <a:off x="827584" y="2492896"/>
            <a:ext cx="7560840" cy="2016224"/>
          </a:xfrm>
        </p:spPr>
        <p:txBody>
          <a:bodyPr/>
          <a:lstStyle/>
          <a:p>
            <a:pPr marL="285750" indent="-285750">
              <a:buFont typeface="Arial" panose="020B0604020202020204" pitchFamily="34" charset="0"/>
              <a:buChar char="•"/>
              <a:defRPr/>
            </a:pPr>
            <a:r>
              <a:rPr lang="fi-FI" sz="1800" dirty="0" smtClean="0"/>
              <a:t>Yhtiö tuottaa </a:t>
            </a:r>
            <a:r>
              <a:rPr lang="fi-FI" sz="1800" dirty="0"/>
              <a:t>Tornion </a:t>
            </a:r>
            <a:r>
              <a:rPr lang="fi-FI" sz="1800" dirty="0" smtClean="0"/>
              <a:t>elinkeinojen ja matkailun kehittämispalvelut, sekä tarjoaa seudullisia yrityspalveluita</a:t>
            </a:r>
          </a:p>
          <a:p>
            <a:pPr marL="285750" indent="-285750">
              <a:buFont typeface="Arial" panose="020B0604020202020204" pitchFamily="34" charset="0"/>
              <a:buChar char="•"/>
              <a:defRPr/>
            </a:pPr>
            <a:r>
              <a:rPr lang="fi-FI" sz="1800" dirty="0" smtClean="0"/>
              <a:t>Yhtiön </a:t>
            </a:r>
            <a:r>
              <a:rPr lang="fi-FI" sz="1800" dirty="0"/>
              <a:t>tehtävänä on elinkeinoelämän kehittäminen ja monipuolistaminen, sekä työllisyyden </a:t>
            </a:r>
            <a:r>
              <a:rPr lang="fi-FI" sz="1800" dirty="0" smtClean="0"/>
              <a:t>edistäminen </a:t>
            </a:r>
            <a:endParaRPr lang="fi-FI" sz="1800" dirty="0" smtClean="0">
              <a:solidFill>
                <a:srgbClr val="FF0000"/>
              </a:solidFill>
            </a:endParaRPr>
          </a:p>
          <a:p>
            <a:pPr marL="285750" indent="-285750">
              <a:buFont typeface="Arial" panose="020B0604020202020204" pitchFamily="34" charset="0"/>
              <a:buChar char="•"/>
              <a:defRPr/>
            </a:pPr>
            <a:r>
              <a:rPr lang="fi-FI" sz="1800" dirty="0" smtClean="0">
                <a:cs typeface="Arial" panose="020B0604020202020204" pitchFamily="34" charset="0"/>
              </a:rPr>
              <a:t>Tehtävä edellyttää </a:t>
            </a:r>
            <a:r>
              <a:rPr lang="fi-FI" sz="1800" dirty="0" smtClean="0"/>
              <a:t>asiakkaiden </a:t>
            </a:r>
            <a:r>
              <a:rPr lang="fi-FI" sz="1800" dirty="0"/>
              <a:t>tarpeisiin </a:t>
            </a:r>
            <a:r>
              <a:rPr lang="fi-FI" sz="1800" dirty="0" smtClean="0"/>
              <a:t>vastaavia yrityspalveluita </a:t>
            </a:r>
            <a:r>
              <a:rPr lang="fi-FI" sz="1800" dirty="0"/>
              <a:t>ja kilpailukykyisen toimintaympäristön </a:t>
            </a:r>
            <a:r>
              <a:rPr lang="fi-FI" sz="1800" dirty="0" smtClean="0"/>
              <a:t>luomista yritystoiminnalle</a:t>
            </a:r>
            <a:endParaRPr lang="fi-FI" sz="2000" dirty="0"/>
          </a:p>
        </p:txBody>
      </p:sp>
    </p:spTree>
    <p:extLst>
      <p:ext uri="{BB962C8B-B14F-4D97-AF65-F5344CB8AC3E}">
        <p14:creationId xmlns:p14="http://schemas.microsoft.com/office/powerpoint/2010/main" val="741565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err="1" smtClean="0"/>
              <a:t>Kiint</a:t>
            </a:r>
            <a:r>
              <a:rPr lang="fi-FI" sz="3200" dirty="0" smtClean="0"/>
              <a:t>. Oy Tornion Veljeskoti</a:t>
            </a:r>
            <a:br>
              <a:rPr lang="fi-FI" sz="3200" dirty="0" smtClean="0"/>
            </a:br>
            <a:r>
              <a:rPr lang="fi-FI" sz="3200" dirty="0" smtClean="0"/>
              <a:t>Toimintaympäristön haasteita</a:t>
            </a:r>
            <a:endParaRPr lang="fi-FI" sz="3200" dirty="0"/>
          </a:p>
        </p:txBody>
      </p:sp>
      <p:sp>
        <p:nvSpPr>
          <p:cNvPr id="3" name="Sisällön paikkamerkki 2"/>
          <p:cNvSpPr>
            <a:spLocks noGrp="1"/>
          </p:cNvSpPr>
          <p:nvPr>
            <p:ph idx="1"/>
          </p:nvPr>
        </p:nvSpPr>
        <p:spPr/>
        <p:txBody>
          <a:bodyPr/>
          <a:lstStyle/>
          <a:p>
            <a:r>
              <a:rPr lang="fi-FI" dirty="0" smtClean="0"/>
              <a:t>Ei merkittäviä haasteita, koska talossa pieniä asuntoja, käyttöaste 99 %</a:t>
            </a:r>
            <a:endParaRPr lang="fi-FI" dirty="0"/>
          </a:p>
        </p:txBody>
      </p:sp>
    </p:spTree>
    <p:extLst>
      <p:ext uri="{BB962C8B-B14F-4D97-AF65-F5344CB8AC3E}">
        <p14:creationId xmlns:p14="http://schemas.microsoft.com/office/powerpoint/2010/main" val="709239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Palveluasunnot Oy:n toiminta-ajatus ja tehtävä</a:t>
            </a:r>
            <a:endParaRPr lang="fi-FI" sz="3200" dirty="0"/>
          </a:p>
        </p:txBody>
      </p:sp>
      <p:sp>
        <p:nvSpPr>
          <p:cNvPr id="3" name="Sisällön paikkamerkki 2"/>
          <p:cNvSpPr>
            <a:spLocks noGrp="1"/>
          </p:cNvSpPr>
          <p:nvPr>
            <p:ph idx="1"/>
          </p:nvPr>
        </p:nvSpPr>
        <p:spPr/>
        <p:txBody>
          <a:bodyPr/>
          <a:lstStyle/>
          <a:p>
            <a:r>
              <a:rPr lang="fi-FI" dirty="0" smtClean="0"/>
              <a:t>Tarjota luotettavalla tavalla palveluasuntoja</a:t>
            </a:r>
          </a:p>
          <a:p>
            <a:r>
              <a:rPr lang="fi-FI" dirty="0" smtClean="0"/>
              <a:t>Asuntojen laadun säilyttäminen hyvänä</a:t>
            </a:r>
          </a:p>
          <a:p>
            <a:endParaRPr lang="fi-FI" dirty="0"/>
          </a:p>
        </p:txBody>
      </p:sp>
    </p:spTree>
    <p:extLst>
      <p:ext uri="{BB962C8B-B14F-4D97-AF65-F5344CB8AC3E}">
        <p14:creationId xmlns:p14="http://schemas.microsoft.com/office/powerpoint/2010/main" val="271551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Palveluasunnot Oy </a:t>
            </a:r>
            <a:br>
              <a:rPr lang="fi-FI" sz="3200" dirty="0" smtClean="0"/>
            </a:br>
            <a:r>
              <a:rPr lang="fi-FI" sz="3200" dirty="0" smtClean="0"/>
              <a:t>Toiminta ja kehittämislinjaus</a:t>
            </a:r>
            <a:endParaRPr lang="fi-FI" sz="3200" dirty="0"/>
          </a:p>
        </p:txBody>
      </p:sp>
      <p:sp>
        <p:nvSpPr>
          <p:cNvPr id="3" name="Sisällön paikkamerkki 2"/>
          <p:cNvSpPr>
            <a:spLocks noGrp="1"/>
          </p:cNvSpPr>
          <p:nvPr>
            <p:ph idx="1"/>
          </p:nvPr>
        </p:nvSpPr>
        <p:spPr/>
        <p:txBody>
          <a:bodyPr/>
          <a:lstStyle/>
          <a:p>
            <a:r>
              <a:rPr lang="fi-FI" dirty="0" smtClean="0"/>
              <a:t>Kiinteistö Oy Tornion Veljeskodin osakkeiden lunastaminen, jolloin palveluasuminen on yhden yhtiön tehtävänä</a:t>
            </a:r>
            <a:endParaRPr lang="fi-FI" dirty="0"/>
          </a:p>
        </p:txBody>
      </p:sp>
    </p:spTree>
    <p:extLst>
      <p:ext uri="{BB962C8B-B14F-4D97-AF65-F5344CB8AC3E}">
        <p14:creationId xmlns:p14="http://schemas.microsoft.com/office/powerpoint/2010/main" val="212549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a:t>
            </a:r>
            <a:r>
              <a:rPr lang="fi-FI" sz="3200" dirty="0" err="1" smtClean="0"/>
              <a:t>Krunni</a:t>
            </a:r>
            <a:r>
              <a:rPr lang="fi-FI" sz="3200" dirty="0" smtClean="0"/>
              <a:t> Oy</a:t>
            </a:r>
            <a:endParaRPr lang="fi-FI" sz="3200" dirty="0"/>
          </a:p>
        </p:txBody>
      </p:sp>
      <p:sp>
        <p:nvSpPr>
          <p:cNvPr id="3" name="Sisällön paikkamerkki 2"/>
          <p:cNvSpPr>
            <a:spLocks noGrp="1"/>
          </p:cNvSpPr>
          <p:nvPr>
            <p:ph idx="1"/>
          </p:nvPr>
        </p:nvSpPr>
        <p:spPr/>
        <p:txBody>
          <a:bodyPr/>
          <a:lstStyle/>
          <a:p>
            <a:r>
              <a:rPr lang="fi-FI" dirty="0" smtClean="0"/>
              <a:t>Toiminta-ajatuksena on tuottaa edullisia </a:t>
            </a:r>
            <a:r>
              <a:rPr lang="fi-FI" dirty="0" err="1" smtClean="0"/>
              <a:t>kun-nossapitopalveluja</a:t>
            </a:r>
            <a:r>
              <a:rPr lang="fi-FI" dirty="0" smtClean="0"/>
              <a:t> konsernin vuokratalo-yhtiöille</a:t>
            </a:r>
          </a:p>
          <a:p>
            <a:r>
              <a:rPr lang="fi-FI" dirty="0" smtClean="0">
                <a:solidFill>
                  <a:srgbClr val="FF0000"/>
                </a:solidFill>
              </a:rPr>
              <a:t>Mietittäväksi tarvitaanko omaa yhtiötä kunnossapitoa varten vaan voidaanko palvelu ostaa ulkopuolelta kilpailuttamalla</a:t>
            </a:r>
            <a:endParaRPr lang="fi-FI" dirty="0">
              <a:solidFill>
                <a:srgbClr val="FF0000"/>
              </a:solidFill>
            </a:endParaRPr>
          </a:p>
        </p:txBody>
      </p:sp>
    </p:spTree>
    <p:extLst>
      <p:ext uri="{BB962C8B-B14F-4D97-AF65-F5344CB8AC3E}">
        <p14:creationId xmlns:p14="http://schemas.microsoft.com/office/powerpoint/2010/main" val="1594663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a:t>
            </a:r>
            <a:r>
              <a:rPr lang="fi-FI" sz="3200" dirty="0" err="1" smtClean="0"/>
              <a:t>Krunni</a:t>
            </a:r>
            <a:r>
              <a:rPr lang="fi-FI" sz="3200" dirty="0" smtClean="0"/>
              <a:t> Oy</a:t>
            </a:r>
            <a:endParaRPr lang="fi-FI" sz="3200" dirty="0"/>
          </a:p>
        </p:txBody>
      </p:sp>
      <p:sp>
        <p:nvSpPr>
          <p:cNvPr id="3" name="Sisällön paikkamerkki 2"/>
          <p:cNvSpPr>
            <a:spLocks noGrp="1"/>
          </p:cNvSpPr>
          <p:nvPr>
            <p:ph idx="1"/>
          </p:nvPr>
        </p:nvSpPr>
        <p:spPr/>
        <p:txBody>
          <a:bodyPr/>
          <a:lstStyle/>
          <a:p>
            <a:r>
              <a:rPr lang="fi-FI" dirty="0" smtClean="0"/>
              <a:t>Toimintaympäristön haasteena on ammatti-taitoisen </a:t>
            </a:r>
            <a:r>
              <a:rPr lang="fi-FI" dirty="0" err="1" smtClean="0"/>
              <a:t>moniosaamisen</a:t>
            </a:r>
            <a:r>
              <a:rPr lang="fi-FI" dirty="0" smtClean="0"/>
              <a:t> hallitsevan henkilö-kunnan puute</a:t>
            </a:r>
          </a:p>
          <a:p>
            <a:r>
              <a:rPr lang="fi-FI" dirty="0" smtClean="0"/>
              <a:t>Tähän haasteeseen on tartuttu tarjoamalla oppisopimuskoulutusta olemassa </a:t>
            </a:r>
            <a:r>
              <a:rPr lang="fi-FI" smtClean="0"/>
              <a:t>olevalle henkilökunnalle</a:t>
            </a:r>
            <a:endParaRPr lang="fi-FI" dirty="0" smtClean="0"/>
          </a:p>
        </p:txBody>
      </p:sp>
    </p:spTree>
    <p:extLst>
      <p:ext uri="{BB962C8B-B14F-4D97-AF65-F5344CB8AC3E}">
        <p14:creationId xmlns:p14="http://schemas.microsoft.com/office/powerpoint/2010/main" val="3071312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Toimintaympäristön haasteita</a:t>
            </a:r>
            <a:endParaRPr lang="fi-FI" sz="3200" dirty="0"/>
          </a:p>
        </p:txBody>
      </p:sp>
      <p:sp>
        <p:nvSpPr>
          <p:cNvPr id="3" name="Sisällön paikkamerkki 2"/>
          <p:cNvSpPr>
            <a:spLocks noGrp="1"/>
          </p:cNvSpPr>
          <p:nvPr>
            <p:ph idx="1"/>
          </p:nvPr>
        </p:nvSpPr>
        <p:spPr/>
        <p:txBody>
          <a:bodyPr/>
          <a:lstStyle/>
          <a:p>
            <a:r>
              <a:rPr lang="fi-FI" dirty="0" smtClean="0"/>
              <a:t>Väestön väheneminen</a:t>
            </a:r>
          </a:p>
          <a:p>
            <a:r>
              <a:rPr lang="fi-FI" dirty="0" smtClean="0"/>
              <a:t>Kilpailutilanteen kiristyminen uudistuotannon kanssa</a:t>
            </a:r>
          </a:p>
          <a:p>
            <a:r>
              <a:rPr lang="fi-FI" dirty="0" smtClean="0"/>
              <a:t>Vuokra-asumisen kulttuurin muuttuminen</a:t>
            </a:r>
          </a:p>
          <a:p>
            <a:r>
              <a:rPr lang="fi-FI" dirty="0" smtClean="0"/>
              <a:t>Vuokralaiskunnassa tapahtuneet muutokset, asunnonhakijoiden luottotietomerkinnät</a:t>
            </a:r>
            <a:endParaRPr lang="fi-FI" dirty="0"/>
          </a:p>
        </p:txBody>
      </p:sp>
    </p:spTree>
    <p:extLst>
      <p:ext uri="{BB962C8B-B14F-4D97-AF65-F5344CB8AC3E}">
        <p14:creationId xmlns:p14="http://schemas.microsoft.com/office/powerpoint/2010/main" val="138385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Tornion Oppilasasuntola Oy:n toiminta-ajatus ja tehtävä</a:t>
            </a:r>
            <a:endParaRPr lang="fi-FI" sz="3200" dirty="0"/>
          </a:p>
        </p:txBody>
      </p:sp>
      <p:sp>
        <p:nvSpPr>
          <p:cNvPr id="3" name="Sisällön paikkamerkki 2"/>
          <p:cNvSpPr>
            <a:spLocks noGrp="1"/>
          </p:cNvSpPr>
          <p:nvPr>
            <p:ph idx="1"/>
          </p:nvPr>
        </p:nvSpPr>
        <p:spPr/>
        <p:txBody>
          <a:bodyPr/>
          <a:lstStyle/>
          <a:p>
            <a:r>
              <a:rPr lang="fi-FI" dirty="0" smtClean="0"/>
              <a:t>Tarjota pääasiassa kuntaan tuleville </a:t>
            </a:r>
            <a:r>
              <a:rPr lang="fi-FI" dirty="0" err="1" smtClean="0"/>
              <a:t>opiskeli-</a:t>
            </a:r>
            <a:r>
              <a:rPr lang="fi-FI" dirty="0" smtClean="0"/>
              <a:t> joille kohtuuhintaisia vuokra-asuntoja</a:t>
            </a:r>
          </a:p>
          <a:p>
            <a:r>
              <a:rPr lang="fi-FI" dirty="0" smtClean="0"/>
              <a:t>Opiskelupaikkojen vähenemisen myötä asuntoja tarjotaan myös muille kunnassa asu- </a:t>
            </a:r>
            <a:r>
              <a:rPr lang="fi-FI" dirty="0" err="1" smtClean="0"/>
              <a:t>ville</a:t>
            </a:r>
            <a:r>
              <a:rPr lang="fi-FI" dirty="0" smtClean="0"/>
              <a:t> tai kuntaan muuttaville henkilöille</a:t>
            </a:r>
          </a:p>
          <a:p>
            <a:endParaRPr lang="fi-FI" dirty="0"/>
          </a:p>
        </p:txBody>
      </p:sp>
    </p:spTree>
    <p:extLst>
      <p:ext uri="{BB962C8B-B14F-4D97-AF65-F5344CB8AC3E}">
        <p14:creationId xmlns:p14="http://schemas.microsoft.com/office/powerpoint/2010/main" val="190675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0600" y="980728"/>
            <a:ext cx="7239000" cy="360040"/>
          </a:xfrm>
        </p:spPr>
        <p:txBody>
          <a:bodyPr/>
          <a:lstStyle/>
          <a:p>
            <a:pPr algn="ctr"/>
            <a:r>
              <a:rPr lang="fi-FI" b="1" dirty="0" smtClean="0"/>
              <a:t>Toiminta ja kehittämislinjaus</a:t>
            </a:r>
            <a:endParaRPr lang="fi-FI" b="1" dirty="0"/>
          </a:p>
        </p:txBody>
      </p:sp>
      <p:grpSp>
        <p:nvGrpSpPr>
          <p:cNvPr id="6" name="Ryhmä 5"/>
          <p:cNvGrpSpPr/>
          <p:nvPr/>
        </p:nvGrpSpPr>
        <p:grpSpPr>
          <a:xfrm>
            <a:off x="1979712" y="1638618"/>
            <a:ext cx="4786485" cy="2582470"/>
            <a:chOff x="896863" y="3638598"/>
            <a:chExt cx="7292335" cy="3092162"/>
          </a:xfrm>
        </p:grpSpPr>
        <p:sp>
          <p:nvSpPr>
            <p:cNvPr id="7" name="Ellipsi 6"/>
            <p:cNvSpPr/>
            <p:nvPr/>
          </p:nvSpPr>
          <p:spPr>
            <a:xfrm>
              <a:off x="2133600" y="3752423"/>
              <a:ext cx="4952365" cy="2889250"/>
            </a:xfrm>
            <a:prstGeom prst="ellipse">
              <a:avLst/>
            </a:prstGeom>
            <a:no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8" name="Tekstiruutu 7"/>
            <p:cNvSpPr txBox="1"/>
            <p:nvPr/>
          </p:nvSpPr>
          <p:spPr>
            <a:xfrm>
              <a:off x="3255646" y="4931897"/>
              <a:ext cx="2952115" cy="382270"/>
            </a:xfrm>
            <a:prstGeom prst="rect">
              <a:avLst/>
            </a:prstGeom>
            <a:solidFill>
              <a:schemeClr val="bg1"/>
            </a:solidFill>
            <a:ln w="57150">
              <a:noFill/>
            </a:ln>
          </p:spPr>
          <p:txBody>
            <a:bodyPr wrap="square" rtlCol="0">
              <a:spAutoFit/>
            </a:bodyPr>
            <a:lstStyle/>
            <a:p>
              <a:pPr algn="ctr">
                <a:spcAft>
                  <a:spcPts val="0"/>
                </a:spcAft>
              </a:pPr>
              <a:r>
                <a:rPr lang="fi-FI" sz="1600" b="1" kern="1200" dirty="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TEAM BOTNIA OY</a:t>
              </a:r>
              <a:endParaRPr lang="fi-FI" sz="1200" dirty="0">
                <a:effectLst/>
                <a:latin typeface="Times New Roman" panose="02020603050405020304" pitchFamily="18" charset="0"/>
                <a:ea typeface="Times New Roman" panose="02020603050405020304" pitchFamily="18" charset="0"/>
              </a:endParaRPr>
            </a:p>
          </p:txBody>
        </p:sp>
        <p:sp>
          <p:nvSpPr>
            <p:cNvPr id="9" name="Tekstiruutu 8"/>
            <p:cNvSpPr txBox="1"/>
            <p:nvPr/>
          </p:nvSpPr>
          <p:spPr>
            <a:xfrm>
              <a:off x="5461160" y="4575262"/>
              <a:ext cx="2728038" cy="323850"/>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YRITYSTALO</a:t>
              </a:r>
              <a:endParaRPr lang="fi-FI" sz="1100">
                <a:effectLst/>
                <a:latin typeface="Times New Roman" panose="02020603050405020304" pitchFamily="18" charset="0"/>
                <a:ea typeface="Times New Roman" panose="02020603050405020304" pitchFamily="18" charset="0"/>
              </a:endParaRPr>
            </a:p>
          </p:txBody>
        </p:sp>
        <p:sp>
          <p:nvSpPr>
            <p:cNvPr id="10" name="Tekstiruutu 9"/>
            <p:cNvSpPr txBox="1"/>
            <p:nvPr/>
          </p:nvSpPr>
          <p:spPr>
            <a:xfrm>
              <a:off x="3310397" y="3638598"/>
              <a:ext cx="2690497" cy="515929"/>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YRITYS- JA TYÖLLISYYSPALVELUT</a:t>
              </a:r>
              <a:endParaRPr lang="fi-FI" sz="1100">
                <a:effectLst/>
                <a:latin typeface="Times New Roman" panose="02020603050405020304" pitchFamily="18" charset="0"/>
                <a:ea typeface="Times New Roman" panose="02020603050405020304" pitchFamily="18" charset="0"/>
              </a:endParaRPr>
            </a:p>
          </p:txBody>
        </p:sp>
        <p:sp>
          <p:nvSpPr>
            <p:cNvPr id="11" name="Tekstiruutu 10"/>
            <p:cNvSpPr txBox="1"/>
            <p:nvPr/>
          </p:nvSpPr>
          <p:spPr>
            <a:xfrm>
              <a:off x="4912630" y="5503753"/>
              <a:ext cx="2728038" cy="323850"/>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RAJANEUVONTA </a:t>
              </a:r>
              <a:endParaRPr lang="fi-FI" sz="1100">
                <a:effectLst/>
                <a:latin typeface="Times New Roman" panose="02020603050405020304" pitchFamily="18" charset="0"/>
                <a:ea typeface="Times New Roman" panose="02020603050405020304" pitchFamily="18" charset="0"/>
              </a:endParaRPr>
            </a:p>
          </p:txBody>
        </p:sp>
        <p:sp>
          <p:nvSpPr>
            <p:cNvPr id="12" name="Tekstiruutu 11"/>
            <p:cNvSpPr txBox="1"/>
            <p:nvPr/>
          </p:nvSpPr>
          <p:spPr>
            <a:xfrm>
              <a:off x="1624361" y="5503119"/>
              <a:ext cx="2872410" cy="313243"/>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dirty="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SIJOITTUMISPALVELUT</a:t>
              </a:r>
              <a:endParaRPr lang="fi-FI" sz="1100" dirty="0">
                <a:effectLst/>
                <a:latin typeface="Times New Roman" panose="02020603050405020304" pitchFamily="18" charset="0"/>
                <a:ea typeface="Times New Roman" panose="02020603050405020304" pitchFamily="18" charset="0"/>
              </a:endParaRPr>
            </a:p>
          </p:txBody>
        </p:sp>
        <p:sp>
          <p:nvSpPr>
            <p:cNvPr id="13" name="Tekstiruutu 12"/>
            <p:cNvSpPr txBox="1"/>
            <p:nvPr/>
          </p:nvSpPr>
          <p:spPr>
            <a:xfrm>
              <a:off x="3469485" y="6417517"/>
              <a:ext cx="2912683" cy="313243"/>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KEHITTÄMISHANKKEET </a:t>
              </a:r>
              <a:endParaRPr lang="fi-FI" sz="1100">
                <a:effectLst/>
                <a:latin typeface="Times New Roman" panose="02020603050405020304" pitchFamily="18" charset="0"/>
                <a:ea typeface="Times New Roman" panose="02020603050405020304" pitchFamily="18" charset="0"/>
              </a:endParaRPr>
            </a:p>
          </p:txBody>
        </p:sp>
        <p:sp>
          <p:nvSpPr>
            <p:cNvPr id="14" name="Tekstiruutu 13"/>
            <p:cNvSpPr txBox="1"/>
            <p:nvPr/>
          </p:nvSpPr>
          <p:spPr>
            <a:xfrm>
              <a:off x="896863" y="4520678"/>
              <a:ext cx="3243944" cy="313243"/>
            </a:xfrm>
            <a:prstGeom prst="rect">
              <a:avLst/>
            </a:prstGeom>
            <a:solidFill>
              <a:schemeClr val="bg1"/>
            </a:solidFill>
            <a:ln w="28575">
              <a:solidFill>
                <a:schemeClr val="tx2"/>
              </a:solidFill>
            </a:ln>
          </p:spPr>
          <p:txBody>
            <a:bodyPr wrap="square" rtlCol="0">
              <a:spAutoFit/>
            </a:bodyPr>
            <a:lstStyle/>
            <a:p>
              <a:pPr algn="ctr">
                <a:spcAft>
                  <a:spcPts val="0"/>
                </a:spcAft>
              </a:pPr>
              <a:r>
                <a:rPr lang="fi-FI" sz="1100" kern="1200" dirty="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MATKAILUNKEHITTÄMINEN</a:t>
              </a:r>
              <a:endParaRPr lang="fi-FI" sz="1100" dirty="0">
                <a:effectLst/>
                <a:latin typeface="Times New Roman" panose="02020603050405020304" pitchFamily="18" charset="0"/>
                <a:ea typeface="Times New Roman" panose="02020603050405020304" pitchFamily="18" charset="0"/>
              </a:endParaRPr>
            </a:p>
          </p:txBody>
        </p:sp>
      </p:grpSp>
      <p:sp>
        <p:nvSpPr>
          <p:cNvPr id="15" name="Tekstiruutu 14"/>
          <p:cNvSpPr txBox="1"/>
          <p:nvPr/>
        </p:nvSpPr>
        <p:spPr>
          <a:xfrm>
            <a:off x="395536" y="4577778"/>
            <a:ext cx="8424936" cy="2123658"/>
          </a:xfrm>
          <a:prstGeom prst="rect">
            <a:avLst/>
          </a:prstGeom>
          <a:noFill/>
        </p:spPr>
        <p:txBody>
          <a:bodyPr wrap="square" rtlCol="0">
            <a:spAutoFit/>
          </a:bodyPr>
          <a:lstStyle/>
          <a:p>
            <a:r>
              <a:rPr lang="fi-FI" sz="1200" b="1" dirty="0"/>
              <a:t>Toiminnan tavoitteena </a:t>
            </a:r>
            <a:r>
              <a:rPr lang="fi-FI" sz="1200" dirty="0"/>
              <a:t>on </a:t>
            </a:r>
            <a:r>
              <a:rPr lang="fi-FI" sz="1200" dirty="0" smtClean="0"/>
              <a:t>uusien yritysten</a:t>
            </a:r>
            <a:r>
              <a:rPr lang="fi-FI" sz="1200" dirty="0"/>
              <a:t>, tuotteiden ja palveluiden </a:t>
            </a:r>
            <a:r>
              <a:rPr lang="fi-FI" sz="1200" dirty="0" smtClean="0"/>
              <a:t>tukeminen</a:t>
            </a:r>
            <a:r>
              <a:rPr lang="fi-FI" sz="1200" dirty="0"/>
              <a:t>, sekä olemassa olevien yritysten liiketoiminnan kehittäminen. Lisäksi </a:t>
            </a:r>
            <a:r>
              <a:rPr lang="fi-FI" sz="1200" dirty="0" smtClean="0"/>
              <a:t>tavoitteena </a:t>
            </a:r>
            <a:r>
              <a:rPr lang="fi-FI" sz="1200" dirty="0"/>
              <a:t>on </a:t>
            </a:r>
            <a:r>
              <a:rPr lang="fi-FI" sz="1200" dirty="0" smtClean="0"/>
              <a:t>saada yrityksiä ja investointeja Tornioon.</a:t>
            </a:r>
          </a:p>
          <a:p>
            <a:endParaRPr lang="fi-FI" sz="1200" dirty="0"/>
          </a:p>
          <a:p>
            <a:r>
              <a:rPr lang="fi-FI" sz="1200" b="1" dirty="0" smtClean="0"/>
              <a:t>Kehittämislinjaus</a:t>
            </a:r>
            <a:r>
              <a:rPr lang="fi-FI" sz="1200" dirty="0" smtClean="0"/>
              <a:t>: ei tarvetta osakepääoman lisäämiselle, joten jos osakaspohjaa halutaan laajentaa tulee sen perustua siihen, että halutaan lisäresursseja operatiiviseen toimintaan esim. kehittämissopimus Haaparannan kunnan kanssa. Yhtiön toiminta yrityspalveluiden osalta nyt kunnossa, mutta kaupungin tavoitteellinen matkailunkehittäminen ja markkinointi edellyttää muutoksia toimintamuodoissa ja resursseissa (esitys Matkailun </a:t>
            </a:r>
            <a:r>
              <a:rPr lang="fi-FI" sz="1200" dirty="0" err="1" smtClean="0"/>
              <a:t>Masterplan</a:t>
            </a:r>
            <a:r>
              <a:rPr lang="fi-FI" sz="1200" dirty="0" smtClean="0"/>
              <a:t> –hankkeessa).   </a:t>
            </a:r>
          </a:p>
          <a:p>
            <a:r>
              <a:rPr lang="fi-FI" sz="1200" dirty="0" err="1" smtClean="0">
                <a:solidFill>
                  <a:srgbClr val="FF0000"/>
                </a:solidFill>
              </a:rPr>
              <a:t>Team</a:t>
            </a:r>
            <a:r>
              <a:rPr lang="fi-FI" sz="1200" dirty="0" smtClean="0">
                <a:solidFill>
                  <a:srgbClr val="FF0000"/>
                </a:solidFill>
              </a:rPr>
              <a:t> </a:t>
            </a:r>
            <a:r>
              <a:rPr lang="fi-FI" sz="1200" dirty="0" err="1" smtClean="0">
                <a:solidFill>
                  <a:srgbClr val="FF0000"/>
                </a:solidFill>
              </a:rPr>
              <a:t>Botnian</a:t>
            </a:r>
            <a:r>
              <a:rPr lang="fi-FI" sz="1200" dirty="0" smtClean="0">
                <a:solidFill>
                  <a:srgbClr val="FF0000"/>
                </a:solidFill>
              </a:rPr>
              <a:t> roolia </a:t>
            </a:r>
            <a:r>
              <a:rPr lang="fi-FI" sz="1200" dirty="0" err="1" smtClean="0">
                <a:solidFill>
                  <a:srgbClr val="FF0000"/>
                </a:solidFill>
              </a:rPr>
              <a:t>selvitetääntyöllisyysasioiden</a:t>
            </a:r>
            <a:r>
              <a:rPr lang="fi-FI" sz="1200" dirty="0" smtClean="0">
                <a:solidFill>
                  <a:srgbClr val="FF0000"/>
                </a:solidFill>
              </a:rPr>
              <a:t> osalta, mahdollinen uusi yhtiö jossa kaupungin omistus 100 %.  </a:t>
            </a:r>
            <a:endParaRPr lang="fi-FI" sz="1200" dirty="0">
              <a:solidFill>
                <a:srgbClr val="FF0000"/>
              </a:solidFill>
            </a:endParaRPr>
          </a:p>
          <a:p>
            <a:endParaRPr lang="fi-FI" sz="1200" dirty="0"/>
          </a:p>
        </p:txBody>
      </p:sp>
    </p:spTree>
    <p:extLst>
      <p:ext uri="{BB962C8B-B14F-4D97-AF65-F5344CB8AC3E}">
        <p14:creationId xmlns:p14="http://schemas.microsoft.com/office/powerpoint/2010/main" val="326095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0600" y="1196752"/>
            <a:ext cx="7239000" cy="493713"/>
          </a:xfrm>
        </p:spPr>
        <p:txBody>
          <a:bodyPr/>
          <a:lstStyle/>
          <a:p>
            <a:pPr algn="ctr"/>
            <a:r>
              <a:rPr lang="fi-FI" b="1" dirty="0" smtClean="0"/>
              <a:t>Toimintaympäristön haasteita </a:t>
            </a:r>
            <a:endParaRPr lang="fi-FI" b="1" dirty="0"/>
          </a:p>
        </p:txBody>
      </p:sp>
      <p:sp>
        <p:nvSpPr>
          <p:cNvPr id="3" name="Sisällön paikkamerkki 2"/>
          <p:cNvSpPr>
            <a:spLocks noGrp="1"/>
          </p:cNvSpPr>
          <p:nvPr>
            <p:ph idx="1"/>
          </p:nvPr>
        </p:nvSpPr>
        <p:spPr/>
        <p:txBody>
          <a:bodyPr/>
          <a:lstStyle/>
          <a:p>
            <a:r>
              <a:rPr lang="fi-FI" dirty="0" smtClean="0"/>
              <a:t>Maakunta- ja kasvupalvelu-uudistus:</a:t>
            </a:r>
          </a:p>
          <a:p>
            <a:pPr marL="285750" indent="-285750">
              <a:buFont typeface="Arial" panose="020B0604020202020204" pitchFamily="34" charset="0"/>
              <a:buChar char="•"/>
            </a:pPr>
            <a:r>
              <a:rPr lang="fi-FI" dirty="0" smtClean="0"/>
              <a:t>Allianssimalli palvelujen järjestämisessä ja tuottamisessa </a:t>
            </a:r>
          </a:p>
          <a:p>
            <a:pPr marL="285750" indent="-285750">
              <a:buFont typeface="Arial" panose="020B0604020202020204" pitchFamily="34" charset="0"/>
              <a:buChar char="•"/>
            </a:pPr>
            <a:r>
              <a:rPr lang="fi-FI" dirty="0"/>
              <a:t>E</a:t>
            </a:r>
            <a:r>
              <a:rPr lang="fi-FI" dirty="0" smtClean="0"/>
              <a:t>linkeino- ja työllisyyspalvelujen organisointi</a:t>
            </a:r>
          </a:p>
          <a:p>
            <a:pPr lvl="1">
              <a:buFontTx/>
              <a:buChar char="-"/>
            </a:pPr>
            <a:r>
              <a:rPr lang="fi-FI" dirty="0" smtClean="0"/>
              <a:t>Tulkinta Team Botnian ja Tornion kaupungin välisestä kehittämissopimuksesta hankintasopimuksena ja sidosyksikköasema, koska yhtiössä on muidenkin, kuin hankintayksiköiden (Tornio, Keminmaa, Simo, Tervola) pääomaa</a:t>
            </a:r>
          </a:p>
          <a:p>
            <a:pPr marL="0" indent="0"/>
            <a:endParaRPr lang="fi-FI" dirty="0" smtClean="0"/>
          </a:p>
          <a:p>
            <a:pPr marL="0" indent="0"/>
            <a:r>
              <a:rPr lang="fi-FI" dirty="0" smtClean="0"/>
              <a:t>Yhteistyömahdollisuudet Haaparannan kanssa:</a:t>
            </a:r>
          </a:p>
          <a:p>
            <a:pPr marL="285750" indent="-285750">
              <a:buFont typeface="Arial" panose="020B0604020202020204" pitchFamily="34" charset="0"/>
              <a:buChar char="•"/>
            </a:pPr>
            <a:r>
              <a:rPr lang="fi-FI" dirty="0" smtClean="0"/>
              <a:t>Kaupunkien välisen yhteistyö tila</a:t>
            </a:r>
          </a:p>
          <a:p>
            <a:pPr marL="285750" indent="-285750">
              <a:buFont typeface="Arial" panose="020B0604020202020204" pitchFamily="34" charset="0"/>
              <a:buChar char="•"/>
            </a:pPr>
            <a:r>
              <a:rPr lang="fi-FI" dirty="0" smtClean="0"/>
              <a:t>Osaoptimointi vie pohjaa suuremmalta elinkeinojen kehittämistyön vaikuttavuudelta  </a:t>
            </a:r>
          </a:p>
          <a:p>
            <a:pPr marL="0" indent="0"/>
            <a:endParaRPr lang="fi-FI" dirty="0" smtClean="0"/>
          </a:p>
          <a:p>
            <a:pPr marL="0" indent="0"/>
            <a:endParaRPr lang="fi-FI" dirty="0" smtClean="0"/>
          </a:p>
          <a:p>
            <a:pPr>
              <a:buFontTx/>
              <a:buChar char="-"/>
            </a:pPr>
            <a:endParaRPr lang="fi-FI" dirty="0" smtClean="0"/>
          </a:p>
          <a:p>
            <a:pPr>
              <a:buFontTx/>
              <a:buChar char="-"/>
            </a:pPr>
            <a:endParaRPr lang="fi-FI" dirty="0" smtClean="0"/>
          </a:p>
          <a:p>
            <a:pPr>
              <a:buFontTx/>
              <a:buChar char="-"/>
            </a:pPr>
            <a:endParaRPr lang="fi-FI" dirty="0"/>
          </a:p>
        </p:txBody>
      </p:sp>
    </p:spTree>
    <p:extLst>
      <p:ext uri="{BB962C8B-B14F-4D97-AF65-F5344CB8AC3E}">
        <p14:creationId xmlns:p14="http://schemas.microsoft.com/office/powerpoint/2010/main" val="413817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a:xfrm>
            <a:off x="971600" y="1432404"/>
            <a:ext cx="7239000" cy="392545"/>
          </a:xfrm>
        </p:spPr>
        <p:txBody>
          <a:bodyPr/>
          <a:lstStyle/>
          <a:p>
            <a:pPr algn="ctr"/>
            <a:r>
              <a:rPr lang="fi-FI" altLang="fi-FI" sz="2400" b="1" dirty="0" smtClean="0">
                <a:solidFill>
                  <a:schemeClr val="tx1"/>
                </a:solidFill>
              </a:rPr>
              <a:t>Vesiyhtiön toiminta-ajatus ja tehtävä </a:t>
            </a:r>
          </a:p>
        </p:txBody>
      </p:sp>
      <p:sp>
        <p:nvSpPr>
          <p:cNvPr id="3" name="Sisällön paikkamerkki 2"/>
          <p:cNvSpPr>
            <a:spLocks noGrp="1"/>
          </p:cNvSpPr>
          <p:nvPr>
            <p:ph idx="1"/>
          </p:nvPr>
        </p:nvSpPr>
        <p:spPr>
          <a:xfrm>
            <a:off x="827584" y="2492896"/>
            <a:ext cx="7560840" cy="2016224"/>
          </a:xfrm>
        </p:spPr>
        <p:txBody>
          <a:bodyPr/>
          <a:lstStyle/>
          <a:p>
            <a:pPr marL="285750" indent="-285750">
              <a:buFont typeface="Arial" panose="020B0604020202020204" pitchFamily="34" charset="0"/>
              <a:buChar char="•"/>
              <a:defRPr/>
            </a:pPr>
            <a:r>
              <a:rPr lang="fi-FI" sz="1800" dirty="0"/>
              <a:t>Toimittaa asiakkailleen </a:t>
            </a:r>
            <a:r>
              <a:rPr lang="fi-FI" sz="1800" dirty="0" smtClean="0"/>
              <a:t>hyvälaatuista </a:t>
            </a:r>
            <a:r>
              <a:rPr lang="fi-FI" sz="1800" dirty="0"/>
              <a:t/>
            </a:r>
            <a:br>
              <a:rPr lang="fi-FI" sz="1800" dirty="0"/>
            </a:br>
            <a:r>
              <a:rPr lang="fi-FI" sz="1800" dirty="0" smtClean="0"/>
              <a:t>vesijohtovettä kohtuullisella hinnalla</a:t>
            </a:r>
          </a:p>
          <a:p>
            <a:pPr marL="285750" indent="-285750">
              <a:buFont typeface="Arial" panose="020B0604020202020204" pitchFamily="34" charset="0"/>
              <a:buChar char="•"/>
              <a:defRPr/>
            </a:pPr>
            <a:r>
              <a:rPr lang="fi-FI" sz="1800" dirty="0"/>
              <a:t>H</a:t>
            </a:r>
            <a:r>
              <a:rPr lang="fi-FI" sz="1800" dirty="0" smtClean="0"/>
              <a:t>uolehtia </a:t>
            </a:r>
            <a:r>
              <a:rPr lang="fi-FI" sz="1800" dirty="0"/>
              <a:t>jätevesien johtamisesta ja </a:t>
            </a:r>
            <a:br>
              <a:rPr lang="fi-FI" sz="1800" dirty="0"/>
            </a:br>
            <a:r>
              <a:rPr lang="fi-FI" sz="1800" dirty="0"/>
              <a:t>käsittelystä vesiensuojelun vaatimukset ja kestävän </a:t>
            </a:r>
            <a:br>
              <a:rPr lang="fi-FI" sz="1800" dirty="0"/>
            </a:br>
            <a:r>
              <a:rPr lang="fi-FI" sz="1800" dirty="0"/>
              <a:t>kehityksen periaatteet huomioon ottaen</a:t>
            </a:r>
          </a:p>
          <a:p>
            <a:pPr marL="285750" indent="-285750">
              <a:buFont typeface="Arial" panose="020B0604020202020204" pitchFamily="34" charset="0"/>
              <a:buChar char="•"/>
              <a:defRPr/>
            </a:pPr>
            <a:endParaRPr lang="fi-FI" sz="1800" dirty="0" smtClean="0"/>
          </a:p>
        </p:txBody>
      </p:sp>
    </p:spTree>
    <p:extLst>
      <p:ext uri="{BB962C8B-B14F-4D97-AF65-F5344CB8AC3E}">
        <p14:creationId xmlns:p14="http://schemas.microsoft.com/office/powerpoint/2010/main" val="4257902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0600" y="980728"/>
            <a:ext cx="7239000" cy="360040"/>
          </a:xfrm>
        </p:spPr>
        <p:txBody>
          <a:bodyPr/>
          <a:lstStyle/>
          <a:p>
            <a:pPr algn="ctr"/>
            <a:r>
              <a:rPr lang="fi-FI" b="1" dirty="0" smtClean="0"/>
              <a:t>Toiminta ja kehittämislinjaus</a:t>
            </a:r>
            <a:endParaRPr lang="fi-FI" b="1" dirty="0"/>
          </a:p>
        </p:txBody>
      </p:sp>
      <p:sp>
        <p:nvSpPr>
          <p:cNvPr id="15" name="Tekstiruutu 14"/>
          <p:cNvSpPr txBox="1"/>
          <p:nvPr/>
        </p:nvSpPr>
        <p:spPr>
          <a:xfrm>
            <a:off x="395536" y="1628800"/>
            <a:ext cx="8424936" cy="3785652"/>
          </a:xfrm>
          <a:prstGeom prst="rect">
            <a:avLst/>
          </a:prstGeom>
          <a:noFill/>
        </p:spPr>
        <p:txBody>
          <a:bodyPr wrap="square" rtlCol="0">
            <a:spAutoFit/>
          </a:bodyPr>
          <a:lstStyle/>
          <a:p>
            <a:r>
              <a:rPr lang="fi-FI" sz="1600" b="1" dirty="0"/>
              <a:t>Toiminnan tavoitteena </a:t>
            </a:r>
            <a:endParaRPr lang="fi-FI" sz="1600" dirty="0" smtClean="0"/>
          </a:p>
          <a:p>
            <a:endParaRPr lang="fi-FI" sz="1600" dirty="0"/>
          </a:p>
          <a:p>
            <a:pPr marL="171450" indent="-171450">
              <a:buFont typeface="Arial" panose="020B0604020202020204" pitchFamily="34" charset="0"/>
              <a:buChar char="•"/>
            </a:pPr>
            <a:r>
              <a:rPr lang="fi-FI" sz="1600" dirty="0" smtClean="0"/>
              <a:t>Toimintavarmuus ja nopea reagointi poikkeamiin</a:t>
            </a:r>
          </a:p>
          <a:p>
            <a:pPr marL="171450" indent="-171450">
              <a:buFont typeface="Arial" panose="020B0604020202020204" pitchFamily="34" charset="0"/>
              <a:buChar char="•"/>
            </a:pPr>
            <a:r>
              <a:rPr lang="fi-FI" sz="1600" dirty="0" smtClean="0"/>
              <a:t>Kustannustehokkuus</a:t>
            </a:r>
          </a:p>
          <a:p>
            <a:endParaRPr lang="fi-FI" sz="1600" b="1" dirty="0" smtClean="0"/>
          </a:p>
          <a:p>
            <a:endParaRPr lang="fi-FI" sz="1600" b="1" dirty="0"/>
          </a:p>
          <a:p>
            <a:r>
              <a:rPr lang="fi-FI" sz="1600" b="1" dirty="0" smtClean="0"/>
              <a:t>Kehittämislinjaus</a:t>
            </a:r>
            <a:r>
              <a:rPr lang="fi-FI" sz="1600" dirty="0" smtClean="0"/>
              <a:t>: </a:t>
            </a:r>
          </a:p>
          <a:p>
            <a:pPr marL="171450" indent="-171450">
              <a:buFont typeface="Arial" panose="020B0604020202020204" pitchFamily="34" charset="0"/>
              <a:buChar char="•"/>
            </a:pPr>
            <a:r>
              <a:rPr lang="fi-FI" sz="1600" dirty="0" smtClean="0"/>
              <a:t>Korjausvelan systemaattinen haltuunotto</a:t>
            </a:r>
          </a:p>
          <a:p>
            <a:pPr marL="171450" indent="-171450">
              <a:buFont typeface="Arial" panose="020B0604020202020204" pitchFamily="34" charset="0"/>
              <a:buChar char="•"/>
            </a:pPr>
            <a:r>
              <a:rPr lang="fi-FI" sz="1600" dirty="0" smtClean="0"/>
              <a:t>Ennakoivaa kunnossapitoa vikakorjausten sijaan</a:t>
            </a:r>
          </a:p>
          <a:p>
            <a:pPr marL="171450" indent="-171450">
              <a:buFont typeface="Arial" panose="020B0604020202020204" pitchFamily="34" charset="0"/>
              <a:buChar char="•"/>
            </a:pPr>
            <a:r>
              <a:rPr lang="fi-FI" sz="1600" dirty="0" smtClean="0"/>
              <a:t>Investointien systemaattinen suunnittelu</a:t>
            </a:r>
          </a:p>
          <a:p>
            <a:pPr marL="171450" indent="-171450">
              <a:buFont typeface="Arial" panose="020B0604020202020204" pitchFamily="34" charset="0"/>
              <a:buChar char="•"/>
            </a:pPr>
            <a:r>
              <a:rPr lang="fi-FI" sz="1600" dirty="0" smtClean="0"/>
              <a:t>Verkkotietojärjestelmän  käytön tehostamisprosessin suunnittelu; hyödyntäminen omaisuuden hallintaan ja kunnossapidon suunnitteluun</a:t>
            </a:r>
          </a:p>
          <a:p>
            <a:pPr marL="171450" indent="-171450">
              <a:buFont typeface="Arial" panose="020B0604020202020204" pitchFamily="34" charset="0"/>
              <a:buChar char="•"/>
            </a:pPr>
            <a:r>
              <a:rPr lang="fi-FI" sz="1600" dirty="0" smtClean="0"/>
              <a:t>Sähköisten palvelujen kehittäminen ajantasaiseksi</a:t>
            </a:r>
          </a:p>
          <a:p>
            <a:pPr marL="171450" indent="-171450">
              <a:buFont typeface="Arial" panose="020B0604020202020204" pitchFamily="34" charset="0"/>
              <a:buChar char="•"/>
            </a:pPr>
            <a:r>
              <a:rPr lang="fi-FI" sz="1600" dirty="0" smtClean="0"/>
              <a:t>Asiakaslähtöiset palvelut</a:t>
            </a:r>
          </a:p>
          <a:p>
            <a:pPr marL="171450" indent="-171450">
              <a:buFont typeface="Arial" panose="020B0604020202020204" pitchFamily="34" charset="0"/>
              <a:buChar char="•"/>
            </a:pPr>
            <a:r>
              <a:rPr lang="fi-FI" sz="1600" dirty="0" smtClean="0"/>
              <a:t>Selvitetään veden ja energian yhteistyön edut ja haitat</a:t>
            </a:r>
            <a:endParaRPr lang="fi-FI" sz="1600" dirty="0"/>
          </a:p>
        </p:txBody>
      </p:sp>
    </p:spTree>
    <p:extLst>
      <p:ext uri="{BB962C8B-B14F-4D97-AF65-F5344CB8AC3E}">
        <p14:creationId xmlns:p14="http://schemas.microsoft.com/office/powerpoint/2010/main" val="286955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0600" y="1196752"/>
            <a:ext cx="7239000" cy="493713"/>
          </a:xfrm>
        </p:spPr>
        <p:txBody>
          <a:bodyPr/>
          <a:lstStyle/>
          <a:p>
            <a:pPr algn="ctr"/>
            <a:r>
              <a:rPr lang="fi-FI" b="1" dirty="0" smtClean="0"/>
              <a:t>Toimintaympäristön haasteita </a:t>
            </a:r>
            <a:endParaRPr lang="fi-FI" b="1" dirty="0"/>
          </a:p>
        </p:txBody>
      </p:sp>
      <p:sp>
        <p:nvSpPr>
          <p:cNvPr id="3" name="Sisällön paikkamerkki 2"/>
          <p:cNvSpPr>
            <a:spLocks noGrp="1"/>
          </p:cNvSpPr>
          <p:nvPr>
            <p:ph idx="1"/>
          </p:nvPr>
        </p:nvSpPr>
        <p:spPr/>
        <p:txBody>
          <a:bodyPr/>
          <a:lstStyle/>
          <a:p>
            <a:r>
              <a:rPr lang="fi-FI" dirty="0" smtClean="0"/>
              <a:t>Korjausvelka</a:t>
            </a:r>
          </a:p>
          <a:p>
            <a:pPr marL="285750" indent="-285750">
              <a:buFont typeface="Arial" panose="020B0604020202020204" pitchFamily="34" charset="0"/>
              <a:buChar char="•"/>
            </a:pPr>
            <a:r>
              <a:rPr lang="fi-FI" dirty="0" smtClean="0"/>
              <a:t>Vesijohtoverkoston kunnon hallinta ja saneeraussuunnitelma</a:t>
            </a:r>
          </a:p>
          <a:p>
            <a:pPr marL="285750" indent="-285750">
              <a:buFont typeface="Arial" panose="020B0604020202020204" pitchFamily="34" charset="0"/>
              <a:buChar char="•"/>
            </a:pPr>
            <a:r>
              <a:rPr lang="fi-FI" dirty="0" smtClean="0"/>
              <a:t>Saneerausten yhteensovittaminen kaupungin yhdyskuntatekniikan kanssa</a:t>
            </a:r>
          </a:p>
          <a:p>
            <a:pPr marL="285750" indent="-285750">
              <a:buFont typeface="Arial" panose="020B0604020202020204" pitchFamily="34" charset="0"/>
              <a:buChar char="•"/>
            </a:pPr>
            <a:r>
              <a:rPr lang="fi-FI" dirty="0" smtClean="0"/>
              <a:t>Verkkotietojärjestelmän täydentäminen ajantasaiseksi</a:t>
            </a:r>
          </a:p>
          <a:p>
            <a:pPr marL="0" indent="0"/>
            <a:endParaRPr lang="fi-FI" dirty="0" smtClean="0"/>
          </a:p>
          <a:p>
            <a:pPr marL="0" indent="0"/>
            <a:endParaRPr lang="fi-FI" dirty="0" smtClean="0"/>
          </a:p>
          <a:p>
            <a:pPr marL="0" indent="0"/>
            <a:endParaRPr lang="fi-FI" dirty="0" smtClean="0"/>
          </a:p>
          <a:p>
            <a:pPr marL="0" indent="0"/>
            <a:endParaRPr lang="fi-FI" dirty="0" smtClean="0"/>
          </a:p>
          <a:p>
            <a:pPr>
              <a:buFontTx/>
              <a:buChar char="-"/>
            </a:pPr>
            <a:endParaRPr lang="fi-FI" dirty="0" smtClean="0"/>
          </a:p>
          <a:p>
            <a:pPr>
              <a:buFontTx/>
              <a:buChar char="-"/>
            </a:pPr>
            <a:endParaRPr lang="fi-FI" dirty="0" smtClean="0"/>
          </a:p>
          <a:p>
            <a:pPr>
              <a:buFontTx/>
              <a:buChar char="-"/>
            </a:pPr>
            <a:endParaRPr lang="fi-FI" dirty="0"/>
          </a:p>
        </p:txBody>
      </p:sp>
    </p:spTree>
    <p:extLst>
      <p:ext uri="{BB962C8B-B14F-4D97-AF65-F5344CB8AC3E}">
        <p14:creationId xmlns:p14="http://schemas.microsoft.com/office/powerpoint/2010/main" val="1838461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971640" y="1412640"/>
            <a:ext cx="7238520" cy="431280"/>
          </a:xfrm>
          <a:prstGeom prst="rect">
            <a:avLst/>
          </a:prstGeom>
        </p:spPr>
        <p:txBody>
          <a:bodyPr lIns="0" tIns="0" rIns="0" bIns="0"/>
          <a:lstStyle/>
          <a:p>
            <a:pPr algn="ctr">
              <a:lnSpc>
                <a:spcPct val="100000"/>
              </a:lnSpc>
            </a:pPr>
            <a:r>
              <a:rPr lang="fi-FI" sz="2000" b="1" dirty="0">
                <a:solidFill>
                  <a:srgbClr val="000000"/>
                </a:solidFill>
                <a:latin typeface="Verdana"/>
              </a:rPr>
              <a:t>Työvoimalasäätiön toiminta-ajatus ja tehtävä </a:t>
            </a:r>
            <a:endParaRPr sz="2000" dirty="0"/>
          </a:p>
        </p:txBody>
      </p:sp>
      <p:sp>
        <p:nvSpPr>
          <p:cNvPr id="123" name="TextShape 2"/>
          <p:cNvSpPr txBox="1"/>
          <p:nvPr/>
        </p:nvSpPr>
        <p:spPr>
          <a:xfrm>
            <a:off x="827640" y="2493000"/>
            <a:ext cx="7560360" cy="2016000"/>
          </a:xfrm>
          <a:prstGeom prst="rect">
            <a:avLst/>
          </a:prstGeom>
        </p:spPr>
        <p:txBody>
          <a:bodyPr lIns="0" tIns="0" rIns="0" bIns="0"/>
          <a:lstStyle/>
          <a:p>
            <a:pPr>
              <a:lnSpc>
                <a:spcPct val="100000"/>
              </a:lnSpc>
              <a:buFont typeface="Arial"/>
              <a:buChar char="•"/>
            </a:pPr>
            <a:r>
              <a:rPr lang="fi-FI" dirty="0">
                <a:solidFill>
                  <a:srgbClr val="000000"/>
                </a:solidFill>
                <a:latin typeface="Verdana"/>
              </a:rPr>
              <a:t>Työelämälähtöisen kuntoutuksen ja valmennuksen toteuttaminen ja kehittäminen siten, että se palvelee työnantajien työvoimatarpeita Torniossa ja lähikunnissa.</a:t>
            </a:r>
            <a:endParaRPr dirty="0"/>
          </a:p>
          <a:p>
            <a:pPr>
              <a:lnSpc>
                <a:spcPct val="100000"/>
              </a:lnSpc>
              <a:buFont typeface="Arial"/>
              <a:buChar char="•"/>
            </a:pPr>
            <a:r>
              <a:rPr lang="fi-FI" dirty="0">
                <a:solidFill>
                  <a:srgbClr val="000000"/>
                </a:solidFill>
                <a:latin typeface="Verdana"/>
              </a:rPr>
              <a:t>Sosiaalisen kuntoutuksen järjestäminen ja kehittäminen</a:t>
            </a:r>
            <a:endParaRPr dirty="0"/>
          </a:p>
          <a:p>
            <a:pPr>
              <a:lnSpc>
                <a:spcPct val="100000"/>
              </a:lnSpc>
              <a:buFont typeface="Arial"/>
              <a:buChar char="•"/>
            </a:pPr>
            <a:r>
              <a:rPr lang="fi-FI" dirty="0">
                <a:solidFill>
                  <a:srgbClr val="000000"/>
                </a:solidFill>
                <a:latin typeface="Verdana"/>
              </a:rPr>
              <a:t>Työllisyyden edistäminen </a:t>
            </a:r>
            <a:endParaRPr dirty="0"/>
          </a:p>
          <a:p>
            <a:pPr>
              <a:lnSpc>
                <a:spcPct val="100000"/>
              </a:lnSpc>
              <a:buFont typeface="Arial"/>
              <a:buChar char="•"/>
            </a:pPr>
            <a:r>
              <a:rPr lang="fi-FI" dirty="0">
                <a:solidFill>
                  <a:srgbClr val="000000"/>
                </a:solidFill>
                <a:latin typeface="Verdana"/>
              </a:rPr>
              <a:t>Tehtävä edellyttää asiakkaiden tarpeisiin vastaavia palveluita, kilpailukykyistä ja toimintaympäristön muutoksiin joustavasti reagoivaa kokonaisuutta</a:t>
            </a:r>
            <a:endParaRPr dirty="0"/>
          </a:p>
        </p:txBody>
      </p:sp>
    </p:spTree>
    <p:extLst>
      <p:ext uri="{BB962C8B-B14F-4D97-AF65-F5344CB8AC3E}">
        <p14:creationId xmlns:p14="http://schemas.microsoft.com/office/powerpoint/2010/main" val="1009339903"/>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990720" y="980640"/>
            <a:ext cx="7238520" cy="359640"/>
          </a:xfrm>
          <a:prstGeom prst="rect">
            <a:avLst/>
          </a:prstGeom>
        </p:spPr>
        <p:txBody>
          <a:bodyPr lIns="0" tIns="0" rIns="0" bIns="0"/>
          <a:lstStyle/>
          <a:p>
            <a:pPr algn="ctr">
              <a:lnSpc>
                <a:spcPct val="100000"/>
              </a:lnSpc>
            </a:pPr>
            <a:r>
              <a:rPr lang="fi-FI" sz="2000" b="1">
                <a:solidFill>
                  <a:srgbClr val="000000"/>
                </a:solidFill>
                <a:latin typeface="Verdana"/>
              </a:rPr>
              <a:t>Toiminta ja kehittämislinjaus</a:t>
            </a:r>
            <a:endParaRPr/>
          </a:p>
        </p:txBody>
      </p:sp>
      <p:sp>
        <p:nvSpPr>
          <p:cNvPr id="125" name="CustomShape 2"/>
          <p:cNvSpPr/>
          <p:nvPr/>
        </p:nvSpPr>
        <p:spPr>
          <a:xfrm>
            <a:off x="323640" y="1484640"/>
            <a:ext cx="8424720" cy="3435840"/>
          </a:xfrm>
          <a:prstGeom prst="rect">
            <a:avLst/>
          </a:prstGeom>
        </p:spPr>
        <p:txBody>
          <a:bodyPr lIns="90000" tIns="45000" rIns="90000" bIns="45000"/>
          <a:lstStyle/>
          <a:p>
            <a:pPr>
              <a:lnSpc>
                <a:spcPct val="100000"/>
              </a:lnSpc>
            </a:pPr>
            <a:r>
              <a:rPr lang="fi-FI" sz="1600" b="1">
                <a:solidFill>
                  <a:srgbClr val="000000"/>
                </a:solidFill>
                <a:latin typeface="Verdana"/>
              </a:rPr>
              <a:t>Toiminnan tavoitteena </a:t>
            </a:r>
            <a:r>
              <a:rPr lang="fi-FI" sz="1600">
                <a:solidFill>
                  <a:srgbClr val="000000"/>
                </a:solidFill>
                <a:latin typeface="Verdana"/>
              </a:rPr>
              <a:t>on työllisyyden lisääminen ja pysyvien asiakaslähtöisten ratkaisujen löytäminen sellaisille henkilöille jotka eivät työllisty.  </a:t>
            </a:r>
            <a:endParaRPr/>
          </a:p>
          <a:p>
            <a:pPr>
              <a:lnSpc>
                <a:spcPct val="100000"/>
              </a:lnSpc>
            </a:pPr>
            <a:endParaRPr/>
          </a:p>
          <a:p>
            <a:pPr>
              <a:lnSpc>
                <a:spcPct val="100000"/>
              </a:lnSpc>
            </a:pPr>
            <a:r>
              <a:rPr lang="fi-FI" sz="1600" b="1">
                <a:solidFill>
                  <a:srgbClr val="000000"/>
                </a:solidFill>
                <a:latin typeface="Verdana"/>
              </a:rPr>
              <a:t>Kehittämislinjaus</a:t>
            </a:r>
            <a:endParaRPr/>
          </a:p>
          <a:p>
            <a:pPr>
              <a:lnSpc>
                <a:spcPct val="100000"/>
              </a:lnSpc>
              <a:buFont typeface="StarSymbol"/>
              <a:buChar char="-"/>
            </a:pPr>
            <a:r>
              <a:rPr lang="fi-FI" sz="1600">
                <a:solidFill>
                  <a:srgbClr val="000000"/>
                </a:solidFill>
                <a:latin typeface="Verdana"/>
              </a:rPr>
              <a:t>Työvoimalasäätiö toteuttaa Tornio kaupungin strategiaa vähentämällä työttömyyttä</a:t>
            </a:r>
            <a:endParaRPr/>
          </a:p>
          <a:p>
            <a:pPr>
              <a:lnSpc>
                <a:spcPct val="100000"/>
              </a:lnSpc>
              <a:buFont typeface="StarSymbol"/>
              <a:buChar char="-"/>
            </a:pPr>
            <a:r>
              <a:rPr lang="fi-FI" sz="1600">
                <a:solidFill>
                  <a:srgbClr val="000000"/>
                </a:solidFill>
                <a:latin typeface="Verdana"/>
              </a:rPr>
              <a:t>Aktiivinen hyvinvoinnin edistämistehtävä</a:t>
            </a:r>
            <a:endParaRPr/>
          </a:p>
          <a:p>
            <a:pPr>
              <a:lnSpc>
                <a:spcPct val="100000"/>
              </a:lnSpc>
              <a:buFont typeface="StarSymbol"/>
              <a:buChar char="-"/>
            </a:pPr>
            <a:r>
              <a:rPr lang="fi-FI" sz="1600">
                <a:solidFill>
                  <a:srgbClr val="000000"/>
                </a:solidFill>
                <a:latin typeface="Verdana"/>
              </a:rPr>
              <a:t>Asemoituminen tulevaisuuteen MAKU:ssa; toiminnan organisointi vastaamaan tehtävää muuttuneessa toimintaympäristössä. </a:t>
            </a:r>
            <a:endParaRPr/>
          </a:p>
          <a:p>
            <a:pPr>
              <a:lnSpc>
                <a:spcPct val="100000"/>
              </a:lnSpc>
              <a:buFont typeface="StarSymbol"/>
              <a:buChar char="-"/>
            </a:pPr>
            <a:r>
              <a:rPr lang="fi-FI" sz="1600">
                <a:solidFill>
                  <a:srgbClr val="000000"/>
                </a:solidFill>
                <a:latin typeface="Verdana"/>
              </a:rPr>
              <a:t>Aktiivinen ote erilaisten yhteistyömuotojen synnyttämisessä (kuten allianssimallissa ja vaihtoehtoisten oppimispolkujen hyödyntäminen koulutusreformin hengessä).</a:t>
            </a:r>
            <a:endParaRPr/>
          </a:p>
          <a:p>
            <a:pPr>
              <a:lnSpc>
                <a:spcPct val="100000"/>
              </a:lnSpc>
            </a:pPr>
            <a:endParaRPr/>
          </a:p>
        </p:txBody>
      </p:sp>
    </p:spTree>
    <p:extLst>
      <p:ext uri="{BB962C8B-B14F-4D97-AF65-F5344CB8AC3E}">
        <p14:creationId xmlns:p14="http://schemas.microsoft.com/office/powerpoint/2010/main" val="2090094778"/>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sv-SE" sz="1100" b="0" i="0" u="none" strike="noStrike" cap="none" normalizeH="0" baseline="0" smtClean="0">
            <a:ln>
              <a:noFill/>
            </a:ln>
            <a:solidFill>
              <a:srgbClr val="7381B1"/>
            </a:solidFill>
            <a:effectLst/>
            <a:latin typeface="Verdana" pitchFamily="34" charset="0"/>
          </a:defRPr>
        </a:defPPr>
      </a:lstStyle>
    </a:spDef>
    <a:lnDef>
      <a:spPr bwMode="auto">
        <a:xfrm>
          <a:off x="0" y="0"/>
          <a:ext cx="1" cy="1"/>
        </a:xfrm>
        <a:custGeom>
          <a:avLst/>
          <a:gdLst/>
          <a:ahLst/>
          <a:cxnLst/>
          <a:rect l="0" t="0" r="0" b="0"/>
          <a:pathLst/>
        </a:custGeom>
        <a:noFill/>
        <a:ln w="38100" cap="flat" cmpd="sng" algn="ctr">
          <a:solidFill>
            <a:srgbClr val="FF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None/>
          <a:tabLst/>
          <a:defRPr kumimoji="0" lang="sv-SE" sz="1100" b="0" i="0" u="none" strike="noStrike" cap="none" normalizeH="0" baseline="0" smtClean="0">
            <a:ln>
              <a:noFill/>
            </a:ln>
            <a:solidFill>
              <a:srgbClr val="7381B1"/>
            </a:solidFill>
            <a:effectLst/>
            <a:latin typeface="Verdan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790</Words>
  <Application>Microsoft Office PowerPoint</Application>
  <PresentationFormat>Näytössä katseltava diaesitys (4:3)</PresentationFormat>
  <Paragraphs>139</Paragraphs>
  <Slides>26</Slides>
  <Notes>0</Notes>
  <HiddenSlides>0</HiddenSlides>
  <MMClips>0</MMClips>
  <ScaleCrop>false</ScaleCrop>
  <HeadingPairs>
    <vt:vector size="6" baseType="variant">
      <vt:variant>
        <vt:lpstr>Käytetyt fontit</vt:lpstr>
      </vt:variant>
      <vt:variant>
        <vt:i4>6</vt:i4>
      </vt:variant>
      <vt:variant>
        <vt:lpstr>Teema</vt:lpstr>
      </vt:variant>
      <vt:variant>
        <vt:i4>5</vt:i4>
      </vt:variant>
      <vt:variant>
        <vt:lpstr>Dian otsikot</vt:lpstr>
      </vt:variant>
      <vt:variant>
        <vt:i4>26</vt:i4>
      </vt:variant>
    </vt:vector>
  </HeadingPairs>
  <TitlesOfParts>
    <vt:vector size="37" baseType="lpstr">
      <vt:lpstr>Arial</vt:lpstr>
      <vt:lpstr>Calibri</vt:lpstr>
      <vt:lpstr>Cordia New</vt:lpstr>
      <vt:lpstr>StarSymbol</vt:lpstr>
      <vt:lpstr>Times New Roman</vt:lpstr>
      <vt:lpstr>Verdana</vt:lpstr>
      <vt:lpstr>Blank Presentation</vt:lpstr>
      <vt:lpstr>Office-teema</vt:lpstr>
      <vt:lpstr>1_Office-teema</vt:lpstr>
      <vt:lpstr>2_Office-teema</vt:lpstr>
      <vt:lpstr>3_Office-teema</vt:lpstr>
      <vt:lpstr>  Tytäryhtiöiden toiminta-ajatus ja tehtävät</vt:lpstr>
      <vt:lpstr>Team Botnian toiminta-ajatus ja tehtävä </vt:lpstr>
      <vt:lpstr>Toiminta ja kehittämislinjaus</vt:lpstr>
      <vt:lpstr>Toimintaympäristön haasteita </vt:lpstr>
      <vt:lpstr>Vesiyhtiön toiminta-ajatus ja tehtävä </vt:lpstr>
      <vt:lpstr>Toiminta ja kehittämislinjaus</vt:lpstr>
      <vt:lpstr>Toimintaympäristön haasteita </vt:lpstr>
      <vt:lpstr>PowerPoint-esitys</vt:lpstr>
      <vt:lpstr>PowerPoint-esitys</vt:lpstr>
      <vt:lpstr>PowerPoint-esitys</vt:lpstr>
      <vt:lpstr>     Vuokrataloyhtiöiden toiminta-ajatus ja tehtävät</vt:lpstr>
      <vt:lpstr>Tornion vuokra-asunnot Oy:n toiminta-ajatus ja tehtävä</vt:lpstr>
      <vt:lpstr>Tornion vuokra-asunnot Oy:n toiminta ja kehittämislinjaus</vt:lpstr>
      <vt:lpstr>Toimintaympäristön haasteita</vt:lpstr>
      <vt:lpstr>Tornion Oppilasasuntola Oy:n toiminta-ajatus ja tehtävä</vt:lpstr>
      <vt:lpstr>Tornion Oppilasasuntola Oy:n toiminta ja kehittämislinjaus</vt:lpstr>
      <vt:lpstr>Toimintaympäristön haasteita</vt:lpstr>
      <vt:lpstr>Kiint. Oy Tornion Veljeskoti; toiminta-ajatus ja tehtävä</vt:lpstr>
      <vt:lpstr>Kiint. Oy Tornion Veljeskodin toiminta ja kehittämislinjaus</vt:lpstr>
      <vt:lpstr>Kiint. Oy Tornion Veljeskoti Toimintaympäristön haasteita</vt:lpstr>
      <vt:lpstr>Tornion Palveluasunnot Oy:n toiminta-ajatus ja tehtävä</vt:lpstr>
      <vt:lpstr>Tornion Palveluasunnot Oy  Toiminta ja kehittämislinjaus</vt:lpstr>
      <vt:lpstr>Tornion Krunni Oy</vt:lpstr>
      <vt:lpstr>Tornion Krunni Oy</vt:lpstr>
      <vt:lpstr>Toimintaympäristön haasteita</vt:lpstr>
      <vt:lpstr>Tornion Oppilasasuntola Oy:n toiminta-ajatus ja tehtävä</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Botnian toiminta-ajatus ja tehtävä</dc:title>
  <dc:creator>timo.nousiainen</dc:creator>
  <cp:lastModifiedBy>Sadinmaa Arja</cp:lastModifiedBy>
  <cp:revision>32</cp:revision>
  <cp:lastPrinted>2018-04-19T12:42:24Z</cp:lastPrinted>
  <dcterms:created xsi:type="dcterms:W3CDTF">2018-03-06T11:12:54Z</dcterms:created>
  <dcterms:modified xsi:type="dcterms:W3CDTF">2018-04-20T06:07:32Z</dcterms:modified>
</cp:coreProperties>
</file>